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5" r:id="rId2"/>
    <p:sldMasterId id="2147483784" r:id="rId3"/>
    <p:sldMasterId id="2147484182" r:id="rId4"/>
    <p:sldMasterId id="2147483744" r:id="rId5"/>
    <p:sldMasterId id="2147484147" r:id="rId6"/>
  </p:sldMasterIdLst>
  <p:notesMasterIdLst>
    <p:notesMasterId r:id="rId49"/>
  </p:notesMasterIdLst>
  <p:sldIdLst>
    <p:sldId id="10863" r:id="rId7"/>
    <p:sldId id="10865" r:id="rId8"/>
    <p:sldId id="10864" r:id="rId9"/>
    <p:sldId id="10866" r:id="rId10"/>
    <p:sldId id="10867" r:id="rId11"/>
    <p:sldId id="10872" r:id="rId12"/>
    <p:sldId id="10877" r:id="rId13"/>
    <p:sldId id="10868" r:id="rId14"/>
    <p:sldId id="10871" r:id="rId15"/>
    <p:sldId id="10870" r:id="rId16"/>
    <p:sldId id="10873" r:id="rId17"/>
    <p:sldId id="379" r:id="rId18"/>
    <p:sldId id="10874" r:id="rId19"/>
    <p:sldId id="10875" r:id="rId20"/>
    <p:sldId id="10876" r:id="rId21"/>
    <p:sldId id="447" r:id="rId22"/>
    <p:sldId id="448" r:id="rId23"/>
    <p:sldId id="453" r:id="rId24"/>
    <p:sldId id="449" r:id="rId25"/>
    <p:sldId id="451" r:id="rId26"/>
    <p:sldId id="450" r:id="rId27"/>
    <p:sldId id="10878" r:id="rId28"/>
    <p:sldId id="374" r:id="rId29"/>
    <p:sldId id="377" r:id="rId30"/>
    <p:sldId id="10879" r:id="rId31"/>
    <p:sldId id="466" r:id="rId32"/>
    <p:sldId id="375" r:id="rId33"/>
    <p:sldId id="376" r:id="rId34"/>
    <p:sldId id="473" r:id="rId35"/>
    <p:sldId id="10880" r:id="rId36"/>
    <p:sldId id="469" r:id="rId37"/>
    <p:sldId id="470" r:id="rId38"/>
    <p:sldId id="471" r:id="rId39"/>
    <p:sldId id="472" r:id="rId40"/>
    <p:sldId id="10881" r:id="rId41"/>
    <p:sldId id="459" r:id="rId42"/>
    <p:sldId id="461" r:id="rId43"/>
    <p:sldId id="10882" r:id="rId44"/>
    <p:sldId id="463" r:id="rId45"/>
    <p:sldId id="465" r:id="rId46"/>
    <p:sldId id="315" r:id="rId47"/>
    <p:sldId id="10883"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83C4BC9-7E12-4A37-BBA6-8F52E43746DC}">
          <p14:sldIdLst>
            <p14:sldId id="10863"/>
          </p14:sldIdLst>
        </p14:section>
        <p14:section name="Untitled Section" id="{55058575-BFDB-4F44-B1E4-107DB084F3A8}">
          <p14:sldIdLst>
            <p14:sldId id="10865"/>
            <p14:sldId id="10864"/>
            <p14:sldId id="10866"/>
            <p14:sldId id="10867"/>
            <p14:sldId id="10872"/>
            <p14:sldId id="10877"/>
            <p14:sldId id="10868"/>
            <p14:sldId id="10871"/>
            <p14:sldId id="10870"/>
            <p14:sldId id="10873"/>
            <p14:sldId id="379"/>
            <p14:sldId id="10874"/>
            <p14:sldId id="10875"/>
            <p14:sldId id="10876"/>
            <p14:sldId id="447"/>
            <p14:sldId id="448"/>
            <p14:sldId id="453"/>
            <p14:sldId id="449"/>
            <p14:sldId id="451"/>
            <p14:sldId id="450"/>
            <p14:sldId id="10878"/>
            <p14:sldId id="374"/>
            <p14:sldId id="377"/>
            <p14:sldId id="10879"/>
            <p14:sldId id="466"/>
            <p14:sldId id="375"/>
            <p14:sldId id="376"/>
            <p14:sldId id="473"/>
            <p14:sldId id="10880"/>
            <p14:sldId id="469"/>
            <p14:sldId id="470"/>
            <p14:sldId id="471"/>
            <p14:sldId id="472"/>
            <p14:sldId id="10881"/>
            <p14:sldId id="459"/>
            <p14:sldId id="461"/>
            <p14:sldId id="10882"/>
            <p14:sldId id="463"/>
            <p14:sldId id="465"/>
            <p14:sldId id="315"/>
            <p14:sldId id="1088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C4C"/>
    <a:srgbClr val="FFFFCC"/>
    <a:srgbClr val="CCECFF"/>
    <a:srgbClr val="00703C"/>
    <a:srgbClr val="F47474"/>
    <a:srgbClr val="339933"/>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30" autoAdjust="0"/>
    <p:restoredTop sz="89307" autoAdjust="0"/>
  </p:normalViewPr>
  <p:slideViewPr>
    <p:cSldViewPr snapToGrid="0">
      <p:cViewPr varScale="1">
        <p:scale>
          <a:sx n="138" d="100"/>
          <a:sy n="138" d="100"/>
        </p:scale>
        <p:origin x="594"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w="19050" cap="flat" cmpd="sng" algn="ctr">
          <a:solidFill>
            <a:schemeClr val="tx1">
              <a:lumMod val="25000"/>
              <a:lumOff val="75000"/>
            </a:schemeClr>
          </a:solidFill>
          <a:round/>
        </a:ln>
        <a:effectLst/>
        <a:sp3d contourW="19050">
          <a:contourClr>
            <a:schemeClr val="tx1">
              <a:lumMod val="25000"/>
              <a:lumOff val="75000"/>
            </a:schemeClr>
          </a:contourClr>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Sheet1!$B$4</c:f>
              <c:strCache>
                <c:ptCount val="1"/>
                <c:pt idx="0">
                  <c:v>Dehumidification Capacity (KBTU)</c:v>
                </c:pt>
              </c:strCache>
            </c:strRef>
          </c:tx>
          <c:spPr>
            <a:pattFill prst="ltDnDiag">
              <a:fgClr>
                <a:schemeClr val="accent6"/>
              </a:fgClr>
              <a:bgClr>
                <a:schemeClr val="accent6">
                  <a:lumMod val="20000"/>
                  <a:lumOff val="80000"/>
                </a:schemeClr>
              </a:bgClr>
            </a:pattFill>
            <a:ln>
              <a:solidFill>
                <a:schemeClr val="accent6"/>
              </a:solidFill>
            </a:ln>
            <a:effectLst/>
            <a:sp3d>
              <a:contourClr>
                <a:schemeClr val="accent6"/>
              </a:contourClr>
            </a:sp3d>
          </c:spPr>
          <c:invertIfNegative val="0"/>
          <c:dPt>
            <c:idx val="0"/>
            <c:invertIfNegative val="0"/>
            <c:bubble3D val="0"/>
            <c:extLst>
              <c:ext xmlns:c16="http://schemas.microsoft.com/office/drawing/2014/chart" uri="{C3380CC4-5D6E-409C-BE32-E72D297353CC}">
                <c16:uniqueId val="{00000001-3499-4A19-973A-A4F7E93C1BFA}"/>
              </c:ext>
            </c:extLst>
          </c:dPt>
          <c:dPt>
            <c:idx val="1"/>
            <c:invertIfNegative val="0"/>
            <c:bubble3D val="0"/>
            <c:extLst>
              <c:ext xmlns:c16="http://schemas.microsoft.com/office/drawing/2014/chart" uri="{C3380CC4-5D6E-409C-BE32-E72D297353CC}">
                <c16:uniqueId val="{00000003-3499-4A19-973A-A4F7E93C1BFA}"/>
              </c:ext>
            </c:extLst>
          </c:dPt>
          <c:dPt>
            <c:idx val="2"/>
            <c:invertIfNegative val="0"/>
            <c:bubble3D val="0"/>
            <c:extLst>
              <c:ext xmlns:c16="http://schemas.microsoft.com/office/drawing/2014/chart" uri="{C3380CC4-5D6E-409C-BE32-E72D297353CC}">
                <c16:uniqueId val="{00000005-3499-4A19-973A-A4F7E93C1BFA}"/>
              </c:ext>
            </c:extLst>
          </c:dPt>
          <c:dPt>
            <c:idx val="3"/>
            <c:invertIfNegative val="0"/>
            <c:bubble3D val="0"/>
            <c:extLst>
              <c:ext xmlns:c16="http://schemas.microsoft.com/office/drawing/2014/chart" uri="{C3380CC4-5D6E-409C-BE32-E72D297353CC}">
                <c16:uniqueId val="{00000007-3499-4A19-973A-A4F7E93C1BF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Sheet1!$A$5:$A$8</c:f>
              <c:strCache>
                <c:ptCount val="4"/>
                <c:pt idx="0">
                  <c:v>Chilled Water</c:v>
                </c:pt>
                <c:pt idx="1">
                  <c:v>DX</c:v>
                </c:pt>
                <c:pt idx="2">
                  <c:v>Pinnacle</c:v>
                </c:pt>
                <c:pt idx="3">
                  <c:v>Ascendant</c:v>
                </c:pt>
              </c:strCache>
            </c:strRef>
          </c:cat>
          <c:val>
            <c:numRef>
              <c:f>Sheet1!$B$5:$B$8</c:f>
              <c:numCache>
                <c:formatCode>General</c:formatCode>
                <c:ptCount val="4"/>
                <c:pt idx="0">
                  <c:v>62</c:v>
                </c:pt>
                <c:pt idx="1">
                  <c:v>109</c:v>
                </c:pt>
                <c:pt idx="2">
                  <c:v>170</c:v>
                </c:pt>
                <c:pt idx="3">
                  <c:v>360</c:v>
                </c:pt>
              </c:numCache>
            </c:numRef>
          </c:val>
          <c:extLst>
            <c:ext xmlns:c16="http://schemas.microsoft.com/office/drawing/2014/chart" uri="{C3380CC4-5D6E-409C-BE32-E72D297353CC}">
              <c16:uniqueId val="{00000008-3499-4A19-973A-A4F7E93C1BFA}"/>
            </c:ext>
          </c:extLst>
        </c:ser>
        <c:dLbls>
          <c:showLegendKey val="0"/>
          <c:showVal val="1"/>
          <c:showCatName val="0"/>
          <c:showSerName val="0"/>
          <c:showPercent val="0"/>
          <c:showBubbleSize val="0"/>
        </c:dLbls>
        <c:gapWidth val="150"/>
        <c:shape val="box"/>
        <c:axId val="53763584"/>
        <c:axId val="106875712"/>
        <c:axId val="0"/>
      </c:bar3DChart>
      <c:catAx>
        <c:axId val="5376358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06875712"/>
        <c:crosses val="autoZero"/>
        <c:auto val="1"/>
        <c:lblAlgn val="ctr"/>
        <c:lblOffset val="100"/>
        <c:noMultiLvlLbl val="0"/>
      </c:catAx>
      <c:valAx>
        <c:axId val="106875712"/>
        <c:scaling>
          <c:orientation val="minMax"/>
        </c:scaling>
        <c:delete val="0"/>
        <c:axPos val="l"/>
        <c:majorGridlines>
          <c:spPr>
            <a:ln>
              <a:solidFill>
                <a:schemeClr val="tx1">
                  <a:lumMod val="15000"/>
                  <a:lumOff val="85000"/>
                </a:schemeClr>
              </a:solidFill>
            </a:ln>
            <a:effectLst/>
          </c:spPr>
        </c:majorGridlines>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n-US" dirty="0">
                    <a:solidFill>
                      <a:schemeClr val="bg1"/>
                    </a:solidFill>
                  </a:rPr>
                  <a:t>Dehumidification Capacity (KBTU)</a:t>
                </a:r>
              </a:p>
            </c:rich>
          </c:tx>
          <c:layout>
            <c:manualLayout>
              <c:xMode val="edge"/>
              <c:yMode val="edge"/>
              <c:x val="4.6660878413502483E-3"/>
              <c:y val="0.30084012986486131"/>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53763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w="19050" cap="flat" cmpd="sng" algn="ctr">
          <a:solidFill>
            <a:schemeClr val="tx1">
              <a:lumMod val="25000"/>
              <a:lumOff val="75000"/>
            </a:schemeClr>
          </a:solidFill>
          <a:round/>
        </a:ln>
        <a:effectLst/>
        <a:sp3d contourW="19050">
          <a:contourClr>
            <a:schemeClr val="tx1">
              <a:lumMod val="25000"/>
              <a:lumOff val="75000"/>
            </a:schemeClr>
          </a:contourClr>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Sheet1!$B$4</c:f>
              <c:strCache>
                <c:ptCount val="1"/>
                <c:pt idx="0">
                  <c:v>Dehumidification Capacity (KBTU)</c:v>
                </c:pt>
              </c:strCache>
            </c:strRef>
          </c:tx>
          <c:spPr>
            <a:pattFill prst="ltDnDiag">
              <a:fgClr>
                <a:schemeClr val="accent6"/>
              </a:fgClr>
              <a:bgClr>
                <a:schemeClr val="accent6">
                  <a:lumMod val="20000"/>
                  <a:lumOff val="80000"/>
                </a:schemeClr>
              </a:bgClr>
            </a:pattFill>
            <a:ln>
              <a:solidFill>
                <a:schemeClr val="accent6"/>
              </a:solidFill>
            </a:ln>
            <a:effectLst/>
            <a:sp3d>
              <a:contourClr>
                <a:schemeClr val="accent6"/>
              </a:contourClr>
            </a:sp3d>
          </c:spPr>
          <c:invertIfNegative val="0"/>
          <c:dPt>
            <c:idx val="0"/>
            <c:invertIfNegative val="0"/>
            <c:bubble3D val="0"/>
            <c:extLst>
              <c:ext xmlns:c16="http://schemas.microsoft.com/office/drawing/2014/chart" uri="{C3380CC4-5D6E-409C-BE32-E72D297353CC}">
                <c16:uniqueId val="{00000001-3499-4A19-973A-A4F7E93C1BFA}"/>
              </c:ext>
            </c:extLst>
          </c:dPt>
          <c:dPt>
            <c:idx val="1"/>
            <c:invertIfNegative val="0"/>
            <c:bubble3D val="0"/>
            <c:extLst>
              <c:ext xmlns:c16="http://schemas.microsoft.com/office/drawing/2014/chart" uri="{C3380CC4-5D6E-409C-BE32-E72D297353CC}">
                <c16:uniqueId val="{00000003-3499-4A19-973A-A4F7E93C1BFA}"/>
              </c:ext>
            </c:extLst>
          </c:dPt>
          <c:dPt>
            <c:idx val="2"/>
            <c:invertIfNegative val="0"/>
            <c:bubble3D val="0"/>
            <c:extLst>
              <c:ext xmlns:c16="http://schemas.microsoft.com/office/drawing/2014/chart" uri="{C3380CC4-5D6E-409C-BE32-E72D297353CC}">
                <c16:uniqueId val="{00000005-3499-4A19-973A-A4F7E93C1BFA}"/>
              </c:ext>
            </c:extLst>
          </c:dPt>
          <c:dPt>
            <c:idx val="3"/>
            <c:invertIfNegative val="0"/>
            <c:bubble3D val="0"/>
            <c:extLst>
              <c:ext xmlns:c16="http://schemas.microsoft.com/office/drawing/2014/chart" uri="{C3380CC4-5D6E-409C-BE32-E72D297353CC}">
                <c16:uniqueId val="{00000007-3499-4A19-973A-A4F7E93C1BF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Sheet1!$A$5:$A$8</c:f>
              <c:strCache>
                <c:ptCount val="4"/>
                <c:pt idx="0">
                  <c:v>Chilled Water</c:v>
                </c:pt>
                <c:pt idx="1">
                  <c:v>DX</c:v>
                </c:pt>
                <c:pt idx="2">
                  <c:v>Pinnacle</c:v>
                </c:pt>
                <c:pt idx="3">
                  <c:v>Ascendant</c:v>
                </c:pt>
              </c:strCache>
            </c:strRef>
          </c:cat>
          <c:val>
            <c:numRef>
              <c:f>Sheet1!$B$5:$B$8</c:f>
              <c:numCache>
                <c:formatCode>General</c:formatCode>
                <c:ptCount val="4"/>
                <c:pt idx="0">
                  <c:v>62</c:v>
                </c:pt>
                <c:pt idx="1">
                  <c:v>109</c:v>
                </c:pt>
                <c:pt idx="2">
                  <c:v>170</c:v>
                </c:pt>
                <c:pt idx="3">
                  <c:v>360</c:v>
                </c:pt>
              </c:numCache>
            </c:numRef>
          </c:val>
          <c:extLst>
            <c:ext xmlns:c16="http://schemas.microsoft.com/office/drawing/2014/chart" uri="{C3380CC4-5D6E-409C-BE32-E72D297353CC}">
              <c16:uniqueId val="{00000008-3499-4A19-973A-A4F7E93C1BFA}"/>
            </c:ext>
          </c:extLst>
        </c:ser>
        <c:dLbls>
          <c:showLegendKey val="0"/>
          <c:showVal val="1"/>
          <c:showCatName val="0"/>
          <c:showSerName val="0"/>
          <c:showPercent val="0"/>
          <c:showBubbleSize val="0"/>
        </c:dLbls>
        <c:gapWidth val="150"/>
        <c:shape val="box"/>
        <c:axId val="53763584"/>
        <c:axId val="106875712"/>
        <c:axId val="0"/>
      </c:bar3DChart>
      <c:catAx>
        <c:axId val="5376358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06875712"/>
        <c:crosses val="autoZero"/>
        <c:auto val="1"/>
        <c:lblAlgn val="ctr"/>
        <c:lblOffset val="100"/>
        <c:noMultiLvlLbl val="0"/>
      </c:catAx>
      <c:valAx>
        <c:axId val="106875712"/>
        <c:scaling>
          <c:orientation val="minMax"/>
        </c:scaling>
        <c:delete val="0"/>
        <c:axPos val="l"/>
        <c:majorGridlines>
          <c:spPr>
            <a:ln>
              <a:solidFill>
                <a:schemeClr val="tx1">
                  <a:lumMod val="15000"/>
                  <a:lumOff val="85000"/>
                </a:schemeClr>
              </a:solidFill>
            </a:ln>
            <a:effectLst/>
          </c:spPr>
        </c:majorGridlines>
        <c:title>
          <c:tx>
            <c:rich>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r>
                  <a:rPr lang="en-US" dirty="0">
                    <a:solidFill>
                      <a:schemeClr val="bg1"/>
                    </a:solidFill>
                  </a:rPr>
                  <a:t>Dehumidification Capacity (KBTU)</a:t>
                </a:r>
              </a:p>
            </c:rich>
          </c:tx>
          <c:layout>
            <c:manualLayout>
              <c:xMode val="edge"/>
              <c:yMode val="edge"/>
              <c:x val="4.6660878413502483E-3"/>
              <c:y val="0.30084012986486131"/>
            </c:manualLayout>
          </c:layout>
          <c:overlay val="0"/>
          <c:spPr>
            <a:noFill/>
            <a:ln>
              <a:noFill/>
            </a:ln>
            <a:effectLst/>
          </c:spPr>
          <c:txPr>
            <a:bodyPr rot="-54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537635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9">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ln w="19050" cap="flat" cmpd="sng" algn="ctr">
        <a:solidFill>
          <a:schemeClr val="tx1">
            <a:lumMod val="25000"/>
            <a:lumOff val="75000"/>
          </a:schemeClr>
        </a:solidFill>
        <a:round/>
      </a:ln>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6" tIns="46588" rIns="93176" bIns="46588" rtlCol="0"/>
          <a:lstStyle>
            <a:lvl1pPr algn="l">
              <a:defRPr sz="12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6" tIns="46588" rIns="93176" bIns="46588" rtlCol="0"/>
          <a:lstStyle>
            <a:lvl1pPr algn="r">
              <a:defRPr sz="1200">
                <a:latin typeface="Boxed Book" panose="02000506040000020004" pitchFamily="2" charset="0"/>
              </a:defRPr>
            </a:lvl1pPr>
          </a:lstStyle>
          <a:p>
            <a:fld id="{48AB29F4-D744-4C07-B41F-9089C544518A}" type="datetimeFigureOut">
              <a:rPr lang="en-US" smtClean="0"/>
              <a:pPr/>
              <a:t>6/27/2024</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6" tIns="46588" rIns="93176" bIns="46588"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6434"/>
          </a:xfrm>
          <a:prstGeom prst="rect">
            <a:avLst/>
          </a:prstGeom>
        </p:spPr>
        <p:txBody>
          <a:bodyPr vert="horz" lIns="93176" tIns="46588" rIns="93176" bIns="46588" rtlCol="0" anchor="b"/>
          <a:lstStyle>
            <a:lvl1pPr algn="l">
              <a:defRPr sz="12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3970938" y="8829967"/>
            <a:ext cx="3037840" cy="466434"/>
          </a:xfrm>
          <a:prstGeom prst="rect">
            <a:avLst/>
          </a:prstGeom>
        </p:spPr>
        <p:txBody>
          <a:bodyPr vert="horz" lIns="93176" tIns="46588" rIns="93176" bIns="46588" rtlCol="0" anchor="b"/>
          <a:lstStyle>
            <a:lvl1pPr algn="r">
              <a:defRPr sz="12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a:t>
            </a:fld>
            <a:endParaRPr lang="en-US" dirty="0"/>
          </a:p>
        </p:txBody>
      </p:sp>
    </p:spTree>
    <p:extLst>
      <p:ext uri="{BB962C8B-B14F-4D97-AF65-F5344CB8AC3E}">
        <p14:creationId xmlns:p14="http://schemas.microsoft.com/office/powerpoint/2010/main" val="1385183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2281291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Accessible web-based literature and tools</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5</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2654497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7</a:t>
            </a:fld>
            <a:endParaRPr lang="en-US" dirty="0"/>
          </a:p>
        </p:txBody>
      </p:sp>
    </p:spTree>
    <p:extLst>
      <p:ext uri="{BB962C8B-B14F-4D97-AF65-F5344CB8AC3E}">
        <p14:creationId xmlns:p14="http://schemas.microsoft.com/office/powerpoint/2010/main" val="3117789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from the slide</a:t>
            </a:r>
          </a:p>
        </p:txBody>
      </p:sp>
      <p:sp>
        <p:nvSpPr>
          <p:cNvPr id="4" name="Slide Number Placeholder 3"/>
          <p:cNvSpPr>
            <a:spLocks noGrp="1"/>
          </p:cNvSpPr>
          <p:nvPr>
            <p:ph type="sldNum" sz="quarter" idx="5"/>
          </p:nvPr>
        </p:nvSpPr>
        <p:spPr/>
        <p:txBody>
          <a:bodyPr/>
          <a:lstStyle/>
          <a:p>
            <a:fld id="{0B39CB9F-518B-4160-9289-638A5019AC60}" type="slidenum">
              <a:rPr lang="en-US" smtClean="0"/>
              <a:pPr/>
              <a:t>8</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    9.1	16.0	25	53</a:t>
            </a:r>
          </a:p>
          <a:p>
            <a:r>
              <a:rPr lang="en-US" dirty="0"/>
              <a:t>gr   55.9	65-49	65-40	65-67</a:t>
            </a:r>
          </a:p>
          <a:p>
            <a:r>
              <a:rPr lang="en-US" dirty="0" err="1"/>
              <a:t>dp</a:t>
            </a:r>
            <a:r>
              <a:rPr lang="en-US" dirty="0"/>
              <a:t>  51.1	47.6	42	4.6</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30" dirty="0"/>
              <a:t>Since Ascendant can produce substantially drier air, the dehumidification capacity offered at a given airflow is many times greater than with cooling alone</a:t>
            </a:r>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9</a:t>
            </a:fld>
            <a:endParaRPr lang="en-US" dirty="0"/>
          </a:p>
        </p:txBody>
      </p:sp>
    </p:spTree>
    <p:extLst>
      <p:ext uri="{BB962C8B-B14F-4D97-AF65-F5344CB8AC3E}">
        <p14:creationId xmlns:p14="http://schemas.microsoft.com/office/powerpoint/2010/main" val="703090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ASCENDANT™ achieves a </a:t>
            </a:r>
            <a:r>
              <a:rPr lang="en-US" altLang="en-US" b="1" dirty="0">
                <a:solidFill>
                  <a:srgbClr val="C00000"/>
                </a:solidFill>
              </a:rPr>
              <a:t>high operating efficiency</a:t>
            </a:r>
            <a:r>
              <a:rPr lang="en-US" altLang="en-US" dirty="0"/>
              <a:t> by utilizing conventional cooling where it is most efficient (cooling air to moderate temperatures) and active desiccant dehumidification where they are most beneficial and operates most efficiently (processing saturated air)</a:t>
            </a:r>
          </a:p>
        </p:txBody>
      </p:sp>
      <p:sp>
        <p:nvSpPr>
          <p:cNvPr id="4" name="Slide Number Placeholder 3"/>
          <p:cNvSpPr>
            <a:spLocks noGrp="1"/>
          </p:cNvSpPr>
          <p:nvPr>
            <p:ph type="sldNum" sz="quarter" idx="5"/>
          </p:nvPr>
        </p:nvSpPr>
        <p:spPr/>
        <p:txBody>
          <a:bodyPr/>
          <a:lstStyle/>
          <a:p>
            <a:fld id="{0B39CB9F-518B-4160-9289-638A5019AC60}" type="slidenum">
              <a:rPr lang="en-US" smtClean="0"/>
              <a:pPr/>
              <a:t>10</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1" i="0" u="none" strike="noStrike" kern="1200" spc="0" normalizeH="0" noProof="0" dirty="0">
                <a:ln>
                  <a:noFill/>
                </a:ln>
                <a:solidFill>
                  <a:schemeClr val="tx1"/>
                </a:solidFill>
                <a:effectLst/>
                <a:uLnTx/>
                <a:uFillTx/>
                <a:latin typeface="Calibri" pitchFamily="34" charset="0"/>
                <a:ea typeface="+mj-ea"/>
                <a:cs typeface="+mj-cs"/>
              </a:rPr>
              <a:t>Contaminant carry-over is 0.045%</a:t>
            </a:r>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11</a:t>
            </a:fld>
            <a:endParaRPr lang="en-US" dirty="0"/>
          </a:p>
        </p:txBody>
      </p:sp>
    </p:spTree>
    <p:extLst>
      <p:ext uri="{BB962C8B-B14F-4D97-AF65-F5344CB8AC3E}">
        <p14:creationId xmlns:p14="http://schemas.microsoft.com/office/powerpoint/2010/main" val="264949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13</a:t>
            </a:fld>
            <a:endParaRPr lang="en-US" dirty="0"/>
          </a:p>
        </p:txBody>
      </p:sp>
    </p:spTree>
    <p:extLst>
      <p:ext uri="{BB962C8B-B14F-4D97-AF65-F5344CB8AC3E}">
        <p14:creationId xmlns:p14="http://schemas.microsoft.com/office/powerpoint/2010/main" val="1473562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14</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15</a:t>
            </a:fld>
            <a:endParaRPr lang="en-US" dirty="0"/>
          </a:p>
        </p:txBody>
      </p:sp>
    </p:spTree>
    <p:extLst>
      <p:ext uri="{BB962C8B-B14F-4D97-AF65-F5344CB8AC3E}">
        <p14:creationId xmlns:p14="http://schemas.microsoft.com/office/powerpoint/2010/main" val="2618530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22</a:t>
            </a:fld>
            <a:endParaRPr lang="en-US" dirty="0"/>
          </a:p>
        </p:txBody>
      </p:sp>
    </p:spTree>
    <p:extLst>
      <p:ext uri="{BB962C8B-B14F-4D97-AF65-F5344CB8AC3E}">
        <p14:creationId xmlns:p14="http://schemas.microsoft.com/office/powerpoint/2010/main" val="2590908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982948"/>
            <a:fld id="{2A2A682A-879A-42BC-9F88-9DF2E90310D4}" type="slidenum">
              <a:rPr lang="sv-SE" smtClean="0">
                <a:solidFill>
                  <a:prstClr val="black"/>
                </a:solidFill>
              </a:rPr>
              <a:pPr defTabSz="982948"/>
              <a:t>23</a:t>
            </a:fld>
            <a:endParaRPr lang="sv-SE" dirty="0">
              <a:solidFill>
                <a:prstClr val="black"/>
              </a:solidFill>
            </a:endParaRPr>
          </a:p>
        </p:txBody>
      </p:sp>
      <p:sp>
        <p:nvSpPr>
          <p:cNvPr id="80899" name="Rectangle 2"/>
          <p:cNvSpPr>
            <a:spLocks noGrp="1" noRot="1" noChangeAspect="1" noChangeArrowheads="1" noTextEdit="1"/>
          </p:cNvSpPr>
          <p:nvPr>
            <p:ph type="sldImg"/>
          </p:nvPr>
        </p:nvSpPr>
        <p:spPr>
          <a:xfrm>
            <a:off x="487363" y="735013"/>
            <a:ext cx="6505575" cy="3659187"/>
          </a:xfrm>
          <a:ln/>
        </p:spPr>
      </p:sp>
      <p:sp>
        <p:nvSpPr>
          <p:cNvPr id="80900" name="Rectangle 3"/>
          <p:cNvSpPr>
            <a:spLocks noGrp="1" noChangeArrowheads="1"/>
          </p:cNvSpPr>
          <p:nvPr>
            <p:ph type="body" idx="1"/>
          </p:nvPr>
        </p:nvSpPr>
        <p:spPr>
          <a:noFill/>
          <a:ln/>
        </p:spPr>
        <p:txBody>
          <a:bodyPr/>
          <a:lstStyle/>
          <a:p>
            <a:pPr marL="114787" indent="-114787"/>
            <a:r>
              <a:rPr lang="en-US" dirty="0"/>
              <a:t>The benefits of green design can be summarized as follows:</a:t>
            </a:r>
          </a:p>
          <a:p>
            <a:pPr marL="114787" indent="-114787">
              <a:buFontTx/>
              <a:buChar char="•"/>
            </a:pPr>
            <a:r>
              <a:rPr lang="en-US" dirty="0"/>
              <a:t>The local and global environment benefits from protecting air quality, water quality, and overall biodiversity and ecosystem health.</a:t>
            </a:r>
          </a:p>
          <a:p>
            <a:pPr marL="114787" indent="-114787">
              <a:buFontTx/>
              <a:buChar char="•"/>
            </a:pPr>
            <a:r>
              <a:rPr lang="en-US" dirty="0"/>
              <a:t>Economic benefits are experienced in building operations, asset value, worker productivity, and the local economy. </a:t>
            </a:r>
          </a:p>
          <a:p>
            <a:pPr marL="114787" indent="-114787">
              <a:buFontTx/>
              <a:buChar char="•"/>
            </a:pPr>
            <a:r>
              <a:rPr lang="en-US" dirty="0"/>
              <a:t>Occupants benefit from health and safety features. This also relates to risk management and economics. The U.S. EPA found that average Americans spend more than 90% of their time indoors, and indoor air quality can be two to five times worse than outdoor air quality.</a:t>
            </a:r>
            <a:r>
              <a:rPr lang="en-US" baseline="30000" dirty="0"/>
              <a:t>1</a:t>
            </a:r>
            <a:r>
              <a:rPr lang="en-US" dirty="0"/>
              <a:t> </a:t>
            </a:r>
          </a:p>
          <a:p>
            <a:pPr marL="114787" indent="-114787">
              <a:buFontTx/>
              <a:buChar char="•"/>
            </a:pPr>
            <a:r>
              <a:rPr lang="en-US" dirty="0"/>
              <a:t>Community and municipal benefits include: lessened demand for large-scale infrastructure such as landfills, water supply, stormwater sewers, and their related development and operational costs; and decreased transportation development and maintenance burden (roads) and increased economic performance of mass transit systems.</a:t>
            </a:r>
          </a:p>
          <a:p>
            <a:pPr marL="114787" indent="-114787"/>
            <a:endParaRPr lang="en-US" dirty="0"/>
          </a:p>
          <a:p>
            <a:pPr marL="114787" indent="-114787"/>
            <a:r>
              <a:rPr lang="en-US" dirty="0"/>
              <a:t>Footnotes:</a:t>
            </a:r>
          </a:p>
          <a:p>
            <a:pPr marL="114787" indent="-114787"/>
            <a:r>
              <a:rPr lang="en-US" dirty="0"/>
              <a:t>1. U.S. EPA Office of Air and Radiation, 1989, </a:t>
            </a:r>
            <a:r>
              <a:rPr lang="en-US" i="1" dirty="0"/>
              <a:t>Report to Congress on Indoor Air Quality, Volume II: Assessment and Control of Indoor Air Pollution</a:t>
            </a:r>
            <a:r>
              <a:rPr lang="en-US" dirty="0"/>
              <a:t>.</a:t>
            </a:r>
          </a:p>
        </p:txBody>
      </p:sp>
    </p:spTree>
    <p:extLst>
      <p:ext uri="{BB962C8B-B14F-4D97-AF65-F5344CB8AC3E}">
        <p14:creationId xmlns:p14="http://schemas.microsoft.com/office/powerpoint/2010/main" val="3637765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37B6A2-6A8A-4872-AB82-0873DA069E2A}" type="slidenum">
              <a:rPr lang="en-US" smtClean="0"/>
              <a:pPr/>
              <a:t>24</a:t>
            </a:fld>
            <a:endParaRPr lang="en-US" dirty="0"/>
          </a:p>
        </p:txBody>
      </p:sp>
    </p:spTree>
    <p:extLst>
      <p:ext uri="{BB962C8B-B14F-4D97-AF65-F5344CB8AC3E}">
        <p14:creationId xmlns:p14="http://schemas.microsoft.com/office/powerpoint/2010/main" val="971072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25</a:t>
            </a:fld>
            <a:endParaRPr lang="en-US" dirty="0"/>
          </a:p>
        </p:txBody>
      </p:sp>
    </p:spTree>
    <p:extLst>
      <p:ext uri="{BB962C8B-B14F-4D97-AF65-F5344CB8AC3E}">
        <p14:creationId xmlns:p14="http://schemas.microsoft.com/office/powerpoint/2010/main" val="2776834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30</a:t>
            </a:fld>
            <a:endParaRPr lang="en-US" dirty="0"/>
          </a:p>
        </p:txBody>
      </p:sp>
    </p:spTree>
    <p:extLst>
      <p:ext uri="{BB962C8B-B14F-4D97-AF65-F5344CB8AC3E}">
        <p14:creationId xmlns:p14="http://schemas.microsoft.com/office/powerpoint/2010/main" val="3213729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33</a:t>
            </a:fld>
            <a:endParaRPr lang="en-US" dirty="0"/>
          </a:p>
        </p:txBody>
      </p:sp>
    </p:spTree>
    <p:extLst>
      <p:ext uri="{BB962C8B-B14F-4D97-AF65-F5344CB8AC3E}">
        <p14:creationId xmlns:p14="http://schemas.microsoft.com/office/powerpoint/2010/main" val="467528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71788" y="1385888"/>
            <a:ext cx="6651625" cy="37417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35</a:t>
            </a:fld>
            <a:endParaRPr lang="en-US" dirty="0"/>
          </a:p>
        </p:txBody>
      </p:sp>
    </p:spTree>
    <p:extLst>
      <p:ext uri="{BB962C8B-B14F-4D97-AF65-F5344CB8AC3E}">
        <p14:creationId xmlns:p14="http://schemas.microsoft.com/office/powerpoint/2010/main" val="12915650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630926"/>
            <a:fld id="{2A2A682A-879A-42BC-9F88-9DF2E90310D4}" type="slidenum">
              <a:rPr lang="sv-SE" smtClean="0"/>
              <a:pPr defTabSz="630926"/>
              <a:t>36</a:t>
            </a:fld>
            <a:endParaRPr lang="sv-SE" dirty="0"/>
          </a:p>
        </p:txBody>
      </p:sp>
      <p:sp>
        <p:nvSpPr>
          <p:cNvPr id="80899" name="Rectangle 2"/>
          <p:cNvSpPr>
            <a:spLocks noGrp="1" noRot="1" noChangeAspect="1" noChangeArrowheads="1" noTextEdit="1"/>
          </p:cNvSpPr>
          <p:nvPr>
            <p:ph type="sldImg"/>
          </p:nvPr>
        </p:nvSpPr>
        <p:spPr>
          <a:xfrm>
            <a:off x="698500" y="439738"/>
            <a:ext cx="3902075" cy="2195512"/>
          </a:xfrm>
          <a:ln/>
        </p:spPr>
      </p:sp>
      <p:sp>
        <p:nvSpPr>
          <p:cNvPr id="80900" name="Rectangle 3"/>
          <p:cNvSpPr>
            <a:spLocks noGrp="1" noChangeArrowheads="1"/>
          </p:cNvSpPr>
          <p:nvPr>
            <p:ph type="body" idx="1"/>
          </p:nvPr>
        </p:nvSpPr>
        <p:spPr>
          <a:noFill/>
          <a:ln/>
        </p:spPr>
        <p:txBody>
          <a:bodyPr/>
          <a:lstStyle/>
          <a:p>
            <a:pPr marL="73678" marR="0" lvl="0" indent="-73678" algn="l" defTabSz="914400" rtl="0" eaLnBrk="1" fontAlgn="auto" latinLnBrk="0" hangingPunct="1">
              <a:lnSpc>
                <a:spcPct val="100000"/>
              </a:lnSpc>
              <a:spcBef>
                <a:spcPts val="0"/>
              </a:spcBef>
              <a:spcAft>
                <a:spcPts val="0"/>
              </a:spcAft>
              <a:buClrTx/>
              <a:buSzTx/>
              <a:buFontTx/>
              <a:buNone/>
              <a:tabLst/>
              <a:defRPr/>
            </a:pPr>
            <a:r>
              <a:rPr lang="en-US" sz="800" dirty="0"/>
              <a:t>The Carnegie Mellon Intelligent Workplace employed Ascendant to dehumidify ventilation air to solve condensation issues on their passive chilled beams experienced before with a more conventional system</a:t>
            </a:r>
          </a:p>
          <a:p>
            <a:pPr marL="73678" indent="-73678"/>
            <a:endParaRPr lang="en-US" sz="700" dirty="0"/>
          </a:p>
        </p:txBody>
      </p:sp>
    </p:spTree>
    <p:extLst>
      <p:ext uri="{BB962C8B-B14F-4D97-AF65-F5344CB8AC3E}">
        <p14:creationId xmlns:p14="http://schemas.microsoft.com/office/powerpoint/2010/main" val="1612409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630926"/>
            <a:fld id="{2A2A682A-879A-42BC-9F88-9DF2E90310D4}" type="slidenum">
              <a:rPr lang="sv-SE" smtClean="0"/>
              <a:pPr defTabSz="630926"/>
              <a:t>37</a:t>
            </a:fld>
            <a:endParaRPr lang="sv-SE" dirty="0"/>
          </a:p>
        </p:txBody>
      </p:sp>
      <p:sp>
        <p:nvSpPr>
          <p:cNvPr id="80899" name="Rectangle 2"/>
          <p:cNvSpPr>
            <a:spLocks noGrp="1" noRot="1" noChangeAspect="1" noChangeArrowheads="1" noTextEdit="1"/>
          </p:cNvSpPr>
          <p:nvPr>
            <p:ph type="sldImg"/>
          </p:nvPr>
        </p:nvSpPr>
        <p:spPr>
          <a:xfrm>
            <a:off x="698500" y="439738"/>
            <a:ext cx="3902075" cy="2195512"/>
          </a:xfrm>
          <a:ln/>
        </p:spPr>
      </p:sp>
      <p:sp>
        <p:nvSpPr>
          <p:cNvPr id="80900" name="Rectangle 3"/>
          <p:cNvSpPr>
            <a:spLocks noGrp="1" noChangeArrowheads="1"/>
          </p:cNvSpPr>
          <p:nvPr>
            <p:ph type="body" idx="1"/>
          </p:nvPr>
        </p:nvSpPr>
        <p:spPr>
          <a:noFill/>
          <a:ln/>
        </p:spPr>
        <p:txBody>
          <a:bodyPr/>
          <a:lstStyle/>
          <a:p>
            <a:pPr marL="73678" marR="0" lvl="0" indent="-73678" algn="l" defTabSz="914400" rtl="0" eaLnBrk="1" fontAlgn="auto" latinLnBrk="0" hangingPunct="1">
              <a:lnSpc>
                <a:spcPct val="100000"/>
              </a:lnSpc>
              <a:spcBef>
                <a:spcPts val="0"/>
              </a:spcBef>
              <a:spcAft>
                <a:spcPts val="0"/>
              </a:spcAft>
              <a:buClrTx/>
              <a:buSzTx/>
              <a:buFontTx/>
              <a:buNone/>
              <a:tabLst/>
              <a:defRPr/>
            </a:pPr>
            <a:r>
              <a:rPr lang="en-US" sz="800" dirty="0"/>
              <a:t>Since Ascendant</a:t>
            </a:r>
            <a:r>
              <a:rPr lang="en-US" sz="800" b="1" dirty="0"/>
              <a:t> </a:t>
            </a:r>
            <a:r>
              <a:rPr lang="en-US" sz="800" dirty="0"/>
              <a:t>can produce substantially drier air the dehumidification capacity offered at a given airflow is many times greater.  As a result it can typically be operated with only one third to one forth the airflow required by more conventional systems</a:t>
            </a:r>
          </a:p>
          <a:p>
            <a:pPr marL="73678" indent="-73678"/>
            <a:endParaRPr lang="en-US" sz="700" dirty="0"/>
          </a:p>
        </p:txBody>
      </p:sp>
    </p:spTree>
    <p:extLst>
      <p:ext uri="{BB962C8B-B14F-4D97-AF65-F5344CB8AC3E}">
        <p14:creationId xmlns:p14="http://schemas.microsoft.com/office/powerpoint/2010/main" val="2869238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    9.1	16.0	25	53</a:t>
            </a:r>
          </a:p>
          <a:p>
            <a:r>
              <a:rPr lang="en-US" dirty="0"/>
              <a:t>gr   55.9	65-49	65-40	65-67</a:t>
            </a:r>
          </a:p>
          <a:p>
            <a:r>
              <a:rPr lang="en-US" dirty="0" err="1"/>
              <a:t>dp</a:t>
            </a:r>
            <a:r>
              <a:rPr lang="en-US" dirty="0"/>
              <a:t>  51.1	47.6	42	4.6</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pc="30" dirty="0"/>
              <a:t>Since Ascendant can produce substantially drier air, the dehumidification capacity offered at a given airflow is many times greater than with cooling alone</a:t>
            </a:r>
          </a:p>
          <a:p>
            <a:endParaRPr lang="en-US" dirty="0"/>
          </a:p>
        </p:txBody>
      </p:sp>
      <p:sp>
        <p:nvSpPr>
          <p:cNvPr id="4" name="Slide Number Placeholder 3"/>
          <p:cNvSpPr>
            <a:spLocks noGrp="1"/>
          </p:cNvSpPr>
          <p:nvPr>
            <p:ph type="sldNum" sz="quarter" idx="5"/>
          </p:nvPr>
        </p:nvSpPr>
        <p:spPr/>
        <p:txBody>
          <a:bodyPr/>
          <a:lstStyle/>
          <a:p>
            <a:fld id="{0B39CB9F-518B-4160-9289-638A5019AC60}" type="slidenum">
              <a:rPr lang="en-US" smtClean="0"/>
              <a:pPr/>
              <a:t>38</a:t>
            </a:fld>
            <a:endParaRPr lang="en-US" dirty="0"/>
          </a:p>
        </p:txBody>
      </p:sp>
    </p:spTree>
    <p:extLst>
      <p:ext uri="{BB962C8B-B14F-4D97-AF65-F5344CB8AC3E}">
        <p14:creationId xmlns:p14="http://schemas.microsoft.com/office/powerpoint/2010/main" val="2869930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630926"/>
            <a:fld id="{2A2A682A-879A-42BC-9F88-9DF2E90310D4}" type="slidenum">
              <a:rPr lang="sv-SE" smtClean="0"/>
              <a:pPr defTabSz="630926"/>
              <a:t>39</a:t>
            </a:fld>
            <a:endParaRPr lang="sv-SE" dirty="0"/>
          </a:p>
        </p:txBody>
      </p:sp>
      <p:sp>
        <p:nvSpPr>
          <p:cNvPr id="80899" name="Rectangle 2"/>
          <p:cNvSpPr>
            <a:spLocks noGrp="1" noRot="1" noChangeAspect="1" noChangeArrowheads="1" noTextEdit="1"/>
          </p:cNvSpPr>
          <p:nvPr>
            <p:ph type="sldImg"/>
          </p:nvPr>
        </p:nvSpPr>
        <p:spPr>
          <a:xfrm>
            <a:off x="698500" y="439738"/>
            <a:ext cx="3902075" cy="2195512"/>
          </a:xfrm>
          <a:ln/>
        </p:spPr>
      </p:sp>
      <p:sp>
        <p:nvSpPr>
          <p:cNvPr id="80900" name="Rectangle 3"/>
          <p:cNvSpPr>
            <a:spLocks noGrp="1" noChangeArrowheads="1"/>
          </p:cNvSpPr>
          <p:nvPr>
            <p:ph type="body" idx="1"/>
          </p:nvPr>
        </p:nvSpPr>
        <p:spPr>
          <a:noFill/>
          <a:ln/>
        </p:spPr>
        <p:txBody>
          <a:bodyPr/>
          <a:lstStyle/>
          <a:p>
            <a:pPr marL="73678" marR="0" lvl="0" indent="-73678" algn="l" defTabSz="914400" rtl="0" eaLnBrk="1" fontAlgn="auto" latinLnBrk="0" hangingPunct="1">
              <a:lnSpc>
                <a:spcPct val="100000"/>
              </a:lnSpc>
              <a:spcBef>
                <a:spcPts val="0"/>
              </a:spcBef>
              <a:spcAft>
                <a:spcPts val="0"/>
              </a:spcAft>
              <a:buClrTx/>
              <a:buSzTx/>
              <a:buFontTx/>
              <a:buNone/>
              <a:tabLst/>
              <a:defRPr/>
            </a:pPr>
            <a:r>
              <a:rPr lang="en-US" sz="800" dirty="0"/>
              <a:t>Ascendant delivers extremely dry outdoor air to each hotel room/living space to manage the high infiltration load in hot/humid locations - improving comfort, extending the life furnishings and greatly reducing the risk of mold and mildew</a:t>
            </a:r>
          </a:p>
          <a:p>
            <a:pPr marL="73678" indent="-73678"/>
            <a:endParaRPr lang="en-US" sz="700" dirty="0"/>
          </a:p>
        </p:txBody>
      </p:sp>
    </p:spTree>
    <p:extLst>
      <p:ext uri="{BB962C8B-B14F-4D97-AF65-F5344CB8AC3E}">
        <p14:creationId xmlns:p14="http://schemas.microsoft.com/office/powerpoint/2010/main" val="4142243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defTabSz="630926"/>
            <a:fld id="{2A2A682A-879A-42BC-9F88-9DF2E90310D4}" type="slidenum">
              <a:rPr lang="sv-SE" smtClean="0"/>
              <a:pPr defTabSz="630926"/>
              <a:t>40</a:t>
            </a:fld>
            <a:endParaRPr lang="sv-SE" dirty="0"/>
          </a:p>
        </p:txBody>
      </p:sp>
      <p:sp>
        <p:nvSpPr>
          <p:cNvPr id="80899" name="Rectangle 2"/>
          <p:cNvSpPr>
            <a:spLocks noGrp="1" noRot="1" noChangeAspect="1" noChangeArrowheads="1" noTextEdit="1"/>
          </p:cNvSpPr>
          <p:nvPr>
            <p:ph type="sldImg"/>
          </p:nvPr>
        </p:nvSpPr>
        <p:spPr>
          <a:xfrm>
            <a:off x="698500" y="439738"/>
            <a:ext cx="3902075" cy="2195512"/>
          </a:xfrm>
          <a:ln/>
        </p:spPr>
      </p:sp>
      <p:sp>
        <p:nvSpPr>
          <p:cNvPr id="80900" name="Rectangle 3"/>
          <p:cNvSpPr>
            <a:spLocks noGrp="1" noChangeArrowheads="1"/>
          </p:cNvSpPr>
          <p:nvPr>
            <p:ph type="body" idx="1"/>
          </p:nvPr>
        </p:nvSpPr>
        <p:spPr>
          <a:noFill/>
          <a:ln/>
        </p:spPr>
        <p:txBody>
          <a:bodyPr/>
          <a:lstStyle/>
          <a:p>
            <a:pPr marL="73678" marR="0" lvl="0" indent="-73678" algn="l" defTabSz="914400" rtl="0" eaLnBrk="1" fontAlgn="auto" latinLnBrk="0" hangingPunct="1">
              <a:lnSpc>
                <a:spcPct val="100000"/>
              </a:lnSpc>
              <a:spcBef>
                <a:spcPts val="0"/>
              </a:spcBef>
              <a:spcAft>
                <a:spcPts val="0"/>
              </a:spcAft>
              <a:buClrTx/>
              <a:buSzTx/>
              <a:buFontTx/>
              <a:buNone/>
              <a:tabLst/>
              <a:defRPr/>
            </a:pPr>
            <a:r>
              <a:rPr lang="en-US" sz="800" dirty="0"/>
              <a:t>Ascendant has the capacity to deliver air dehumidified over a wide range to handle fluctuations in latent loads associated with infiltration and the on-board DDC controls and post cooling coil can track changes to ensure a steady and consistent indoor relative humidity</a:t>
            </a:r>
          </a:p>
          <a:p>
            <a:pPr marL="73678" indent="-73678"/>
            <a:endParaRPr lang="en-US" sz="700" dirty="0"/>
          </a:p>
        </p:txBody>
      </p:sp>
    </p:spTree>
    <p:extLst>
      <p:ext uri="{BB962C8B-B14F-4D97-AF65-F5344CB8AC3E}">
        <p14:creationId xmlns:p14="http://schemas.microsoft.com/office/powerpoint/2010/main" val="302079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5" Type="http://schemas.openxmlformats.org/officeDocument/2006/relationships/image" Target="../media/image30.svg"/><Relationship Id="rId4" Type="http://schemas.openxmlformats.org/officeDocument/2006/relationships/image" Target="../media/image2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Master" Target="../slideMasters/slideMaster4.xml"/><Relationship Id="rId5" Type="http://schemas.openxmlformats.org/officeDocument/2006/relationships/image" Target="../media/image32.png"/><Relationship Id="rId4" Type="http://schemas.openxmlformats.org/officeDocument/2006/relationships/image" Target="../media/image30.sv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1571894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751385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66190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03914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38119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pic>
        <p:nvPicPr>
          <p:cNvPr id="3" name="Picture 2" descr="A close-up of a logo&#10;&#10;Description automatically generated">
            <a:extLst>
              <a:ext uri="{FF2B5EF4-FFF2-40B4-BE49-F238E27FC236}">
                <a16:creationId xmlns:a16="http://schemas.microsoft.com/office/drawing/2014/main" id="{53424FAD-6766-7A2B-7EC1-23D4F9BB6B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0050" y="209543"/>
            <a:ext cx="2691896" cy="475740"/>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01328" y="5907267"/>
            <a:ext cx="1196845" cy="514235"/>
          </a:xfrm>
          <a:prstGeom prst="rect">
            <a:avLst/>
          </a:prstGeom>
        </p:spPr>
      </p:pic>
      <p:pic>
        <p:nvPicPr>
          <p:cNvPr id="9" name="Picture 8">
            <a:extLst>
              <a:ext uri="{FF2B5EF4-FFF2-40B4-BE49-F238E27FC236}">
                <a16:creationId xmlns:a16="http://schemas.microsoft.com/office/drawing/2014/main" id="{75A4CBD5-3AB7-46D1-BA5E-FA07FC4E809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332040" y="5971110"/>
            <a:ext cx="1302338" cy="450392"/>
          </a:xfrm>
          <a:prstGeom prst="rect">
            <a:avLst/>
          </a:prstGeom>
        </p:spPr>
      </p:pic>
    </p:spTree>
    <p:extLst>
      <p:ext uri="{BB962C8B-B14F-4D97-AF65-F5344CB8AC3E}">
        <p14:creationId xmlns:p14="http://schemas.microsoft.com/office/powerpoint/2010/main" val="17127399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102689"/>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E6BCD4D8-945C-4CED-8655-0DED089F21D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98462" y="6286602"/>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7A7E11DC-7C16-43FA-A881-A5798413C90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59999" y="6064234"/>
            <a:ext cx="1316448" cy="789869"/>
          </a:xfrm>
          <a:prstGeom prst="rect">
            <a:avLst/>
          </a:prstGeom>
        </p:spPr>
      </p:pic>
    </p:spTree>
    <p:extLst>
      <p:ext uri="{BB962C8B-B14F-4D97-AF65-F5344CB8AC3E}">
        <p14:creationId xmlns:p14="http://schemas.microsoft.com/office/powerpoint/2010/main" val="190670945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22818" r="-1555"/>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59557" y="5907267"/>
            <a:ext cx="1196845" cy="514235"/>
          </a:xfrm>
          <a:prstGeom prst="rect">
            <a:avLst/>
          </a:prstGeom>
        </p:spPr>
      </p:pic>
      <p:pic>
        <p:nvPicPr>
          <p:cNvPr id="9" name="Picture 8">
            <a:extLst>
              <a:ext uri="{FF2B5EF4-FFF2-40B4-BE49-F238E27FC236}">
                <a16:creationId xmlns:a16="http://schemas.microsoft.com/office/drawing/2014/main" id="{AA5D69CB-9A87-4B54-AF2B-66F2B83B8B1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08307" y="5971110"/>
            <a:ext cx="1302338" cy="450392"/>
          </a:xfrm>
          <a:prstGeom prst="rect">
            <a:avLst/>
          </a:prstGeom>
        </p:spPr>
      </p:pic>
    </p:spTree>
    <p:extLst>
      <p:ext uri="{BB962C8B-B14F-4D97-AF65-F5344CB8AC3E}">
        <p14:creationId xmlns:p14="http://schemas.microsoft.com/office/powerpoint/2010/main" val="340161507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01422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6" name="Picture 5">
            <a:extLst>
              <a:ext uri="{FF2B5EF4-FFF2-40B4-BE49-F238E27FC236}">
                <a16:creationId xmlns:a16="http://schemas.microsoft.com/office/drawing/2014/main" id="{4CA44AF3-1636-4B28-854B-41216CAA0B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18801" y="6320747"/>
            <a:ext cx="1302338" cy="450392"/>
          </a:xfrm>
          <a:prstGeom prst="rect">
            <a:avLst/>
          </a:prstGeom>
        </p:spPr>
      </p:pic>
      <p:pic>
        <p:nvPicPr>
          <p:cNvPr id="7" name="Picture 6" descr="A picture containing table&#10;&#10;Description automatically generated">
            <a:extLst>
              <a:ext uri="{FF2B5EF4-FFF2-40B4-BE49-F238E27FC236}">
                <a16:creationId xmlns:a16="http://schemas.microsoft.com/office/drawing/2014/main" id="{8D168DF7-3173-4214-AE2B-2E84E235D24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0338" y="6098379"/>
            <a:ext cx="1316448" cy="789869"/>
          </a:xfrm>
          <a:prstGeom prst="rect">
            <a:avLst/>
          </a:prstGeom>
        </p:spPr>
      </p:pic>
    </p:spTree>
    <p:extLst>
      <p:ext uri="{BB962C8B-B14F-4D97-AF65-F5344CB8AC3E}">
        <p14:creationId xmlns:p14="http://schemas.microsoft.com/office/powerpoint/2010/main" val="3628604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136827"/>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6F0A2D6C-6605-4E98-BF46-3F4EE1431A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26811" y="6320747"/>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D4FF4776-3E87-4E12-959F-908A85FA9C9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188348" y="6098379"/>
            <a:ext cx="1316448" cy="789869"/>
          </a:xfrm>
          <a:prstGeom prst="rect">
            <a:avLst/>
          </a:prstGeom>
        </p:spPr>
      </p:pic>
    </p:spTree>
    <p:extLst>
      <p:ext uri="{BB962C8B-B14F-4D97-AF65-F5344CB8AC3E}">
        <p14:creationId xmlns:p14="http://schemas.microsoft.com/office/powerpoint/2010/main" val="221589860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978534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136836"/>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a:extLst>
              <a:ext uri="{FF2B5EF4-FFF2-40B4-BE49-F238E27FC236}">
                <a16:creationId xmlns:a16="http://schemas.microsoft.com/office/drawing/2014/main" id="{A722C4B3-5B17-4F63-A151-1B55D12C54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91344" y="6320747"/>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E09BFD40-1B39-4449-A408-89D2E43926F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52881" y="6098379"/>
            <a:ext cx="1316448" cy="789869"/>
          </a:xfrm>
          <a:prstGeom prst="rect">
            <a:avLst/>
          </a:prstGeom>
        </p:spPr>
      </p:pic>
    </p:spTree>
    <p:extLst>
      <p:ext uri="{BB962C8B-B14F-4D97-AF65-F5344CB8AC3E}">
        <p14:creationId xmlns:p14="http://schemas.microsoft.com/office/powerpoint/2010/main" val="3539909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66303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590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16374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val="0"/>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341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61913" y="179885"/>
            <a:ext cx="1196845" cy="514235"/>
          </a:xfrm>
          <a:prstGeom prst="rect">
            <a:avLst/>
          </a:prstGeom>
        </p:spPr>
      </p:pic>
      <p:pic>
        <p:nvPicPr>
          <p:cNvPr id="3" name="Picture 2">
            <a:extLst>
              <a:ext uri="{FF2B5EF4-FFF2-40B4-BE49-F238E27FC236}">
                <a16:creationId xmlns:a16="http://schemas.microsoft.com/office/drawing/2014/main" id="{D410E014-DAFA-4A18-BD5A-525091EAE8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2185" y="222009"/>
            <a:ext cx="1302338" cy="450392"/>
          </a:xfrm>
          <a:prstGeom prst="rect">
            <a:avLst/>
          </a:prstGeom>
        </p:spPr>
      </p:pic>
    </p:spTree>
    <p:extLst>
      <p:ext uri="{BB962C8B-B14F-4D97-AF65-F5344CB8AC3E}">
        <p14:creationId xmlns:p14="http://schemas.microsoft.com/office/powerpoint/2010/main" val="675442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95778" y="179885"/>
            <a:ext cx="1196845" cy="514235"/>
          </a:xfrm>
          <a:prstGeom prst="rect">
            <a:avLst/>
          </a:prstGeom>
        </p:spPr>
      </p:pic>
      <p:pic>
        <p:nvPicPr>
          <p:cNvPr id="21" name="Picture 20">
            <a:extLst>
              <a:ext uri="{FF2B5EF4-FFF2-40B4-BE49-F238E27FC236}">
                <a16:creationId xmlns:a16="http://schemas.microsoft.com/office/drawing/2014/main" id="{36A13B9A-C7BA-45B7-9A8F-3B0855A18A9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52430" y="222009"/>
            <a:ext cx="1302338" cy="450392"/>
          </a:xfrm>
          <a:prstGeom prst="rect">
            <a:avLst/>
          </a:prstGeom>
        </p:spPr>
      </p:pic>
    </p:spTree>
    <p:extLst>
      <p:ext uri="{BB962C8B-B14F-4D97-AF65-F5344CB8AC3E}">
        <p14:creationId xmlns:p14="http://schemas.microsoft.com/office/powerpoint/2010/main" val="3870097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04246" y="179885"/>
            <a:ext cx="1196845" cy="514235"/>
          </a:xfrm>
          <a:prstGeom prst="rect">
            <a:avLst/>
          </a:prstGeom>
        </p:spPr>
      </p:pic>
      <p:pic>
        <p:nvPicPr>
          <p:cNvPr id="12" name="Picture 11">
            <a:extLst>
              <a:ext uri="{FF2B5EF4-FFF2-40B4-BE49-F238E27FC236}">
                <a16:creationId xmlns:a16="http://schemas.microsoft.com/office/drawing/2014/main" id="{3A155055-3A85-437A-90E9-934FCF86732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2185" y="222009"/>
            <a:ext cx="1302338" cy="450392"/>
          </a:xfrm>
          <a:prstGeom prst="rect">
            <a:avLst/>
          </a:prstGeom>
        </p:spPr>
      </p:pic>
    </p:spTree>
    <p:extLst>
      <p:ext uri="{BB962C8B-B14F-4D97-AF65-F5344CB8AC3E}">
        <p14:creationId xmlns:p14="http://schemas.microsoft.com/office/powerpoint/2010/main" val="795771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92579" y="179885"/>
            <a:ext cx="1196845" cy="514235"/>
          </a:xfrm>
          <a:prstGeom prst="rect">
            <a:avLst/>
          </a:prstGeom>
        </p:spPr>
      </p:pic>
      <p:pic>
        <p:nvPicPr>
          <p:cNvPr id="20" name="Picture 19">
            <a:extLst>
              <a:ext uri="{FF2B5EF4-FFF2-40B4-BE49-F238E27FC236}">
                <a16:creationId xmlns:a16="http://schemas.microsoft.com/office/drawing/2014/main" id="{3380D2F4-F229-441C-B159-5B576142583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15366" y="233577"/>
            <a:ext cx="1302338" cy="450392"/>
          </a:xfrm>
          <a:prstGeom prst="rect">
            <a:avLst/>
          </a:prstGeom>
        </p:spPr>
      </p:pic>
    </p:spTree>
    <p:extLst>
      <p:ext uri="{BB962C8B-B14F-4D97-AF65-F5344CB8AC3E}">
        <p14:creationId xmlns:p14="http://schemas.microsoft.com/office/powerpoint/2010/main" val="2074385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17983" y="179885"/>
            <a:ext cx="1196845" cy="514235"/>
          </a:xfrm>
          <a:prstGeom prst="rect">
            <a:avLst/>
          </a:prstGeom>
        </p:spPr>
      </p:pic>
      <p:pic>
        <p:nvPicPr>
          <p:cNvPr id="6" name="Picture 5">
            <a:extLst>
              <a:ext uri="{FF2B5EF4-FFF2-40B4-BE49-F238E27FC236}">
                <a16:creationId xmlns:a16="http://schemas.microsoft.com/office/drawing/2014/main" id="{7EB2E778-54AA-435A-9CC4-3435332F246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61319" y="211806"/>
            <a:ext cx="1302338" cy="450392"/>
          </a:xfrm>
          <a:prstGeom prst="rect">
            <a:avLst/>
          </a:prstGeom>
        </p:spPr>
      </p:pic>
    </p:spTree>
    <p:extLst>
      <p:ext uri="{BB962C8B-B14F-4D97-AF65-F5344CB8AC3E}">
        <p14:creationId xmlns:p14="http://schemas.microsoft.com/office/powerpoint/2010/main" val="2159062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563562"/>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FC94C6F6-69CA-4D06-96D3-38816CD87E27}" type="slidenum">
              <a:rPr lang="en-US" smtClean="0"/>
              <a:t>‹#›</a:t>
            </a:fld>
            <a:endParaRPr lang="en-US"/>
          </a:p>
        </p:txBody>
      </p:sp>
      <p:cxnSp>
        <p:nvCxnSpPr>
          <p:cNvPr id="7"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 name="Rectangle 3"/>
          <p:cNvSpPr/>
          <p:nvPr userDrawn="1"/>
        </p:nvSpPr>
        <p:spPr>
          <a:xfrm>
            <a:off x="10160000" y="0"/>
            <a:ext cx="2032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Boxed Book" panose="02000506040000020004" pitchFamily="2" charset="0"/>
            </a:endParaRPr>
          </a:p>
        </p:txBody>
      </p:sp>
      <p:pic>
        <p:nvPicPr>
          <p:cNvPr id="8" name="Picture 7">
            <a:extLst>
              <a:ext uri="{FF2B5EF4-FFF2-40B4-BE49-F238E27FC236}">
                <a16:creationId xmlns:a16="http://schemas.microsoft.com/office/drawing/2014/main" id="{B9FC056C-FF56-4EB0-B5E4-11649B7342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5601" y="274638"/>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BB0734E2-4E94-41C2-BA83-2590296A3E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7138" y="52270"/>
            <a:ext cx="1316448" cy="789869"/>
          </a:xfrm>
          <a:prstGeom prst="rect">
            <a:avLst/>
          </a:prstGeom>
        </p:spPr>
      </p:pic>
    </p:spTree>
    <p:extLst>
      <p:ext uri="{BB962C8B-B14F-4D97-AF65-F5344CB8AC3E}">
        <p14:creationId xmlns:p14="http://schemas.microsoft.com/office/powerpoint/2010/main" val="2629598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a:prstGeom prst="rect">
            <a:avLst/>
          </a:prstGeo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a:prstGeom prst="rect">
            <a:avLst/>
          </a:prstGeo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16000" y="6356351"/>
            <a:ext cx="2844800" cy="365125"/>
          </a:xfrm>
          <a:prstGeom prst="rect">
            <a:avLst/>
          </a:prstGeom>
        </p:spPr>
        <p:txBody>
          <a:bodyPr/>
          <a:lstStyle/>
          <a:p>
            <a:fld id="{757B281C-5159-4971-8228-52B9A72E9ED2}" type="datetimeFigureOut">
              <a:rPr lang="en-US" smtClean="0"/>
              <a:pPr/>
              <a:t>6/27/2024</a:t>
            </a:fld>
            <a:endParaRPr lang="en-US" dirty="0"/>
          </a:p>
        </p:txBody>
      </p:sp>
      <p:sp>
        <p:nvSpPr>
          <p:cNvPr id="5" name="Footer Placeholder 4"/>
          <p:cNvSpPr>
            <a:spLocks noGrp="1"/>
          </p:cNvSpPr>
          <p:nvPr>
            <p:ph type="ftr" sz="quarter" idx="11"/>
          </p:nvPr>
        </p:nvSpPr>
        <p:spPr>
          <a:xfrm>
            <a:off x="44704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a:prstGeom prst="rect">
            <a:avLst/>
          </a:prstGeom>
        </p:spPr>
        <p:txBody>
          <a:bodyPr/>
          <a:lstStyle/>
          <a:p>
            <a:fld id="{33D6E5A2-EC83-451F-A719-9AC1370DD5CF}" type="slidenum">
              <a:rPr lang="en-US" smtClean="0"/>
              <a:pPr/>
              <a:t>‹#›</a:t>
            </a:fld>
            <a:endParaRPr lang="en-US" dirty="0"/>
          </a:p>
        </p:txBody>
      </p:sp>
      <p:pic>
        <p:nvPicPr>
          <p:cNvPr id="7" name="Picture 6">
            <a:extLst>
              <a:ext uri="{FF2B5EF4-FFF2-40B4-BE49-F238E27FC236}">
                <a16:creationId xmlns:a16="http://schemas.microsoft.com/office/drawing/2014/main" id="{BC766CB5-E0DB-4662-8311-42FC09A68A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4831" y="308219"/>
            <a:ext cx="1302338" cy="450392"/>
          </a:xfrm>
          <a:prstGeom prst="rect">
            <a:avLst/>
          </a:prstGeom>
        </p:spPr>
      </p:pic>
      <p:pic>
        <p:nvPicPr>
          <p:cNvPr id="8" name="Picture 7" descr="A picture containing table&#10;&#10;Description automatically generated">
            <a:extLst>
              <a:ext uri="{FF2B5EF4-FFF2-40B4-BE49-F238E27FC236}">
                <a16:creationId xmlns:a16="http://schemas.microsoft.com/office/drawing/2014/main" id="{72696E73-CEBA-4BF7-8E44-617749DA22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86368" y="85851"/>
            <a:ext cx="1316448" cy="789869"/>
          </a:xfrm>
          <a:prstGeom prst="rect">
            <a:avLst/>
          </a:prstGeom>
        </p:spPr>
      </p:pic>
    </p:spTree>
    <p:extLst>
      <p:ext uri="{BB962C8B-B14F-4D97-AF65-F5344CB8AC3E}">
        <p14:creationId xmlns:p14="http://schemas.microsoft.com/office/powerpoint/2010/main" val="1084047212"/>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a:extLst>
              <a:ext uri="{FF2B5EF4-FFF2-40B4-BE49-F238E27FC236}">
                <a16:creationId xmlns:a16="http://schemas.microsoft.com/office/drawing/2014/main" id="{76B0FECF-C984-4D6B-AD8D-522510BEC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5601" y="274638"/>
            <a:ext cx="1302338" cy="450392"/>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885C6776-3EE4-4FAA-AFB0-1CB0F995739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7138" y="52270"/>
            <a:ext cx="1316448" cy="789869"/>
          </a:xfrm>
          <a:prstGeom prst="rect">
            <a:avLst/>
          </a:prstGeom>
        </p:spPr>
      </p:pic>
    </p:spTree>
    <p:extLst>
      <p:ext uri="{BB962C8B-B14F-4D97-AF65-F5344CB8AC3E}">
        <p14:creationId xmlns:p14="http://schemas.microsoft.com/office/powerpoint/2010/main" val="91999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4CE0E7BA-54D0-4C17-90E6-30B4962FD1AF}"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5" name="Picture 4">
            <a:extLst>
              <a:ext uri="{FF2B5EF4-FFF2-40B4-BE49-F238E27FC236}">
                <a16:creationId xmlns:a16="http://schemas.microsoft.com/office/drawing/2014/main" id="{2F478AF7-5A13-47C3-9537-F5F3B8156C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5601" y="274638"/>
            <a:ext cx="1302338" cy="450392"/>
          </a:xfrm>
          <a:prstGeom prst="rect">
            <a:avLst/>
          </a:prstGeom>
        </p:spPr>
      </p:pic>
      <p:pic>
        <p:nvPicPr>
          <p:cNvPr id="6" name="Picture 5" descr="A picture containing table&#10;&#10;Description automatically generated">
            <a:extLst>
              <a:ext uri="{FF2B5EF4-FFF2-40B4-BE49-F238E27FC236}">
                <a16:creationId xmlns:a16="http://schemas.microsoft.com/office/drawing/2014/main" id="{4F84A384-A5AE-42BB-8BB4-532B5C1FD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77138" y="52270"/>
            <a:ext cx="1316448" cy="789869"/>
          </a:xfrm>
          <a:prstGeom prst="rect">
            <a:avLst/>
          </a:prstGeom>
        </p:spPr>
      </p:pic>
    </p:spTree>
    <p:extLst>
      <p:ext uri="{BB962C8B-B14F-4D97-AF65-F5344CB8AC3E}">
        <p14:creationId xmlns:p14="http://schemas.microsoft.com/office/powerpoint/2010/main" val="793468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6992313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62"/>
            <a:ext cx="7872875" cy="814269"/>
          </a:xfrm>
        </p:spPr>
        <p:txBody>
          <a:bodyPr/>
          <a:lstStyle>
            <a:lvl1pPr>
              <a:defRPr sz="3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66975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4" name="Picture 3" descr="A black and green logo&#10;&#10;Description automatically generated">
            <a:extLst>
              <a:ext uri="{FF2B5EF4-FFF2-40B4-BE49-F238E27FC236}">
                <a16:creationId xmlns:a16="http://schemas.microsoft.com/office/drawing/2014/main" id="{7144392B-031A-0994-2C87-C9F2D56B91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0413167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3142671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a:solidFill>
            <a:srgbClr val="004C4C"/>
          </a:solidFill>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39110809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9" name="Graphic 18">
            <a:extLst>
              <a:ext uri="{FF2B5EF4-FFF2-40B4-BE49-F238E27FC236}">
                <a16:creationId xmlns:a16="http://schemas.microsoft.com/office/drawing/2014/main" id="{46F16FB0-C6AD-48CC-80FF-D96068E062BD}"/>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406063" y="208908"/>
            <a:ext cx="2520838" cy="448493"/>
          </a:xfrm>
          <a:prstGeom prst="rect">
            <a:avLst/>
          </a:prstGeom>
        </p:spPr>
      </p:pic>
    </p:spTree>
    <p:extLst>
      <p:ext uri="{BB962C8B-B14F-4D97-AF65-F5344CB8AC3E}">
        <p14:creationId xmlns:p14="http://schemas.microsoft.com/office/powerpoint/2010/main" val="20505860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8" name="Graphic 17">
            <a:extLst>
              <a:ext uri="{FF2B5EF4-FFF2-40B4-BE49-F238E27FC236}">
                <a16:creationId xmlns:a16="http://schemas.microsoft.com/office/drawing/2014/main" id="{6BEE0B61-23F9-45F0-9778-6A8C30C7C38D}"/>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06063" y="261013"/>
            <a:ext cx="2520838" cy="448493"/>
          </a:xfrm>
          <a:prstGeom prst="rect">
            <a:avLst/>
          </a:prstGeom>
        </p:spPr>
      </p:pic>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t="-17866" r="4326" b="20759"/>
          <a:stretch/>
        </p:blipFill>
        <p:spPr>
          <a:xfrm>
            <a:off x="527381" y="-456050"/>
            <a:ext cx="11664619" cy="7314050"/>
          </a:xfrm>
          <a:prstGeom prst="rect">
            <a:avLst/>
          </a:prstGeom>
        </p:spPr>
      </p:pic>
    </p:spTree>
    <p:extLst>
      <p:ext uri="{BB962C8B-B14F-4D97-AF65-F5344CB8AC3E}">
        <p14:creationId xmlns:p14="http://schemas.microsoft.com/office/powerpoint/2010/main" val="40428264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6467663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Tree>
    <p:extLst>
      <p:ext uri="{BB962C8B-B14F-4D97-AF65-F5344CB8AC3E}">
        <p14:creationId xmlns:p14="http://schemas.microsoft.com/office/powerpoint/2010/main" val="141736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15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025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heme" Target="../theme/theme2.xml"/><Relationship Id="rId1"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23.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heme" Target="../theme/theme6.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0" r:id="rId7"/>
    <p:sldLayoutId id="2147483695" r:id="rId8"/>
    <p:sldLayoutId id="2147483694" r:id="rId9"/>
    <p:sldLayoutId id="2147483738" r:id="rId10"/>
    <p:sldLayoutId id="2147483696" r:id="rId11"/>
    <p:sldLayoutId id="2147484181" r:id="rId12"/>
    <p:sldLayoutId id="2147483698" r:id="rId13"/>
    <p:sldLayoutId id="2147483688" r:id="rId14"/>
    <p:sldLayoutId id="2147483689" r:id="rId15"/>
    <p:sldLayoutId id="2147483673" r:id="rId16"/>
    <p:sldLayoutId id="2147483674" r:id="rId17"/>
    <p:sldLayoutId id="2147483675" r:id="rId18"/>
    <p:sldLayoutId id="2147483678" r:id="rId19"/>
    <p:sldLayoutId id="2147483681" r:id="rId20"/>
    <p:sldLayoutId id="2147483684" r:id="rId21"/>
    <p:sldLayoutId id="2147483687" r:id="rId22"/>
    <p:sldLayoutId id="2147483736" r:id="rId23"/>
    <p:sldLayoutId id="2147483737" r:id="rId24"/>
    <p:sldLayoutId id="2147483739" r:id="rId25"/>
    <p:sldLayoutId id="2147483740" r:id="rId26"/>
    <p:sldLayoutId id="2147483743" r:id="rId27"/>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6"/>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C2FD8B88-60CF-9D24-F7AC-D019EAB72C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79479" y="164646"/>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64" r:id="rId1"/>
  </p:sldLayoutIdLst>
  <p:hf hdr="0" dt="0"/>
  <p:txStyles>
    <p:titleStyle>
      <a:lvl1pPr algn="l" defTabSz="609555"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55" rtl="0" eaLnBrk="1" fontAlgn="base" hangingPunct="1">
        <a:spcBef>
          <a:spcPct val="0"/>
        </a:spcBef>
        <a:spcAft>
          <a:spcPct val="0"/>
        </a:spcAft>
        <a:defRPr sz="3733">
          <a:solidFill>
            <a:schemeClr val="tx1"/>
          </a:solidFill>
          <a:latin typeface="Calibri" pitchFamily="34" charset="0"/>
        </a:defRPr>
      </a:lvl2pPr>
      <a:lvl3pPr algn="l" defTabSz="609555" rtl="0" eaLnBrk="1" fontAlgn="base" hangingPunct="1">
        <a:spcBef>
          <a:spcPct val="0"/>
        </a:spcBef>
        <a:spcAft>
          <a:spcPct val="0"/>
        </a:spcAft>
        <a:defRPr sz="3733">
          <a:solidFill>
            <a:schemeClr val="tx1"/>
          </a:solidFill>
          <a:latin typeface="Calibri" pitchFamily="34" charset="0"/>
        </a:defRPr>
      </a:lvl3pPr>
      <a:lvl4pPr algn="l" defTabSz="609555" rtl="0" eaLnBrk="1" fontAlgn="base" hangingPunct="1">
        <a:spcBef>
          <a:spcPct val="0"/>
        </a:spcBef>
        <a:spcAft>
          <a:spcPct val="0"/>
        </a:spcAft>
        <a:defRPr sz="3733">
          <a:solidFill>
            <a:schemeClr val="tx1"/>
          </a:solidFill>
          <a:latin typeface="Calibri" pitchFamily="34" charset="0"/>
        </a:defRPr>
      </a:lvl4pPr>
      <a:lvl5pPr algn="l" defTabSz="609555" rtl="0" eaLnBrk="1" fontAlgn="base" hangingPunct="1">
        <a:spcBef>
          <a:spcPct val="0"/>
        </a:spcBef>
        <a:spcAft>
          <a:spcPct val="0"/>
        </a:spcAft>
        <a:defRPr sz="3733">
          <a:solidFill>
            <a:schemeClr val="tx1"/>
          </a:solidFill>
          <a:latin typeface="Calibri" pitchFamily="34" charset="0"/>
        </a:defRPr>
      </a:lvl5pPr>
      <a:lvl6pPr marL="609555" algn="l" defTabSz="609555" rtl="0" eaLnBrk="1" fontAlgn="base" hangingPunct="1">
        <a:spcBef>
          <a:spcPct val="0"/>
        </a:spcBef>
        <a:spcAft>
          <a:spcPct val="0"/>
        </a:spcAft>
        <a:defRPr sz="3733">
          <a:solidFill>
            <a:schemeClr val="tx1"/>
          </a:solidFill>
          <a:latin typeface="Calibri" pitchFamily="34" charset="0"/>
        </a:defRPr>
      </a:lvl6pPr>
      <a:lvl7pPr marL="1219110" algn="l" defTabSz="609555" rtl="0" eaLnBrk="1" fontAlgn="base" hangingPunct="1">
        <a:spcBef>
          <a:spcPct val="0"/>
        </a:spcBef>
        <a:spcAft>
          <a:spcPct val="0"/>
        </a:spcAft>
        <a:defRPr sz="3733">
          <a:solidFill>
            <a:schemeClr val="tx1"/>
          </a:solidFill>
          <a:latin typeface="Calibri" pitchFamily="34" charset="0"/>
        </a:defRPr>
      </a:lvl7pPr>
      <a:lvl8pPr marL="1828664" algn="l" defTabSz="609555" rtl="0" eaLnBrk="1" fontAlgn="base" hangingPunct="1">
        <a:spcBef>
          <a:spcPct val="0"/>
        </a:spcBef>
        <a:spcAft>
          <a:spcPct val="0"/>
        </a:spcAft>
        <a:defRPr sz="3733">
          <a:solidFill>
            <a:schemeClr val="tx1"/>
          </a:solidFill>
          <a:latin typeface="Calibri" pitchFamily="34" charset="0"/>
        </a:defRPr>
      </a:lvl8pPr>
      <a:lvl9pPr marL="2438218" algn="l" defTabSz="609555"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55" rtl="0" eaLnBrk="1" fontAlgn="base" hangingPunct="1">
        <a:spcBef>
          <a:spcPct val="20000"/>
        </a:spcBef>
        <a:spcAft>
          <a:spcPct val="0"/>
        </a:spcAft>
        <a:buFontTx/>
        <a:buNone/>
        <a:defRPr sz="3200" kern="1200">
          <a:solidFill>
            <a:schemeClr val="tx1"/>
          </a:solidFill>
          <a:latin typeface="+mn-lt"/>
          <a:ea typeface="+mn-ea"/>
          <a:cs typeface="+mn-cs"/>
        </a:defRPr>
      </a:lvl1pPr>
      <a:lvl2pPr marL="609555" indent="0" algn="l" defTabSz="609555"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10" indent="0" algn="l" defTabSz="609555" rtl="0" eaLnBrk="1" fontAlgn="base" hangingPunct="1">
        <a:spcBef>
          <a:spcPct val="20000"/>
        </a:spcBef>
        <a:spcAft>
          <a:spcPct val="0"/>
        </a:spcAft>
        <a:buFontTx/>
        <a:buNone/>
        <a:defRPr sz="2000" kern="1200">
          <a:solidFill>
            <a:schemeClr val="tx1"/>
          </a:solidFill>
          <a:latin typeface="+mn-lt"/>
          <a:ea typeface="+mn-ea"/>
          <a:cs typeface="+mn-cs"/>
        </a:defRPr>
      </a:lvl3pPr>
      <a:lvl4pPr marL="1828664" indent="0" algn="l" defTabSz="609555" rtl="0" eaLnBrk="1" fontAlgn="base" hangingPunct="1">
        <a:spcBef>
          <a:spcPct val="20000"/>
        </a:spcBef>
        <a:spcAft>
          <a:spcPct val="0"/>
        </a:spcAft>
        <a:buFontTx/>
        <a:buNone/>
        <a:defRPr sz="1867" kern="1200">
          <a:solidFill>
            <a:schemeClr val="tx1"/>
          </a:solidFill>
          <a:latin typeface="+mn-lt"/>
          <a:ea typeface="+mn-ea"/>
          <a:cs typeface="+mn-cs"/>
        </a:defRPr>
      </a:lvl4pPr>
      <a:lvl5pPr marL="2438218" indent="0" algn="l" defTabSz="609555" rtl="0" eaLnBrk="1" fontAlgn="base" hangingPunct="1">
        <a:spcBef>
          <a:spcPct val="20000"/>
        </a:spcBef>
        <a:spcAft>
          <a:spcPct val="0"/>
        </a:spcAft>
        <a:buFontTx/>
        <a:buNone/>
        <a:defRPr sz="1467" kern="120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5C1D4-84EF-4B46-ACAF-CF1C10311353}" type="datetimeFigureOut">
              <a:rPr lang="en-US" smtClean="0"/>
              <a:t>6/27/2024</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DF775-966D-40F1-B191-FDFE5EDC7397}" type="slidenum">
              <a:rPr lang="en-US" smtClean="0"/>
              <a:t>‹#›</a:t>
            </a:fld>
            <a:endParaRPr lang="en-US" dirty="0"/>
          </a:p>
        </p:txBody>
      </p:sp>
    </p:spTree>
    <p:extLst>
      <p:ext uri="{BB962C8B-B14F-4D97-AF65-F5344CB8AC3E}">
        <p14:creationId xmlns:p14="http://schemas.microsoft.com/office/powerpoint/2010/main" val="3116681556"/>
      </p:ext>
    </p:extLst>
  </p:cSld>
  <p:clrMap bg1="lt1" tx1="dk1" bg2="lt2" tx2="dk2" accent1="accent1" accent2="accent2" accent3="accent3" accent4="accent4" accent5="accent5" accent6="accent6" hlink="hlink" folHlink="folHlink"/>
  <p:sldLayoutIdLst>
    <p:sldLayoutId id="2147483697" r:id="rId1"/>
    <p:sldLayoutId id="214748418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73" r:id="rId1"/>
    <p:sldLayoutId id="2147484202" r:id="rId2"/>
    <p:sldLayoutId id="2147483783" r:id="rId3"/>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4" name="Picture 3" descr="A black and green logo&#10;&#10;Description automatically generated">
            <a:extLst>
              <a:ext uri="{FF2B5EF4-FFF2-40B4-BE49-F238E27FC236}">
                <a16:creationId xmlns:a16="http://schemas.microsoft.com/office/drawing/2014/main" id="{7FDB2761-A3BB-2302-F123-1154BCC543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133850728"/>
      </p:ext>
    </p:extLst>
  </p:cSld>
  <p:clrMap bg1="lt1" tx1="dk1" bg2="lt2" tx2="dk2" accent1="accent1" accent2="accent2" accent3="accent3" accent4="accent4" accent5="accent5" accent6="accent6" hlink="hlink" folHlink="folHlink"/>
  <p:sldLayoutIdLst>
    <p:sldLayoutId id="2147484201" r:id="rId1"/>
    <p:sldLayoutId id="2147484178" r:id="rId2"/>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2"/>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pic>
        <p:nvPicPr>
          <p:cNvPr id="3" name="Picture 2" descr="A black and green logo&#10;&#10;Description automatically generated">
            <a:extLst>
              <a:ext uri="{FF2B5EF4-FFF2-40B4-BE49-F238E27FC236}">
                <a16:creationId xmlns:a16="http://schemas.microsoft.com/office/drawing/2014/main" id="{76E465BF-F12A-73C7-5D9C-6910435477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07577" y="154222"/>
            <a:ext cx="1524003" cy="591313"/>
          </a:xfrm>
          <a:prstGeom prst="rect">
            <a:avLst/>
          </a:prstGeom>
        </p:spPr>
      </p:pic>
    </p:spTree>
    <p:extLst>
      <p:ext uri="{BB962C8B-B14F-4D97-AF65-F5344CB8AC3E}">
        <p14:creationId xmlns:p14="http://schemas.microsoft.com/office/powerpoint/2010/main" val="224106027"/>
      </p:ext>
    </p:extLst>
  </p:cSld>
  <p:clrMap bg1="lt1" tx1="dk1" bg2="lt2" tx2="dk2" accent1="accent1" accent2="accent2" accent3="accent3" accent4="accent4" accent5="accent5" accent6="accent6" hlink="hlink" folHlink="folHlink"/>
  <p:sldLayoutIdLst>
    <p:sldLayoutId id="2147483756" r:id="rId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34.png"/></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45.png"/><Relationship Id="rId3" Type="http://schemas.openxmlformats.org/officeDocument/2006/relationships/image" Target="../media/image36.png"/><Relationship Id="rId21" Type="http://schemas.microsoft.com/office/2007/relationships/hdphoto" Target="../media/hdphoto8.wdp"/><Relationship Id="rId7" Type="http://schemas.openxmlformats.org/officeDocument/2006/relationships/image" Target="../media/image39.png"/><Relationship Id="rId12" Type="http://schemas.openxmlformats.org/officeDocument/2006/relationships/image" Target="../media/image42.png"/><Relationship Id="rId17" Type="http://schemas.microsoft.com/office/2007/relationships/hdphoto" Target="../media/hdphoto6.wdp"/><Relationship Id="rId2" Type="http://schemas.openxmlformats.org/officeDocument/2006/relationships/notesSlide" Target="../notesSlides/notesSlide3.xml"/><Relationship Id="rId16" Type="http://schemas.openxmlformats.org/officeDocument/2006/relationships/image" Target="../media/image44.png"/><Relationship Id="rId20" Type="http://schemas.openxmlformats.org/officeDocument/2006/relationships/image" Target="../media/image46.png"/><Relationship Id="rId1" Type="http://schemas.openxmlformats.org/officeDocument/2006/relationships/slideLayout" Target="../slideLayouts/slideLayout30.xml"/><Relationship Id="rId6" Type="http://schemas.openxmlformats.org/officeDocument/2006/relationships/image" Target="../media/image38.png"/><Relationship Id="rId11" Type="http://schemas.microsoft.com/office/2007/relationships/hdphoto" Target="../media/hdphoto3.wdp"/><Relationship Id="rId24" Type="http://schemas.openxmlformats.org/officeDocument/2006/relationships/image" Target="../media/image33.png"/><Relationship Id="rId5" Type="http://schemas.openxmlformats.org/officeDocument/2006/relationships/image" Target="../media/image37.jpeg"/><Relationship Id="rId15" Type="http://schemas.microsoft.com/office/2007/relationships/hdphoto" Target="../media/hdphoto5.wdp"/><Relationship Id="rId23" Type="http://schemas.microsoft.com/office/2007/relationships/hdphoto" Target="../media/hdphoto9.wdp"/><Relationship Id="rId10" Type="http://schemas.openxmlformats.org/officeDocument/2006/relationships/image" Target="../media/image41.png"/><Relationship Id="rId19" Type="http://schemas.microsoft.com/office/2007/relationships/hdphoto" Target="../media/hdphoto7.wdp"/><Relationship Id="rId4" Type="http://schemas.microsoft.com/office/2007/relationships/hdphoto" Target="../media/hdphoto1.wdp"/><Relationship Id="rId9" Type="http://schemas.openxmlformats.org/officeDocument/2006/relationships/image" Target="../media/image40.png"/><Relationship Id="rId14" Type="http://schemas.openxmlformats.org/officeDocument/2006/relationships/image" Target="../media/image43.png"/><Relationship Id="rId22" Type="http://schemas.openxmlformats.org/officeDocument/2006/relationships/image" Target="../media/image47.png"/></Relationships>
</file>

<file path=ppt/slides/_rels/slide4.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3" Type="http://schemas.openxmlformats.org/officeDocument/2006/relationships/image" Target="../media/image48.jpeg"/><Relationship Id="rId7" Type="http://schemas.openxmlformats.org/officeDocument/2006/relationships/image" Target="../media/image52.jpeg"/><Relationship Id="rId12" Type="http://schemas.openxmlformats.org/officeDocument/2006/relationships/image" Target="../media/image57.png"/><Relationship Id="rId2" Type="http://schemas.openxmlformats.org/officeDocument/2006/relationships/notesSlide" Target="../notesSlides/notesSlide4.xml"/><Relationship Id="rId16" Type="http://schemas.microsoft.com/office/2007/relationships/hdphoto" Target="../media/hdphoto10.wdp"/><Relationship Id="rId1" Type="http://schemas.openxmlformats.org/officeDocument/2006/relationships/slideLayout" Target="../slideLayouts/slideLayout29.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jpe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jpeg"/><Relationship Id="rId9" Type="http://schemas.openxmlformats.org/officeDocument/2006/relationships/image" Target="../media/image54.png"/><Relationship Id="rId14" Type="http://schemas.openxmlformats.org/officeDocument/2006/relationships/image" Target="../media/image59.png"/></Relationships>
</file>

<file path=ppt/slides/_rels/slide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1.jpg"/><Relationship Id="rId7" Type="http://schemas.microsoft.com/office/2007/relationships/hdphoto" Target="../media/hdphoto12.wdp"/><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63.png"/><Relationship Id="rId11" Type="http://schemas.openxmlformats.org/officeDocument/2006/relationships/image" Target="../media/image66.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62.png"/><Relationship Id="rId9" Type="http://schemas.openxmlformats.org/officeDocument/2006/relationships/image" Target="../media/image65.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image" Target="../media/image69.png"/></Relationships>
</file>

<file path=ppt/slides/_rels/slide1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34.xml"/><Relationship Id="rId4" Type="http://schemas.microsoft.com/office/2007/relationships/hdphoto" Target="../media/hdphoto14.wdp"/></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4.xml"/><Relationship Id="rId1" Type="http://schemas.openxmlformats.org/officeDocument/2006/relationships/slideLayout" Target="../slideLayouts/slideLayout34.xml"/><Relationship Id="rId5" Type="http://schemas.microsoft.com/office/2007/relationships/hdphoto" Target="../media/hdphoto15.wdp"/><Relationship Id="rId4" Type="http://schemas.openxmlformats.org/officeDocument/2006/relationships/image" Target="../media/image74.png"/></Relationships>
</file>

<file path=ppt/slides/_rels/slide1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80.png"/><Relationship Id="rId1" Type="http://schemas.openxmlformats.org/officeDocument/2006/relationships/slideLayout" Target="../slideLayouts/slideLayout32.xml"/><Relationship Id="rId4" Type="http://schemas.openxmlformats.org/officeDocument/2006/relationships/image" Target="../media/image81.jpe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3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2.xml"/><Relationship Id="rId1" Type="http://schemas.openxmlformats.org/officeDocument/2006/relationships/slideLayout" Target="../slideLayouts/slideLayout33.xml"/><Relationship Id="rId4" Type="http://schemas.openxmlformats.org/officeDocument/2006/relationships/image" Target="../media/image94.png"/></Relationships>
</file>

<file path=ppt/slides/_rels/slide3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logo&#10;&#10;Description automatically generated">
            <a:extLst>
              <a:ext uri="{FF2B5EF4-FFF2-40B4-BE49-F238E27FC236}">
                <a16:creationId xmlns:a16="http://schemas.microsoft.com/office/drawing/2014/main" id="{7CDE4599-E8A9-6C70-51E4-4FCE0C40D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1758" y="6028162"/>
            <a:ext cx="1825216" cy="653427"/>
          </a:xfrm>
          <a:prstGeom prst="rect">
            <a:avLst/>
          </a:prstGeom>
        </p:spPr>
      </p:pic>
      <p:sp>
        <p:nvSpPr>
          <p:cNvPr id="2" name="TextBox 1">
            <a:extLst>
              <a:ext uri="{FF2B5EF4-FFF2-40B4-BE49-F238E27FC236}">
                <a16:creationId xmlns:a16="http://schemas.microsoft.com/office/drawing/2014/main" id="{037D9401-6CEE-A5B2-A323-BDF26977382A}"/>
              </a:ext>
            </a:extLst>
          </p:cNvPr>
          <p:cNvSpPr txBox="1"/>
          <p:nvPr/>
        </p:nvSpPr>
        <p:spPr>
          <a:xfrm>
            <a:off x="7010400" y="3239084"/>
            <a:ext cx="5478780" cy="853440"/>
          </a:xfrm>
          <a:prstGeom prst="rect">
            <a:avLst/>
          </a:prstGeom>
        </p:spPr>
        <p:txBody>
          <a:bodyPr vert="horz" wrap="square" lIns="91440" tIns="45720" rIns="91440" bIns="45720" rtlCol="0" anchor="ctr">
            <a:normAutofit fontScale="92500" lnSpcReduction="10000"/>
          </a:bodyPr>
          <a:lstStyle/>
          <a:p>
            <a:pPr marL="0" marR="0" indent="0" algn="ctr" defTabSz="457200" rtl="0" eaLnBrk="1" fontAlgn="auto" latinLnBrk="0" hangingPunct="1">
              <a:lnSpc>
                <a:spcPct val="100000"/>
              </a:lnSpc>
              <a:spcBef>
                <a:spcPct val="0"/>
              </a:spcBef>
              <a:spcAft>
                <a:spcPts val="0"/>
              </a:spcAft>
              <a:buClrTx/>
              <a:buSzTx/>
              <a:buFontTx/>
              <a:buNone/>
              <a:tabLst/>
            </a:pPr>
            <a:r>
              <a:rPr kumimoji="0" lang="en-US" sz="3600" b="1" i="0" u="none" strike="noStrike" kern="1200" spc="0" normalizeH="0" noProof="0" dirty="0">
                <a:ln>
                  <a:noFill/>
                </a:ln>
                <a:solidFill>
                  <a:schemeClr val="bg1"/>
                </a:solidFill>
                <a:effectLst/>
                <a:uLnTx/>
                <a:uFillTx/>
                <a:latin typeface="Calibri" pitchFamily="34" charset="0"/>
                <a:ea typeface="+mj-ea"/>
                <a:cs typeface="+mj-cs"/>
              </a:rPr>
              <a:t>ASCENDANT® &amp; GIGA</a:t>
            </a:r>
          </a:p>
          <a:p>
            <a:pPr marL="0" marR="0" indent="0" algn="ctr" defTabSz="457200" rtl="0" eaLnBrk="1" fontAlgn="auto" latinLnBrk="0" hangingPunct="1">
              <a:lnSpc>
                <a:spcPct val="100000"/>
              </a:lnSpc>
              <a:spcBef>
                <a:spcPct val="0"/>
              </a:spcBef>
              <a:spcAft>
                <a:spcPts val="0"/>
              </a:spcAft>
              <a:buClrTx/>
              <a:buSzTx/>
              <a:buFontTx/>
              <a:buNone/>
              <a:tabLst/>
            </a:pPr>
            <a:r>
              <a:rPr lang="en-US" sz="2300" cap="all" dirty="0">
                <a:solidFill>
                  <a:schemeClr val="bg1"/>
                </a:solidFill>
                <a:latin typeface="Calibri" pitchFamily="34" charset="0"/>
                <a:ea typeface="+mj-ea"/>
                <a:cs typeface="+mj-cs"/>
              </a:rPr>
              <a:t>Active Dehumidification</a:t>
            </a:r>
            <a:endParaRPr kumimoji="0" lang="en-US" sz="2300" i="0" u="none" strike="noStrike" kern="1200" cap="all" spc="0" normalizeH="0" noProof="0" dirty="0">
              <a:ln>
                <a:noFill/>
              </a:ln>
              <a:solidFill>
                <a:schemeClr val="bg1"/>
              </a:solidFill>
              <a:effectLst/>
              <a:uLnTx/>
              <a:uFillTx/>
              <a:latin typeface="Calibri" pitchFamily="34" charset="0"/>
              <a:ea typeface="+mj-ea"/>
              <a:cs typeface="+mj-cs"/>
            </a:endParaRPr>
          </a:p>
        </p:txBody>
      </p:sp>
      <p:pic>
        <p:nvPicPr>
          <p:cNvPr id="5" name="Picture 4" descr="A large grey machine with ladder&#10;&#10;Description automatically generated">
            <a:extLst>
              <a:ext uri="{FF2B5EF4-FFF2-40B4-BE49-F238E27FC236}">
                <a16:creationId xmlns:a16="http://schemas.microsoft.com/office/drawing/2014/main" id="{07551203-859D-CA45-7B4B-E11B896108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533" y="1188720"/>
            <a:ext cx="7802654" cy="4100729"/>
          </a:xfrm>
          <a:prstGeom prst="rect">
            <a:avLst/>
          </a:prstGeom>
        </p:spPr>
      </p:pic>
    </p:spTree>
    <p:extLst>
      <p:ext uri="{BB962C8B-B14F-4D97-AF65-F5344CB8AC3E}">
        <p14:creationId xmlns:p14="http://schemas.microsoft.com/office/powerpoint/2010/main" val="278567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6384860" y="3429000"/>
            <a:ext cx="4115614"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Corporate Overview</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548681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latin typeface="Boxed Book" panose="02000506040000020004" pitchFamily="50" charset="0"/>
            </a:endParaRPr>
          </a:p>
          <a:p>
            <a:pPr algn="ctr"/>
            <a:r>
              <a:rPr lang="en-US" sz="5000" dirty="0">
                <a:latin typeface="Calibri" panose="020F0502020204030204" pitchFamily="34" charset="0"/>
                <a:cs typeface="Calibri" panose="020F0502020204030204" pitchFamily="34" charset="0"/>
              </a:rPr>
              <a:t>Who we are &amp; what we do</a:t>
            </a:r>
          </a:p>
        </p:txBody>
      </p:sp>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8">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2" cstate="screen">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algn="ctr"/>
            <a:r>
              <a:rPr lang="en-US" sz="1400" dirty="0">
                <a:solidFill>
                  <a:schemeClr val="bg1"/>
                </a:solidFill>
              </a:rPr>
              <a:t>Energy</a:t>
            </a:r>
          </a:p>
          <a:p>
            <a:pPr algn="ctr"/>
            <a:r>
              <a:rPr lang="en-US" sz="1400" dirty="0">
                <a:solidFill>
                  <a:schemeClr val="bg1"/>
                </a:solidFill>
              </a:rPr>
              <a:t>&amp; Environmental </a:t>
            </a:r>
          </a:p>
          <a:p>
            <a:pPr algn="ctr"/>
            <a:r>
              <a:rPr lang="en-US" sz="1400" dirty="0">
                <a:solidFill>
                  <a:schemeClr val="bg1"/>
                </a:solidFill>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algn="ctr"/>
            <a:r>
              <a:rPr lang="en-US" sz="1400" dirty="0">
                <a:solidFill>
                  <a:schemeClr val="bg1"/>
                </a:solidFill>
              </a:rPr>
              <a:t>Patented &amp;</a:t>
            </a:r>
          </a:p>
          <a:p>
            <a:pPr algn="ctr"/>
            <a:r>
              <a:rPr lang="en-US" sz="1400" dirty="0">
                <a:solidFill>
                  <a:schemeClr val="bg1"/>
                </a:solidFill>
              </a:rPr>
              <a:t>Certified</a:t>
            </a:r>
          </a:p>
          <a:p>
            <a:pPr algn="ctr"/>
            <a:r>
              <a:rPr lang="en-US" sz="1400" dirty="0">
                <a:solidFill>
                  <a:schemeClr val="bg1"/>
                </a:solidFill>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algn="ctr"/>
            <a:r>
              <a:rPr lang="en-US" sz="1400" dirty="0">
                <a:solidFill>
                  <a:schemeClr val="bg1"/>
                </a:solidFill>
              </a:rPr>
              <a:t>U.S &amp; Global  </a:t>
            </a:r>
          </a:p>
          <a:p>
            <a:pPr algn="ctr"/>
            <a:r>
              <a:rPr lang="en-US" sz="1400" dirty="0">
                <a:solidFill>
                  <a:schemeClr val="bg1"/>
                </a:solidFill>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algn="ctr"/>
            <a:r>
              <a:rPr lang="en-US" sz="1400" dirty="0">
                <a:solidFill>
                  <a:schemeClr val="bg1"/>
                </a:solidFill>
              </a:rPr>
              <a:t>Engineered </a:t>
            </a:r>
          </a:p>
          <a:p>
            <a:pPr algn="ctr"/>
            <a:r>
              <a:rPr lang="en-US" sz="1400" dirty="0">
                <a:solidFill>
                  <a:schemeClr val="bg1"/>
                </a:solidFill>
              </a:rPr>
              <a:t>Air Quality &amp; </a:t>
            </a:r>
          </a:p>
          <a:p>
            <a:pPr algn="ctr"/>
            <a:r>
              <a:rPr lang="en-US" sz="1400" dirty="0">
                <a:solidFill>
                  <a:schemeClr val="bg1"/>
                </a:solidFill>
              </a:rPr>
              <a:t>Data Center</a:t>
            </a:r>
          </a:p>
          <a:p>
            <a:pPr algn="ctr"/>
            <a:r>
              <a:rPr lang="en-US" sz="1400" dirty="0">
                <a:solidFill>
                  <a:schemeClr val="bg1"/>
                </a:solidFill>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algn="ctr"/>
            <a:r>
              <a:rPr lang="en-US" sz="1400" dirty="0">
                <a:solidFill>
                  <a:schemeClr val="bg1"/>
                </a:solidFill>
              </a:rPr>
              <a:t>Engineered</a:t>
            </a:r>
          </a:p>
          <a:p>
            <a:pPr algn="ctr"/>
            <a:r>
              <a:rPr lang="en-US" sz="1400" dirty="0">
                <a:solidFill>
                  <a:schemeClr val="bg1"/>
                </a:solidFill>
              </a:rPr>
              <a:t>Air Distribution </a:t>
            </a:r>
          </a:p>
          <a:p>
            <a:pPr algn="ctr"/>
            <a:r>
              <a:rPr lang="en-US" sz="1400" dirty="0">
                <a:solidFill>
                  <a:schemeClr val="bg1"/>
                </a:solidFill>
              </a:rPr>
              <a:t>&amp; Sound</a:t>
            </a:r>
          </a:p>
          <a:p>
            <a:pPr algn="ctr"/>
            <a:r>
              <a:rPr lang="en-US" sz="1400" dirty="0">
                <a:solidFill>
                  <a:schemeClr val="bg1"/>
                </a:solidFill>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algn="ctr"/>
            <a:r>
              <a:rPr lang="en-US" sz="1400" dirty="0">
                <a:solidFill>
                  <a:schemeClr val="bg1"/>
                </a:solidFill>
              </a:rPr>
              <a:t>OEM,</a:t>
            </a:r>
          </a:p>
          <a:p>
            <a:pPr algn="ctr"/>
            <a:r>
              <a:rPr lang="en-US" sz="1400" dirty="0">
                <a:solidFill>
                  <a:schemeClr val="bg1"/>
                </a:solidFill>
              </a:rPr>
              <a:t>Key Account &amp; </a:t>
            </a:r>
          </a:p>
          <a:p>
            <a:pPr algn="ctr"/>
            <a:r>
              <a:rPr lang="en-US" sz="1400" dirty="0">
                <a:solidFill>
                  <a:schemeClr val="bg1"/>
                </a:solidFill>
              </a:rPr>
              <a:t>Sales Rep</a:t>
            </a:r>
          </a:p>
          <a:p>
            <a:pPr algn="ctr"/>
            <a:r>
              <a:rPr lang="en-US" sz="1400" dirty="0">
                <a:solidFill>
                  <a:schemeClr val="bg1"/>
                </a:solidFill>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algn="ctr"/>
            <a:r>
              <a:rPr lang="en-US" sz="1400" dirty="0">
                <a:solidFill>
                  <a:schemeClr val="bg1"/>
                </a:solidFill>
              </a:rPr>
              <a:t>Service </a:t>
            </a:r>
          </a:p>
          <a:p>
            <a:pPr algn="ctr"/>
            <a:r>
              <a:rPr lang="en-US" sz="1400" dirty="0">
                <a:solidFill>
                  <a:schemeClr val="bg1"/>
                </a:solidFill>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algn="ctr"/>
            <a:r>
              <a:rPr lang="en-US" sz="1400" dirty="0">
                <a:solidFill>
                  <a:schemeClr val="bg1"/>
                </a:solidFill>
              </a:rPr>
              <a:t>Award Winning </a:t>
            </a:r>
          </a:p>
          <a:p>
            <a:pPr algn="ctr"/>
            <a:r>
              <a:rPr lang="en-US" sz="1400" dirty="0">
                <a:solidFill>
                  <a:schemeClr val="bg1"/>
                </a:solidFill>
              </a:rPr>
              <a:t>&amp; Industry </a:t>
            </a:r>
          </a:p>
          <a:p>
            <a:pPr algn="ctr"/>
            <a:r>
              <a:rPr lang="en-US" sz="1400" dirty="0">
                <a:solidFill>
                  <a:schemeClr val="bg1"/>
                </a:solidFill>
              </a:rPr>
              <a:t>Recognized</a:t>
            </a:r>
          </a:p>
        </p:txBody>
      </p:sp>
      <p:pic>
        <p:nvPicPr>
          <p:cNvPr id="15" name="Picture 14" descr="A black and white logo&#10;&#10;Description automatically generated">
            <a:extLst>
              <a:ext uri="{FF2B5EF4-FFF2-40B4-BE49-F238E27FC236}">
                <a16:creationId xmlns:a16="http://schemas.microsoft.com/office/drawing/2014/main" id="{5053E5FA-BBCC-E5CE-52D6-2EB59D41E7D5}"/>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457322" y="6143243"/>
            <a:ext cx="1524003" cy="545593"/>
          </a:xfrm>
          <a:prstGeom prst="rect">
            <a:avLst/>
          </a:prstGeom>
        </p:spPr>
      </p:pic>
    </p:spTree>
    <p:extLst>
      <p:ext uri="{BB962C8B-B14F-4D97-AF65-F5344CB8AC3E}">
        <p14:creationId xmlns:p14="http://schemas.microsoft.com/office/powerpoint/2010/main" val="385909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dirty="0"/>
              <a:t>FläktGroup SEMCO Products For Commercial Applications</a:t>
            </a:r>
            <a:endParaRPr lang="en-US"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248329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07402" y="1595847"/>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679425" y="2724755"/>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309344" y="192074"/>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Calibri" panose="020F0502020204030204" pitchFamily="34" charset="0"/>
                <a:ea typeface="+mj-ea"/>
                <a:cs typeface="Calibri" panose="020F0502020204030204" pitchFamily="34" charset="0"/>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49220" y="3882707"/>
            <a:ext cx="3336128" cy="1437357"/>
          </a:xfrm>
          <a:prstGeom prst="rect">
            <a:avLst/>
          </a:prstGeom>
          <a:ln>
            <a:solidFill>
              <a:schemeClr val="tx1"/>
            </a:solidFill>
          </a:ln>
        </p:spPr>
      </p:pic>
    </p:spTree>
    <p:extLst>
      <p:ext uri="{BB962C8B-B14F-4D97-AF65-F5344CB8AC3E}">
        <p14:creationId xmlns:p14="http://schemas.microsoft.com/office/powerpoint/2010/main" val="204352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08411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Introduction to the Ascendant &amp; Giga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23535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56432-B895-69B4-AF22-5CE90D3E3906}"/>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Introduction to the Ascendant® and Giga</a:t>
            </a:r>
          </a:p>
        </p:txBody>
      </p:sp>
      <p:sp>
        <p:nvSpPr>
          <p:cNvPr id="5" name="TextBox 4">
            <a:extLst>
              <a:ext uri="{FF2B5EF4-FFF2-40B4-BE49-F238E27FC236}">
                <a16:creationId xmlns:a16="http://schemas.microsoft.com/office/drawing/2014/main" id="{AAE1FFE1-2404-0473-4D35-4FBD5845C940}"/>
              </a:ext>
            </a:extLst>
          </p:cNvPr>
          <p:cNvSpPr txBox="1"/>
          <p:nvPr/>
        </p:nvSpPr>
        <p:spPr>
          <a:xfrm>
            <a:off x="69342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effectLst/>
                <a:uLnTx/>
                <a:uFillTx/>
                <a:latin typeface="Calibri" pitchFamily="34" charset="0"/>
                <a:ea typeface="+mj-ea"/>
                <a:cs typeface="+mj-cs"/>
              </a:rPr>
              <a:t>What is an Ascendant®?</a:t>
            </a:r>
          </a:p>
        </p:txBody>
      </p:sp>
      <p:sp>
        <p:nvSpPr>
          <p:cNvPr id="6" name="TextBox 5">
            <a:extLst>
              <a:ext uri="{FF2B5EF4-FFF2-40B4-BE49-F238E27FC236}">
                <a16:creationId xmlns:a16="http://schemas.microsoft.com/office/drawing/2014/main" id="{BEE52161-E678-6137-8849-C99AB8E89BB1}"/>
              </a:ext>
            </a:extLst>
          </p:cNvPr>
          <p:cNvSpPr txBox="1"/>
          <p:nvPr/>
        </p:nvSpPr>
        <p:spPr>
          <a:xfrm>
            <a:off x="693420" y="1029806"/>
            <a:ext cx="5143500" cy="5142911"/>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itchFamily="34" charset="0"/>
                <a:ea typeface="+mj-ea"/>
                <a:cs typeface="+mj-cs"/>
              </a:rPr>
              <a:t>The Ascendant is a highly efficient, conventional cooling system which employs an, active desiccant hybrid system to deliver and maintain low dewpoints by minimizing regenerative energy input.</a:t>
            </a:r>
            <a:br>
              <a:rPr kumimoji="0" lang="en-US" sz="2400" i="0" u="none" strike="noStrike" kern="1200" spc="0" normalizeH="0" noProof="0" dirty="0">
                <a:ln>
                  <a:noFill/>
                </a:ln>
                <a:effectLst/>
                <a:uLnTx/>
                <a:uFillTx/>
                <a:latin typeface="Calibri" pitchFamily="34" charset="0"/>
                <a:ea typeface="+mj-ea"/>
                <a:cs typeface="+mj-cs"/>
              </a:rPr>
            </a:br>
            <a:endParaRPr kumimoji="0" lang="en-US" sz="2400" i="0" u="none" strike="noStrike" kern="1200" spc="0" normalizeH="0" noProof="0" dirty="0">
              <a:ln>
                <a:noFill/>
              </a:ln>
              <a:effectLst/>
              <a:uLnTx/>
              <a:uFillTx/>
              <a:latin typeface="Calibri" pitchFamily="34" charset="0"/>
              <a:ea typeface="+mj-ea"/>
              <a:cs typeface="+mj-cs"/>
            </a:endParaRP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latin typeface="Calibri" pitchFamily="34" charset="0"/>
                <a:ea typeface="+mj-ea"/>
                <a:cs typeface="+mj-cs"/>
              </a:rPr>
              <a:t>It may be used as a dedicated outdoor air system (DOAS) or a recirculated air system.</a:t>
            </a:r>
          </a:p>
          <a:p>
            <a:pPr marL="0" marR="0" indent="0" algn="l" defTabSz="457200" rtl="0" eaLnBrk="1" fontAlgn="auto" latinLnBrk="0" hangingPunct="1">
              <a:lnSpc>
                <a:spcPct val="100000"/>
              </a:lnSpc>
              <a:spcBef>
                <a:spcPct val="0"/>
              </a:spcBef>
              <a:spcAft>
                <a:spcPts val="0"/>
              </a:spcAft>
              <a:buClrTx/>
              <a:buSzTx/>
              <a:buFontTx/>
              <a:buNone/>
              <a:tabLst/>
            </a:pPr>
            <a:endParaRPr kumimoji="0" lang="en-US" sz="2400" i="0" u="none" strike="noStrike" kern="1200" spc="0" normalizeH="0" noProof="0" dirty="0">
              <a:ln>
                <a:noFill/>
              </a:ln>
              <a:solidFill>
                <a:schemeClr val="tx1"/>
              </a:solidFill>
              <a:effectLst/>
              <a:uLnTx/>
              <a:uFillTx/>
              <a:latin typeface="Calibri" pitchFamily="34" charset="0"/>
              <a:ea typeface="+mj-ea"/>
              <a:cs typeface="+mj-cs"/>
            </a:endParaRPr>
          </a:p>
        </p:txBody>
      </p:sp>
      <p:pic>
        <p:nvPicPr>
          <p:cNvPr id="11" name="Picture 10" descr="A large grey machine with ladder&#10;&#10;Description automatically generated">
            <a:extLst>
              <a:ext uri="{FF2B5EF4-FFF2-40B4-BE49-F238E27FC236}">
                <a16:creationId xmlns:a16="http://schemas.microsoft.com/office/drawing/2014/main" id="{56221C31-0773-609A-29FA-522EE5342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271359"/>
            <a:ext cx="5485946" cy="2883170"/>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31870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&amp; Giga – Dehumidification</a:t>
            </a:r>
          </a:p>
        </p:txBody>
      </p:sp>
      <p:sp>
        <p:nvSpPr>
          <p:cNvPr id="3" name="Content Placeholder 5">
            <a:extLst>
              <a:ext uri="{FF2B5EF4-FFF2-40B4-BE49-F238E27FC236}">
                <a16:creationId xmlns:a16="http://schemas.microsoft.com/office/drawing/2014/main" id="{DD9B02B7-A747-48F2-E9A2-16C743E6048A}"/>
              </a:ext>
            </a:extLst>
          </p:cNvPr>
          <p:cNvSpPr>
            <a:spLocks noGrp="1"/>
          </p:cNvSpPr>
          <p:nvPr>
            <p:ph type="body" sz="quarter" idx="11"/>
          </p:nvPr>
        </p:nvSpPr>
        <p:spPr>
          <a:xfrm>
            <a:off x="556127" y="878304"/>
            <a:ext cx="6518442" cy="5943600"/>
          </a:xfrm>
        </p:spPr>
        <p:txBody>
          <a:bodyPr>
            <a:normAutofit/>
          </a:bodyPr>
          <a:lstStyle/>
          <a:p>
            <a:pPr marL="0" indent="0">
              <a:lnSpc>
                <a:spcPct val="110000"/>
              </a:lnSpc>
              <a:spcBef>
                <a:spcPts val="1000"/>
              </a:spcBef>
              <a:buNone/>
            </a:pPr>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CHALLENGE:</a:t>
            </a:r>
            <a:br>
              <a:rPr lang="en-US" sz="2200"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Extreme dehumidification and precise is demanded by an application, to prevent contamination, corrosion, or spoilage during production or storage.</a:t>
            </a:r>
            <a:endParaRPr lang="en-US" sz="22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accent6">
                    <a:lumMod val="20000"/>
                    <a:lumOff val="80000"/>
                  </a:schemeClr>
                </a:solidFill>
                <a:latin typeface="Calibri" panose="020F0502020204030204" pitchFamily="34" charset="0"/>
                <a:ea typeface="Calibri" panose="020F0502020204030204" pitchFamily="34" charset="0"/>
                <a:cs typeface="Calibri" panose="020F0502020204030204" pitchFamily="34" charset="0"/>
              </a:rPr>
              <a:t>SOLUTION:</a:t>
            </a: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The Ascendant® has more than 3xs the dehumidification capacity  of a DX cooling system.</a:t>
            </a:r>
          </a:p>
          <a:p>
            <a:pPr marL="342900" indent="-34290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Can provide dewpoints as low as 20°.</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Dewpoints are tightly controlled with customized DDC controls, sensors and algorithms.</a:t>
            </a:r>
          </a:p>
          <a:p>
            <a:endParaRPr lang="en-US" dirty="0">
              <a:solidFill>
                <a:schemeClr val="bg1">
                  <a:lumMod val="8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group of barrels in a cellar&#10;&#10;Description automatically generated">
            <a:extLst>
              <a:ext uri="{FF2B5EF4-FFF2-40B4-BE49-F238E27FC236}">
                <a16:creationId xmlns:a16="http://schemas.microsoft.com/office/drawing/2014/main" id="{A2515A71-FF4E-B600-3D78-CEC10F4C14B8}"/>
              </a:ext>
            </a:extLst>
          </p:cNvPr>
          <p:cNvPicPr>
            <a:picLocks noChangeAspect="1"/>
          </p:cNvPicPr>
          <p:nvPr/>
        </p:nvPicPr>
        <p:blipFill rotWithShape="1">
          <a:blip r:embed="rId3">
            <a:extLst>
              <a:ext uri="{28A0092B-C50C-407E-A947-70E740481C1C}">
                <a14:useLocalDpi xmlns:a14="http://schemas.microsoft.com/office/drawing/2010/main" val="0"/>
              </a:ext>
            </a:extLst>
          </a:blip>
          <a:srcRect l="20895" r="27471"/>
          <a:stretch/>
        </p:blipFill>
        <p:spPr>
          <a:xfrm>
            <a:off x="7551420" y="878304"/>
            <a:ext cx="4640580" cy="5979696"/>
          </a:xfrm>
          <a:prstGeom prst="rect">
            <a:avLst/>
          </a:prstGeom>
        </p:spPr>
      </p:pic>
    </p:spTree>
    <p:extLst>
      <p:ext uri="{BB962C8B-B14F-4D97-AF65-F5344CB8AC3E}">
        <p14:creationId xmlns:p14="http://schemas.microsoft.com/office/powerpoint/2010/main" val="196139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Boxed Light" panose="02000503040000020004" pitchFamily="50" charset="0"/>
              </a:rPr>
              <a:t>Ascendant Dehumidification Capacity</a:t>
            </a:r>
          </a:p>
        </p:txBody>
      </p:sp>
      <p:graphicFrame>
        <p:nvGraphicFramePr>
          <p:cNvPr id="16" name="Chart 15">
            <a:extLst>
              <a:ext uri="{FF2B5EF4-FFF2-40B4-BE49-F238E27FC236}">
                <a16:creationId xmlns:a16="http://schemas.microsoft.com/office/drawing/2014/main" id="{AB67AF7B-023F-4336-A26E-5ADD6DA4DE27}"/>
              </a:ext>
            </a:extLst>
          </p:cNvPr>
          <p:cNvGraphicFramePr>
            <a:graphicFrameLocks/>
          </p:cNvGraphicFramePr>
          <p:nvPr>
            <p:extLst>
              <p:ext uri="{D42A27DB-BD31-4B8C-83A1-F6EECF244321}">
                <p14:modId xmlns:p14="http://schemas.microsoft.com/office/powerpoint/2010/main" val="171402319"/>
              </p:ext>
            </p:extLst>
          </p:nvPr>
        </p:nvGraphicFramePr>
        <p:xfrm>
          <a:off x="2743200" y="1212194"/>
          <a:ext cx="6834834" cy="552044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87C00A1-8A94-4BF4-2DBA-D314DEF7AEC2}"/>
              </a:ext>
            </a:extLst>
          </p:cNvPr>
          <p:cNvSpPr txBox="1"/>
          <p:nvPr/>
        </p:nvSpPr>
        <p:spPr>
          <a:xfrm>
            <a:off x="522584" y="604167"/>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accent2">
                    <a:lumMod val="20000"/>
                    <a:lumOff val="80000"/>
                  </a:schemeClr>
                </a:solidFill>
                <a:effectLst/>
                <a:uLnTx/>
                <a:uFillTx/>
                <a:latin typeface="Calibri" pitchFamily="34" charset="0"/>
                <a:ea typeface="+mj-ea"/>
                <a:cs typeface="+mj-cs"/>
              </a:rPr>
              <a:t>Dehumidification Capacity Comparisons</a:t>
            </a:r>
          </a:p>
        </p:txBody>
      </p:sp>
    </p:spTree>
    <p:extLst>
      <p:ext uri="{BB962C8B-B14F-4D97-AF65-F5344CB8AC3E}">
        <p14:creationId xmlns:p14="http://schemas.microsoft.com/office/powerpoint/2010/main" val="1137956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&amp; Giga – Energy Savings </a:t>
            </a:r>
          </a:p>
        </p:txBody>
      </p:sp>
      <p:sp>
        <p:nvSpPr>
          <p:cNvPr id="4" name="TextBox 3">
            <a:extLst>
              <a:ext uri="{FF2B5EF4-FFF2-40B4-BE49-F238E27FC236}">
                <a16:creationId xmlns:a16="http://schemas.microsoft.com/office/drawing/2014/main" id="{51AE48C9-7CA5-A1D8-F435-71C870FA6965}"/>
              </a:ext>
            </a:extLst>
          </p:cNvPr>
          <p:cNvSpPr txBox="1"/>
          <p:nvPr/>
        </p:nvSpPr>
        <p:spPr>
          <a:xfrm>
            <a:off x="449548" y="733251"/>
            <a:ext cx="1963011" cy="462995"/>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CHALLENGE:</a:t>
            </a:r>
          </a:p>
        </p:txBody>
      </p:sp>
      <p:sp>
        <p:nvSpPr>
          <p:cNvPr id="5" name="TextBox 4">
            <a:extLst>
              <a:ext uri="{FF2B5EF4-FFF2-40B4-BE49-F238E27FC236}">
                <a16:creationId xmlns:a16="http://schemas.microsoft.com/office/drawing/2014/main" id="{BAF6500A-6AE4-3704-9F3B-171A0C53C57F}"/>
              </a:ext>
            </a:extLst>
          </p:cNvPr>
          <p:cNvSpPr txBox="1"/>
          <p:nvPr/>
        </p:nvSpPr>
        <p:spPr>
          <a:xfrm>
            <a:off x="485788" y="2278169"/>
            <a:ext cx="1626325" cy="461665"/>
          </a:xfrm>
          <a:prstGeom prst="rect">
            <a:avLst/>
          </a:prstGeom>
          <a:noFill/>
        </p:spPr>
        <p:txBody>
          <a:bodyPr wrap="square">
            <a:sp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47474"/>
                </a:solidFill>
                <a:effectLst/>
                <a:uLnTx/>
                <a:uFillTx/>
                <a:latin typeface="Calibri" panose="020F0502020204030204" pitchFamily="34" charset="0"/>
                <a:ea typeface="Calibri" panose="020F0502020204030204" pitchFamily="34" charset="0"/>
                <a:cs typeface="Calibri" panose="020F0502020204030204" pitchFamily="34" charset="0"/>
              </a:rPr>
              <a:t>SOLUTION:</a:t>
            </a:r>
          </a:p>
        </p:txBody>
      </p:sp>
      <p:sp>
        <p:nvSpPr>
          <p:cNvPr id="7" name="TextBox 6">
            <a:extLst>
              <a:ext uri="{FF2B5EF4-FFF2-40B4-BE49-F238E27FC236}">
                <a16:creationId xmlns:a16="http://schemas.microsoft.com/office/drawing/2014/main" id="{DD672494-7389-747E-5E70-E7DA79F14B5F}"/>
              </a:ext>
            </a:extLst>
          </p:cNvPr>
          <p:cNvSpPr txBox="1"/>
          <p:nvPr/>
        </p:nvSpPr>
        <p:spPr>
          <a:xfrm>
            <a:off x="485788" y="782715"/>
            <a:ext cx="6195092" cy="1495454"/>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lang="en-US" sz="2400" b="1" dirty="0">
                <a:latin typeface="Calibri" panose="020F0502020204030204" pitchFamily="34" charset="0"/>
                <a:ea typeface="Calibri" panose="020F0502020204030204" pitchFamily="34" charset="0"/>
                <a:cs typeface="Calibri" panose="020F0502020204030204" pitchFamily="34" charset="0"/>
              </a:rPr>
              <a:t>Being able to achieve very low dewpoints without wasting energy and money.</a:t>
            </a:r>
            <a:endParaRPr lang="en-US" b="1" dirty="0">
              <a:latin typeface="Boxed Book" panose="02000506040000020004" pitchFamily="50" charset="0"/>
              <a:ea typeface="+mj-ea"/>
              <a:cs typeface="+mj-cs"/>
            </a:endParaRPr>
          </a:p>
        </p:txBody>
      </p:sp>
      <p:sp>
        <p:nvSpPr>
          <p:cNvPr id="11" name="TextBox 10">
            <a:extLst>
              <a:ext uri="{FF2B5EF4-FFF2-40B4-BE49-F238E27FC236}">
                <a16:creationId xmlns:a16="http://schemas.microsoft.com/office/drawing/2014/main" id="{6DFD0C63-9FE7-FA65-E04C-7646F972DBBE}"/>
              </a:ext>
            </a:extLst>
          </p:cNvPr>
          <p:cNvSpPr txBox="1"/>
          <p:nvPr/>
        </p:nvSpPr>
        <p:spPr>
          <a:xfrm>
            <a:off x="485788" y="2692470"/>
            <a:ext cx="6923910" cy="4062651"/>
          </a:xfrm>
          <a:prstGeom prst="rect">
            <a:avLst/>
          </a:prstGeom>
          <a:noFill/>
        </p:spPr>
        <p:txBody>
          <a:bodyPr wrap="square">
            <a:spAutoFit/>
          </a:bodyPr>
          <a:lstStyle/>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Ascendent expends 60% less tons of mechanical cooling than DX systems, to achieve very low supply air dewpoints.</a:t>
            </a:r>
            <a:br>
              <a:rPr kumimoji="0" lang="en-US" sz="2400"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2400"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spcBef>
                <a:spcPct val="0"/>
              </a:spcBef>
              <a:spcAft>
                <a:spcPts val="0"/>
              </a:spcAft>
              <a:buClrTx/>
              <a:buSzTx/>
              <a:buFont typeface="Arial" panose="020B0604020202020204" pitchFamily="34" charset="0"/>
              <a:buChar char="•"/>
              <a:tabLst/>
            </a:pPr>
            <a:r>
              <a:rPr lang="en-US" sz="2400" dirty="0">
                <a:latin typeface="Calibri" panose="020F0502020204030204" pitchFamily="34" charset="0"/>
                <a:ea typeface="Calibri" panose="020F0502020204030204" pitchFamily="34" charset="0"/>
                <a:cs typeface="Calibri" panose="020F0502020204030204" pitchFamily="34" charset="0"/>
              </a:rPr>
              <a:t>Often, for several hours, no cooling is required to meet these dewpoints, with the only thing needed for dehumidification is the active desiccant wheel.</a:t>
            </a:r>
            <a:br>
              <a:rPr lang="en-US" sz="2400" dirty="0">
                <a:latin typeface="Calibri" panose="020F0502020204030204" pitchFamily="34" charset="0"/>
                <a:ea typeface="Calibri" panose="020F0502020204030204" pitchFamily="34" charset="0"/>
                <a:cs typeface="Calibri" panose="020F0502020204030204" pitchFamily="34" charset="0"/>
              </a:rPr>
            </a:br>
            <a:endParaRPr lang="en-US" sz="2400" dirty="0">
              <a:latin typeface="Calibri" panose="020F0502020204030204" pitchFamily="34" charset="0"/>
              <a:ea typeface="Calibri" panose="020F0502020204030204" pitchFamily="34" charset="0"/>
              <a:cs typeface="Calibri" panose="020F0502020204030204" pitchFamily="34" charset="0"/>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b="1" dirty="0">
                <a:latin typeface="Calibri" panose="020F0502020204030204" pitchFamily="34" charset="0"/>
                <a:ea typeface="Calibri" panose="020F0502020204030204" pitchFamily="34" charset="0"/>
                <a:cs typeface="Calibri" panose="020F0502020204030204" pitchFamily="34" charset="0"/>
              </a:rPr>
              <a:t>Leading to a substantial energy and first-cost savings.</a:t>
            </a:r>
            <a:endParaRPr kumimoji="0" lang="en-US" sz="2400" b="1" i="0" u="none" strike="noStrike" kern="1200" spc="0" normalizeH="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a:p>
            <a:pPr marL="0" marR="0" indent="0" algn="l" defTabSz="457200" rtl="0" eaLnBrk="1" fontAlgn="auto" latinLnBrk="0" hangingPunct="1">
              <a:lnSpc>
                <a:spcPct val="100000"/>
              </a:lnSpc>
              <a:spcBef>
                <a:spcPct val="0"/>
              </a:spcBef>
              <a:spcAft>
                <a:spcPts val="0"/>
              </a:spcAft>
              <a:buClrTx/>
              <a:buSzTx/>
              <a:buFontTx/>
              <a:buNone/>
              <a:tabLst/>
            </a:pPr>
            <a:endParaRPr kumimoji="0" lang="en-US" i="0" u="none" strike="noStrike" kern="1200" spc="0" normalizeH="0" noProof="0" dirty="0">
              <a:ln>
                <a:noFill/>
              </a:ln>
              <a:solidFill>
                <a:srgbClr val="24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descr="A green and white squares with symbols&#10;&#10;Description automatically generated">
            <a:extLst>
              <a:ext uri="{FF2B5EF4-FFF2-40B4-BE49-F238E27FC236}">
                <a16:creationId xmlns:a16="http://schemas.microsoft.com/office/drawing/2014/main" id="{F44E553F-CDA6-821C-8090-01851482C47D}"/>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34898"/>
          <a:stretch/>
        </p:blipFill>
        <p:spPr>
          <a:xfrm>
            <a:off x="7467599" y="789320"/>
            <a:ext cx="4724401" cy="6053440"/>
          </a:xfrm>
          <a:prstGeom prst="rect">
            <a:avLst/>
          </a:prstGeom>
        </p:spPr>
      </p:pic>
      <p:pic>
        <p:nvPicPr>
          <p:cNvPr id="14" name="Picture 13" descr="A piggy bank with coins and clocks&#10;&#10;Description automatically generated">
            <a:extLst>
              <a:ext uri="{FF2B5EF4-FFF2-40B4-BE49-F238E27FC236}">
                <a16:creationId xmlns:a16="http://schemas.microsoft.com/office/drawing/2014/main" id="{21C2F51E-B622-88E8-74A3-F0AB38FF4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2867" y="2278169"/>
            <a:ext cx="3863345" cy="4411769"/>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9657781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Several medical personnel in a operating room&#10;&#10;Description automatically generated">
            <a:extLst>
              <a:ext uri="{FF2B5EF4-FFF2-40B4-BE49-F238E27FC236}">
                <a16:creationId xmlns:a16="http://schemas.microsoft.com/office/drawing/2014/main" id="{D4B218A5-0888-2097-86B1-223C8B264539}"/>
              </a:ext>
            </a:extLst>
          </p:cNvPr>
          <p:cNvPicPr>
            <a:picLocks noChangeAspect="1"/>
          </p:cNvPicPr>
          <p:nvPr/>
        </p:nvPicPr>
        <p:blipFill rotWithShape="1">
          <a:blip r:embed="rId3">
            <a:extLst>
              <a:ext uri="{28A0092B-C50C-407E-A947-70E740481C1C}">
                <a14:useLocalDpi xmlns:a14="http://schemas.microsoft.com/office/drawing/2010/main" val="0"/>
              </a:ext>
            </a:extLst>
          </a:blip>
          <a:srcRect l="26725" r="12069"/>
          <a:stretch/>
        </p:blipFill>
        <p:spPr>
          <a:xfrm>
            <a:off x="442902" y="791852"/>
            <a:ext cx="5569278" cy="6066148"/>
          </a:xfrm>
          <a:prstGeom prst="rect">
            <a:avLst/>
          </a:prstGeom>
        </p:spPr>
      </p:pic>
      <p:sp>
        <p:nvSpPr>
          <p:cNvPr id="7" name="Rectangle 6">
            <a:extLst>
              <a:ext uri="{FF2B5EF4-FFF2-40B4-BE49-F238E27FC236}">
                <a16:creationId xmlns:a16="http://schemas.microsoft.com/office/drawing/2014/main" id="{E5BE7858-FAAC-01E8-685E-E4B02A86A522}"/>
              </a:ext>
            </a:extLst>
          </p:cNvPr>
          <p:cNvSpPr/>
          <p:nvPr/>
        </p:nvSpPr>
        <p:spPr>
          <a:xfrm>
            <a:off x="4899660" y="791852"/>
            <a:ext cx="7293824" cy="606614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FC4685-853B-464A-989C-6F9C2F390CF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Healthcare Applications</a:t>
            </a:r>
          </a:p>
        </p:txBody>
      </p:sp>
      <p:sp>
        <p:nvSpPr>
          <p:cNvPr id="5" name="TextBox 4">
            <a:extLst>
              <a:ext uri="{FF2B5EF4-FFF2-40B4-BE49-F238E27FC236}">
                <a16:creationId xmlns:a16="http://schemas.microsoft.com/office/drawing/2014/main" id="{8B93359E-4363-210C-1DDD-0704989BB92E}"/>
              </a:ext>
            </a:extLst>
          </p:cNvPr>
          <p:cNvSpPr txBox="1"/>
          <p:nvPr/>
        </p:nvSpPr>
        <p:spPr>
          <a:xfrm>
            <a:off x="4899660" y="68528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CHALLENGE:</a:t>
            </a:r>
          </a:p>
        </p:txBody>
      </p:sp>
      <p:sp>
        <p:nvSpPr>
          <p:cNvPr id="6" name="TextBox 5">
            <a:extLst>
              <a:ext uri="{FF2B5EF4-FFF2-40B4-BE49-F238E27FC236}">
                <a16:creationId xmlns:a16="http://schemas.microsoft.com/office/drawing/2014/main" id="{F40841ED-7736-0F0C-34FA-113750D67CDA}"/>
              </a:ext>
            </a:extLst>
          </p:cNvPr>
          <p:cNvSpPr txBox="1"/>
          <p:nvPr/>
        </p:nvSpPr>
        <p:spPr>
          <a:xfrm>
            <a:off x="4899660" y="1301986"/>
            <a:ext cx="6667500" cy="1189237"/>
          </a:xfrm>
          <a:prstGeom prst="rect">
            <a:avLst/>
          </a:prstGeom>
        </p:spPr>
        <p:txBody>
          <a:bodyPr vert="horz" wrap="square" lIns="91440" tIns="45720" rIns="91440" bIns="45720" rtlCol="0" anchor="ctr">
            <a:no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chemeClr val="bg1"/>
                </a:solidFill>
                <a:effectLst/>
                <a:uLnTx/>
                <a:uFillTx/>
                <a:latin typeface="Calibri" pitchFamily="34" charset="0"/>
                <a:ea typeface="+mj-ea"/>
                <a:cs typeface="+mj-cs"/>
              </a:rPr>
              <a:t>Healthcare facilities not only require strict temperature and dewpoint regulation, but also must eliminate airborne </a:t>
            </a:r>
            <a:r>
              <a:rPr lang="en-US" sz="2400" b="1" dirty="0">
                <a:solidFill>
                  <a:schemeClr val="bg1"/>
                </a:solidFill>
                <a:latin typeface="Calibri" pitchFamily="34" charset="0"/>
                <a:ea typeface="+mj-ea"/>
                <a:cs typeface="+mj-cs"/>
              </a:rPr>
              <a:t>contaminants and odors.</a:t>
            </a:r>
            <a:endParaRPr kumimoji="0" lang="en-US" sz="2400" b="1" i="0" u="none" strike="noStrike" kern="1200" spc="0" normalizeH="0" noProof="0" dirty="0" err="1">
              <a:ln>
                <a:noFill/>
              </a:ln>
              <a:solidFill>
                <a:schemeClr val="bg1"/>
              </a:solidFill>
              <a:effectLst/>
              <a:uLnTx/>
              <a:uFillTx/>
              <a:latin typeface="Calibri" pitchFamily="34" charset="0"/>
              <a:ea typeface="+mj-ea"/>
              <a:cs typeface="+mj-cs"/>
            </a:endParaRPr>
          </a:p>
        </p:txBody>
      </p:sp>
      <p:sp>
        <p:nvSpPr>
          <p:cNvPr id="10" name="TextBox 9">
            <a:extLst>
              <a:ext uri="{FF2B5EF4-FFF2-40B4-BE49-F238E27FC236}">
                <a16:creationId xmlns:a16="http://schemas.microsoft.com/office/drawing/2014/main" id="{8769CC8A-3459-6085-A8B5-78D26D07F734}"/>
              </a:ext>
            </a:extLst>
          </p:cNvPr>
          <p:cNvSpPr txBox="1"/>
          <p:nvPr/>
        </p:nvSpPr>
        <p:spPr>
          <a:xfrm>
            <a:off x="4907280" y="2405080"/>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2400" b="1" i="0" u="none" strike="noStrike" kern="1200" spc="0" normalizeH="0" noProof="0" dirty="0">
                <a:ln>
                  <a:noFill/>
                </a:ln>
                <a:solidFill>
                  <a:srgbClr val="FFFFCC"/>
                </a:solidFill>
                <a:effectLst/>
                <a:uLnTx/>
                <a:uFillTx/>
                <a:latin typeface="Calibri" pitchFamily="34" charset="0"/>
                <a:ea typeface="+mj-ea"/>
                <a:cs typeface="+mj-cs"/>
              </a:rPr>
              <a:t>SOLUTION:</a:t>
            </a:r>
          </a:p>
        </p:txBody>
      </p:sp>
      <p:sp>
        <p:nvSpPr>
          <p:cNvPr id="15" name="TextBox 14">
            <a:extLst>
              <a:ext uri="{FF2B5EF4-FFF2-40B4-BE49-F238E27FC236}">
                <a16:creationId xmlns:a16="http://schemas.microsoft.com/office/drawing/2014/main" id="{4E684B0A-80D2-859E-89DB-F5309A3D82C2}"/>
              </a:ext>
            </a:extLst>
          </p:cNvPr>
          <p:cNvSpPr txBox="1"/>
          <p:nvPr/>
        </p:nvSpPr>
        <p:spPr>
          <a:xfrm>
            <a:off x="4907280" y="2722797"/>
            <a:ext cx="7056120" cy="3993508"/>
          </a:xfrm>
          <a:prstGeom prst="rect">
            <a:avLst/>
          </a:prstGeom>
        </p:spPr>
        <p:txBody>
          <a:bodyPr vert="horz" wrap="square" lIns="91440" tIns="45720" rIns="91440" bIns="45720" rtlCol="0" anchor="ctr">
            <a:normAutofit/>
          </a:bodyPr>
          <a:lstStyle/>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solidFill>
                  <a:schemeClr val="bg1"/>
                </a:solidFill>
                <a:effectLst/>
                <a:uLnTx/>
                <a:uFillTx/>
                <a:latin typeface="Calibri" pitchFamily="34" charset="0"/>
                <a:ea typeface="+mj-ea"/>
                <a:cs typeface="+mj-cs"/>
              </a:rPr>
              <a:t>The Ascendant comes with the option to add a True 3Å wheel in addition to the active desiccant wheel. Adding the True 3Å, virtually eliminates contaminant carry-over.</a:t>
            </a:r>
            <a:br>
              <a:rPr kumimoji="0" lang="en-US" sz="2400" i="0" u="none" strike="noStrike" kern="1200" spc="0" normalizeH="0" noProof="0" dirty="0">
                <a:ln>
                  <a:noFill/>
                </a:ln>
                <a:solidFill>
                  <a:schemeClr val="bg1"/>
                </a:solidFill>
                <a:effectLst/>
                <a:uLnTx/>
                <a:uFillTx/>
                <a:latin typeface="Calibri" pitchFamily="34" charset="0"/>
                <a:ea typeface="+mj-ea"/>
                <a:cs typeface="+mj-cs"/>
              </a:rPr>
            </a:b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a:p>
            <a:pPr marL="342900" marR="0" indent="-34290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The Ascendant can simultaneously achieve and maintain standard operating room relative humidity at 50% ≥ relative humidity and a room temperature of 62˚ — unachievable with a chilled water system.</a:t>
            </a: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p:txBody>
      </p:sp>
    </p:spTree>
    <p:extLst>
      <p:ext uri="{BB962C8B-B14F-4D97-AF65-F5344CB8AC3E}">
        <p14:creationId xmlns:p14="http://schemas.microsoft.com/office/powerpoint/2010/main" val="2835695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Low Dew point Spaces: Hospital</a:t>
            </a:r>
          </a:p>
        </p:txBody>
      </p:sp>
      <p:grpSp>
        <p:nvGrpSpPr>
          <p:cNvPr id="4" name="Group 3"/>
          <p:cNvGrpSpPr/>
          <p:nvPr/>
        </p:nvGrpSpPr>
        <p:grpSpPr>
          <a:xfrm>
            <a:off x="358485" y="1295400"/>
            <a:ext cx="11833516" cy="5166359"/>
            <a:chOff x="1181100" y="1457325"/>
            <a:chExt cx="10229850" cy="440034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81100" y="1457325"/>
              <a:ext cx="10229850" cy="4400340"/>
            </a:xfrm>
            <a:prstGeom prst="rect">
              <a:avLst/>
            </a:prstGeom>
          </p:spPr>
        </p:pic>
        <p:sp>
          <p:nvSpPr>
            <p:cNvPr id="3" name="Rectangle 2"/>
            <p:cNvSpPr/>
            <p:nvPr/>
          </p:nvSpPr>
          <p:spPr>
            <a:xfrm>
              <a:off x="1666875" y="2657475"/>
              <a:ext cx="3152775" cy="6572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1666875" y="3067049"/>
              <a:ext cx="1552575" cy="523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60951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Ascendant &amp; Giga Components </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729875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089" y="230758"/>
            <a:ext cx="9230816" cy="470817"/>
          </a:xfrm>
        </p:spPr>
        <p:txBody>
          <a:bodyPr/>
          <a:lstStyle/>
          <a:p>
            <a:r>
              <a:rPr lang="en-US" dirty="0">
                <a:latin typeface="Calibri Light" panose="020F0302020204030204" pitchFamily="34" charset="0"/>
                <a:cs typeface="Calibri Light" panose="020F0302020204030204" pitchFamily="34" charset="0"/>
              </a:rPr>
              <a:t>Ascendant - Active Desiccant Wheel</a:t>
            </a:r>
          </a:p>
        </p:txBody>
      </p:sp>
      <p:sp>
        <p:nvSpPr>
          <p:cNvPr id="12" name="TextBox 11">
            <a:extLst>
              <a:ext uri="{FF2B5EF4-FFF2-40B4-BE49-F238E27FC236}">
                <a16:creationId xmlns:a16="http://schemas.microsoft.com/office/drawing/2014/main" id="{52CDF91C-A4C7-41B3-BCF6-2D00E3BC61C9}"/>
              </a:ext>
            </a:extLst>
          </p:cNvPr>
          <p:cNvSpPr txBox="1"/>
          <p:nvPr/>
        </p:nvSpPr>
        <p:spPr>
          <a:xfrm>
            <a:off x="553469" y="4731263"/>
            <a:ext cx="2867025" cy="470817"/>
          </a:xfrm>
          <a:prstGeom prst="rect">
            <a:avLst/>
          </a:prstGeom>
        </p:spPr>
        <p:txBody>
          <a:bodyPr vert="horz" wrap="square" lIns="91440" tIns="45720" rIns="91440" bIns="45720" rtlCol="0" anchor="ctr">
            <a:noAutofit/>
          </a:bodyPr>
          <a:lstStyle/>
          <a:p>
            <a:pPr marL="285750" marR="0" indent="-285750" algn="l" defTabSz="457200" rtl="0" eaLnBrk="1" fontAlgn="auto" latinLnBrk="0" hangingPunct="1">
              <a:lnSpc>
                <a:spcPct val="170000"/>
              </a:lnSpc>
              <a:spcBef>
                <a:spcPct val="0"/>
              </a:spcBef>
              <a:spcAft>
                <a:spcPts val="0"/>
              </a:spcAft>
              <a:buClrTx/>
              <a:buSzTx/>
              <a:buFont typeface="Arial" panose="020B0604020202020204" pitchFamily="34" charset="0"/>
              <a:buChar char="•"/>
              <a:tabLst/>
            </a:pPr>
            <a:endParaRPr kumimoji="0" lang="en-US" sz="1000" i="0" u="none" strike="noStrike" kern="1200" spc="0" normalizeH="0" noProof="0" dirty="0">
              <a:ln>
                <a:noFill/>
              </a:ln>
              <a:solidFill>
                <a:schemeClr val="bg1"/>
              </a:solidFill>
              <a:effectLst/>
              <a:uLnTx/>
              <a:uFillTx/>
              <a:latin typeface="Boxed Regular" panose="02000606030000020004" pitchFamily="50" charset="0"/>
              <a:ea typeface="+mj-ea"/>
              <a:cs typeface="+mj-cs"/>
            </a:endParaRPr>
          </a:p>
        </p:txBody>
      </p:sp>
      <p:sp>
        <p:nvSpPr>
          <p:cNvPr id="13" name="TextBox 12">
            <a:extLst>
              <a:ext uri="{FF2B5EF4-FFF2-40B4-BE49-F238E27FC236}">
                <a16:creationId xmlns:a16="http://schemas.microsoft.com/office/drawing/2014/main" id="{5452CA87-0CCB-4FEC-9369-4FFA41F17FA5}"/>
              </a:ext>
            </a:extLst>
          </p:cNvPr>
          <p:cNvSpPr txBox="1"/>
          <p:nvPr/>
        </p:nvSpPr>
        <p:spPr>
          <a:xfrm>
            <a:off x="451945" y="1177159"/>
            <a:ext cx="5002924" cy="5680841"/>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noProof="0" dirty="0" err="1">
              <a:ln>
                <a:noFill/>
              </a:ln>
              <a:solidFill>
                <a:schemeClr val="tx1"/>
              </a:solidFill>
              <a:effectLst/>
              <a:uLnTx/>
              <a:uFillTx/>
              <a:latin typeface="Calibri" pitchFamily="34" charset="0"/>
              <a:ea typeface="+mj-ea"/>
              <a:cs typeface="+mj-cs"/>
            </a:endParaRPr>
          </a:p>
        </p:txBody>
      </p:sp>
      <p:pic>
        <p:nvPicPr>
          <p:cNvPr id="7" name="Picture 7" descr="NFCU 100808 001.jpg"/>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23800"/>
          <a:stretch/>
        </p:blipFill>
        <p:spPr bwMode="auto">
          <a:xfrm>
            <a:off x="0" y="770047"/>
            <a:ext cx="3345180" cy="7519057"/>
          </a:xfrm>
          <a:prstGeom prst="rect">
            <a:avLst/>
          </a:prstGeom>
          <a:noFill/>
          <a:ln w="9525">
            <a:noFill/>
            <a:miter lim="800000"/>
            <a:headEnd/>
            <a:tailEnd/>
          </a:ln>
        </p:spPr>
      </p:pic>
      <p:sp>
        <p:nvSpPr>
          <p:cNvPr id="3" name="Text Placeholder 2"/>
          <p:cNvSpPr txBox="1">
            <a:spLocks/>
          </p:cNvSpPr>
          <p:nvPr/>
        </p:nvSpPr>
        <p:spPr>
          <a:xfrm>
            <a:off x="3797125" y="919909"/>
            <a:ext cx="7757330" cy="5521531"/>
          </a:xfrm>
          <a:prstGeom prst="rect">
            <a:avLst/>
          </a:prstGeom>
        </p:spPr>
        <p:txBody>
          <a:bodyPr/>
          <a:lst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a:lstStyle>
          <a:p>
            <a:pPr marL="342900" indent="-342900">
              <a:lnSpc>
                <a:spcPts val="2600"/>
              </a:lnSpc>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Effectively cycles moisture between 95% and 5% relative humidity (RH) to produce very low dewpoint air.</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ts val="2600"/>
              </a:lnSpc>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Non-metallic, fluted media constructed of glass fiber offers temperature stability and low heat transfer.</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ts val="2600"/>
              </a:lnSpc>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The heated regeneration airstream (20% - 40% of the supply airflow volume)  heats up to 140°F - 200°F with the help of hot water, steam, a direct or indirect gas burner, or waste heat to remove relative humidity to less than 5%.</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Very high desiccant loading — desiccant is 50% the weight of the wheel media.</a:t>
            </a:r>
            <a:b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Wheel speed typically 0.1 rpm vs 0.2 rpm </a:t>
            </a:r>
          </a:p>
          <a:p>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1460483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089" y="230758"/>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True 3Å (Optional)</a:t>
            </a:r>
          </a:p>
        </p:txBody>
      </p:sp>
      <p:sp>
        <p:nvSpPr>
          <p:cNvPr id="12" name="TextBox 11">
            <a:extLst>
              <a:ext uri="{FF2B5EF4-FFF2-40B4-BE49-F238E27FC236}">
                <a16:creationId xmlns:a16="http://schemas.microsoft.com/office/drawing/2014/main" id="{52CDF91C-A4C7-41B3-BCF6-2D00E3BC61C9}"/>
              </a:ext>
            </a:extLst>
          </p:cNvPr>
          <p:cNvSpPr txBox="1"/>
          <p:nvPr/>
        </p:nvSpPr>
        <p:spPr>
          <a:xfrm>
            <a:off x="553469" y="4731263"/>
            <a:ext cx="2867025" cy="470817"/>
          </a:xfrm>
          <a:prstGeom prst="rect">
            <a:avLst/>
          </a:prstGeom>
        </p:spPr>
        <p:txBody>
          <a:bodyPr vert="horz" wrap="square" lIns="91440" tIns="45720" rIns="91440" bIns="45720" rtlCol="0" anchor="ctr">
            <a:noAutofit/>
          </a:bodyPr>
          <a:lstStyle/>
          <a:p>
            <a:pPr marL="285750" marR="0" indent="-285750" algn="l" defTabSz="457200" rtl="0" eaLnBrk="1" fontAlgn="auto" latinLnBrk="0" hangingPunct="1">
              <a:lnSpc>
                <a:spcPct val="170000"/>
              </a:lnSpc>
              <a:spcBef>
                <a:spcPct val="0"/>
              </a:spcBef>
              <a:spcAft>
                <a:spcPts val="0"/>
              </a:spcAft>
              <a:buClrTx/>
              <a:buSzTx/>
              <a:buFont typeface="Arial" panose="020B0604020202020204" pitchFamily="34" charset="0"/>
              <a:buChar char="•"/>
              <a:tabLst/>
            </a:pPr>
            <a:endParaRPr kumimoji="0" lang="en-US" sz="1000" i="0" u="none" strike="noStrike" kern="1200" spc="0" normalizeH="0" noProof="0" dirty="0">
              <a:ln>
                <a:noFill/>
              </a:ln>
              <a:solidFill>
                <a:schemeClr val="bg1"/>
              </a:solidFill>
              <a:effectLst/>
              <a:uLnTx/>
              <a:uFillTx/>
              <a:latin typeface="Boxed Regular" panose="02000606030000020004" pitchFamily="50" charset="0"/>
              <a:ea typeface="+mj-ea"/>
              <a:cs typeface="+mj-cs"/>
            </a:endParaRPr>
          </a:p>
        </p:txBody>
      </p:sp>
      <p:pic>
        <p:nvPicPr>
          <p:cNvPr id="10" name="Picture 9" descr="A picture containing text, window&#10;&#10;Description automatically generated">
            <a:extLst>
              <a:ext uri="{FF2B5EF4-FFF2-40B4-BE49-F238E27FC236}">
                <a16:creationId xmlns:a16="http://schemas.microsoft.com/office/drawing/2014/main" id="{52991145-9BA5-4C68-87C3-A235E1B118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04167" y="1177159"/>
            <a:ext cx="6279394" cy="4883972"/>
          </a:xfrm>
          <a:prstGeom prst="rect">
            <a:avLst/>
          </a:prstGeom>
        </p:spPr>
      </p:pic>
      <p:sp>
        <p:nvSpPr>
          <p:cNvPr id="13" name="TextBox 12">
            <a:extLst>
              <a:ext uri="{FF2B5EF4-FFF2-40B4-BE49-F238E27FC236}">
                <a16:creationId xmlns:a16="http://schemas.microsoft.com/office/drawing/2014/main" id="{5452CA87-0CCB-4FEC-9369-4FFA41F17FA5}"/>
              </a:ext>
            </a:extLst>
          </p:cNvPr>
          <p:cNvSpPr txBox="1"/>
          <p:nvPr/>
        </p:nvSpPr>
        <p:spPr>
          <a:xfrm>
            <a:off x="451945" y="1177159"/>
            <a:ext cx="5002924" cy="5680841"/>
          </a:xfrm>
          <a:prstGeom prst="rect">
            <a:avLst/>
          </a:prstGeom>
        </p:spPr>
        <p:txBody>
          <a:bodyPr vert="horz" wrap="squar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endParaRPr kumimoji="0" lang="en-US" sz="1600" b="1" i="0" u="none" strike="noStrike" kern="1200" spc="0" normalizeH="0" noProof="0" dirty="0" err="1">
              <a:ln>
                <a:noFill/>
              </a:ln>
              <a:solidFill>
                <a:schemeClr val="tx1"/>
              </a:solidFill>
              <a:effectLst/>
              <a:uLnTx/>
              <a:uFillTx/>
              <a:latin typeface="Calibri" pitchFamily="34" charset="0"/>
              <a:ea typeface="+mj-ea"/>
              <a:cs typeface="+mj-cs"/>
            </a:endParaRPr>
          </a:p>
        </p:txBody>
      </p:sp>
      <p:sp>
        <p:nvSpPr>
          <p:cNvPr id="16" name="TextBox 15">
            <a:extLst>
              <a:ext uri="{FF2B5EF4-FFF2-40B4-BE49-F238E27FC236}">
                <a16:creationId xmlns:a16="http://schemas.microsoft.com/office/drawing/2014/main" id="{2936A2A3-2426-43B3-8B95-F0543219B8D2}"/>
              </a:ext>
            </a:extLst>
          </p:cNvPr>
          <p:cNvSpPr txBox="1"/>
          <p:nvPr/>
        </p:nvSpPr>
        <p:spPr>
          <a:xfrm>
            <a:off x="123249" y="230758"/>
            <a:ext cx="6279394" cy="7151497"/>
          </a:xfrm>
          <a:prstGeom prst="rect">
            <a:avLst/>
          </a:prstGeom>
        </p:spPr>
        <p:txBody>
          <a:bodyPr vert="horz" wrap="square" lIns="91440" tIns="45720" rIns="91440" bIns="45720" rtlCol="0" anchor="ctr">
            <a:normAutofit/>
          </a:bodyPr>
          <a:lstStyle/>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kumimoji="0" lang="en-US" sz="2400" i="0" u="none" strike="noStrike" kern="1200" spc="0" normalizeH="0" noProof="0" dirty="0">
                <a:ln>
                  <a:noFill/>
                </a:ln>
                <a:solidFill>
                  <a:schemeClr val="bg1"/>
                </a:solidFill>
                <a:effectLst/>
                <a:uLnTx/>
                <a:uFillTx/>
                <a:latin typeface="Calibri" pitchFamily="34" charset="0"/>
                <a:ea typeface="+mj-ea"/>
                <a:cs typeface="+mj-cs"/>
              </a:rPr>
              <a:t>Sensible &amp; latent energy transfer</a:t>
            </a:r>
            <a:br>
              <a:rPr kumimoji="0" lang="en-US" sz="2400" i="0" u="none" strike="noStrike" kern="1200" spc="0" normalizeH="0" noProof="0" dirty="0">
                <a:ln>
                  <a:noFill/>
                </a:ln>
                <a:solidFill>
                  <a:schemeClr val="bg1"/>
                </a:solidFill>
                <a:effectLst/>
                <a:uLnTx/>
                <a:uFillTx/>
                <a:latin typeface="Calibri" pitchFamily="34" charset="0"/>
                <a:ea typeface="+mj-ea"/>
                <a:cs typeface="+mj-cs"/>
              </a:rPr>
            </a:br>
            <a:endParaRPr kumimoji="0" lang="en-US" sz="2400" i="0" u="none" strike="noStrike" kern="1200" spc="0" normalizeH="0" noProof="0" dirty="0">
              <a:ln>
                <a:noFill/>
              </a:ln>
              <a:solidFill>
                <a:schemeClr val="bg1"/>
              </a:solidFill>
              <a:effectLst/>
              <a:uLnTx/>
              <a:uFillTx/>
              <a:latin typeface="Calibri" pitchFamily="34" charset="0"/>
              <a:ea typeface="+mj-ea"/>
              <a:cs typeface="+mj-cs"/>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Substantially reduces the initial cost of the newly installed Ascendant and cuts down on chiller use.</a:t>
            </a:r>
            <a:br>
              <a:rPr lang="en-US" sz="2400" dirty="0">
                <a:solidFill>
                  <a:schemeClr val="bg1"/>
                </a:solidFill>
                <a:latin typeface="Calibri" pitchFamily="34" charset="0"/>
                <a:ea typeface="+mj-ea"/>
                <a:cs typeface="+mj-cs"/>
              </a:rPr>
            </a:br>
            <a:endParaRPr lang="en-US" sz="2400" dirty="0">
              <a:solidFill>
                <a:schemeClr val="bg1"/>
              </a:solidFill>
              <a:latin typeface="Calibri" pitchFamily="34" charset="0"/>
              <a:ea typeface="+mj-ea"/>
              <a:cs typeface="+mj-cs"/>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Decreases cooling loads associated with outside air by 60%.</a:t>
            </a:r>
            <a:br>
              <a:rPr lang="en-US" sz="2400" dirty="0">
                <a:solidFill>
                  <a:schemeClr val="bg1"/>
                </a:solidFill>
                <a:latin typeface="Calibri" pitchFamily="34" charset="0"/>
                <a:ea typeface="+mj-ea"/>
                <a:cs typeface="+mj-cs"/>
              </a:rPr>
            </a:br>
            <a:endParaRPr lang="en-US" sz="2400" dirty="0">
              <a:solidFill>
                <a:schemeClr val="bg1"/>
              </a:solidFill>
              <a:latin typeface="Calibri" pitchFamily="34" charset="0"/>
              <a:ea typeface="+mj-ea"/>
              <a:cs typeface="+mj-cs"/>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Limits contaminant carryover to 0.45%</a:t>
            </a:r>
            <a:br>
              <a:rPr lang="en-US" sz="2400" dirty="0">
                <a:solidFill>
                  <a:schemeClr val="bg1"/>
                </a:solidFill>
                <a:latin typeface="Calibri" pitchFamily="34" charset="0"/>
                <a:ea typeface="+mj-ea"/>
                <a:cs typeface="+mj-cs"/>
              </a:rPr>
            </a:br>
            <a:endParaRPr lang="en-US" sz="2400" dirty="0">
              <a:solidFill>
                <a:schemeClr val="bg1"/>
              </a:solidFill>
              <a:latin typeface="Calibri" pitchFamily="34" charset="0"/>
              <a:ea typeface="+mj-ea"/>
              <a:cs typeface="+mj-cs"/>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Expected life greater than 20 years.</a:t>
            </a:r>
            <a:br>
              <a:rPr lang="en-US" sz="2400" dirty="0">
                <a:solidFill>
                  <a:schemeClr val="bg1"/>
                </a:solidFill>
                <a:latin typeface="Calibri" pitchFamily="34" charset="0"/>
                <a:ea typeface="+mj-ea"/>
                <a:cs typeface="+mj-cs"/>
              </a:rPr>
            </a:br>
            <a:endParaRPr lang="en-US" sz="2400" dirty="0">
              <a:solidFill>
                <a:schemeClr val="bg1"/>
              </a:solidFill>
              <a:latin typeface="Calibri" pitchFamily="34" charset="0"/>
              <a:ea typeface="+mj-ea"/>
              <a:cs typeface="+mj-cs"/>
            </a:endParaRPr>
          </a:p>
          <a:p>
            <a:pPr marL="285750" marR="0" indent="-285750" algn="l" defTabSz="457200" rtl="0" eaLnBrk="1" fontAlgn="auto" latinLnBrk="0" hangingPunct="1">
              <a:lnSpc>
                <a:spcPct val="100000"/>
              </a:lnSpc>
              <a:spcBef>
                <a:spcPct val="0"/>
              </a:spcBef>
              <a:spcAft>
                <a:spcPts val="0"/>
              </a:spcAft>
              <a:buClrTx/>
              <a:buSzTx/>
              <a:buFont typeface="Arial" panose="020B0604020202020204" pitchFamily="34" charset="0"/>
              <a:buChar char="•"/>
              <a:tabLst/>
            </a:pPr>
            <a:r>
              <a:rPr lang="en-US" sz="2400" dirty="0">
                <a:solidFill>
                  <a:schemeClr val="bg1"/>
                </a:solidFill>
                <a:latin typeface="Calibri" pitchFamily="34" charset="0"/>
                <a:ea typeface="+mj-ea"/>
                <a:cs typeface="+mj-cs"/>
              </a:rPr>
              <a:t>1,500 CFM – 70,000 CFM</a:t>
            </a:r>
          </a:p>
          <a:p>
            <a:pPr marL="0" marR="0" indent="0" algn="l" defTabSz="457200" rtl="0" eaLnBrk="1" fontAlgn="auto" latinLnBrk="0" hangingPunct="1">
              <a:lnSpc>
                <a:spcPct val="100000"/>
              </a:lnSpc>
              <a:spcBef>
                <a:spcPct val="0"/>
              </a:spcBef>
              <a:spcAft>
                <a:spcPts val="0"/>
              </a:spcAft>
              <a:buClrTx/>
              <a:buSzTx/>
              <a:buFontTx/>
              <a:buNone/>
              <a:tabLst/>
            </a:pPr>
            <a:endParaRPr kumimoji="0" lang="en-US" sz="1600" i="0" u="none" strike="noStrike" kern="1200" spc="0" normalizeH="0" noProof="0" dirty="0">
              <a:ln>
                <a:noFill/>
              </a:ln>
              <a:solidFill>
                <a:schemeClr val="bg1"/>
              </a:solidFill>
              <a:effectLst/>
              <a:uLnTx/>
              <a:uFillTx/>
              <a:latin typeface="Calibri" pitchFamily="34" charset="0"/>
              <a:ea typeface="+mj-ea"/>
              <a:cs typeface="+mj-cs"/>
            </a:endParaRPr>
          </a:p>
        </p:txBody>
      </p:sp>
      <p:pic>
        <p:nvPicPr>
          <p:cNvPr id="8" name="Picture 7" descr="C:\Users\thomas.rice\Desktop\AHRI_certified_label.jpg"/>
          <p:cNvPicPr/>
          <p:nvPr/>
        </p:nvPicPr>
        <p:blipFill>
          <a:blip r:embed="rId4">
            <a:extLst>
              <a:ext uri="{BEBA8EAE-BF5A-486C-A8C5-ECC9F3942E4B}">
                <a14:imgProps xmlns:a14="http://schemas.microsoft.com/office/drawing/2010/main">
                  <a14:imgLayer r:embed="rId5">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val="0"/>
              </a:ext>
            </a:extLst>
          </a:blip>
          <a:srcRect/>
          <a:stretch>
            <a:fillRect/>
          </a:stretch>
        </p:blipFill>
        <p:spPr bwMode="auto">
          <a:xfrm>
            <a:off x="10311431" y="5278015"/>
            <a:ext cx="1502360" cy="783116"/>
          </a:xfrm>
          <a:prstGeom prst="rect">
            <a:avLst/>
          </a:prstGeom>
          <a:noFill/>
          <a:ln>
            <a:noFill/>
          </a:ln>
        </p:spPr>
      </p:pic>
    </p:spTree>
    <p:extLst>
      <p:ext uri="{BB962C8B-B14F-4D97-AF65-F5344CB8AC3E}">
        <p14:creationId xmlns:p14="http://schemas.microsoft.com/office/powerpoint/2010/main" val="6704329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Panels</a:t>
            </a:r>
          </a:p>
        </p:txBody>
      </p:sp>
      <p:sp>
        <p:nvSpPr>
          <p:cNvPr id="4" name="Text Placeholder 3"/>
          <p:cNvSpPr>
            <a:spLocks noGrp="1"/>
          </p:cNvSpPr>
          <p:nvPr>
            <p:ph type="body" sz="quarter" idx="14"/>
          </p:nvPr>
        </p:nvSpPr>
        <p:spPr>
          <a:xfrm>
            <a:off x="4836975" y="912427"/>
            <a:ext cx="7278825" cy="5786246"/>
          </a:xfrm>
        </p:spPr>
        <p:txBody>
          <a:bodyPr>
            <a:normAutofit/>
          </a:bodyPr>
          <a:lstStyle/>
          <a:p>
            <a:pPr marL="380990"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Double wall panels</a:t>
            </a:r>
          </a:p>
          <a:p>
            <a:pPr marL="654575" lvl="1"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4 inch, high thermal resistance panel systems (R-15)</a:t>
            </a:r>
          </a:p>
          <a:p>
            <a:pPr marL="654575" lvl="1"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18-gauge outer skin</a:t>
            </a:r>
          </a:p>
          <a:p>
            <a:pPr marL="654575" lvl="1"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Eliminates exposed insulation and associated risk of bacterial growth</a:t>
            </a:r>
            <a:b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Double-wall removable panels provided for large internal components.</a:t>
            </a:r>
            <a:b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Gasketed double-wall access doors or removable panels for all compartments.</a:t>
            </a:r>
            <a:b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Welded structural steel base/floor, optional aluminum checker plate.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902" y="757237"/>
            <a:ext cx="4067175" cy="6100763"/>
          </a:xfrm>
          <a:prstGeom prst="rect">
            <a:avLst/>
          </a:prstGeom>
        </p:spPr>
      </p:pic>
    </p:spTree>
    <p:extLst>
      <p:ext uri="{BB962C8B-B14F-4D97-AF65-F5344CB8AC3E}">
        <p14:creationId xmlns:p14="http://schemas.microsoft.com/office/powerpoint/2010/main" val="2942189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a:t>
            </a:r>
            <a:r>
              <a:rPr lang="en-US">
                <a:latin typeface="Calibri" panose="020F0502020204030204" pitchFamily="34" charset="0"/>
                <a:ea typeface="Calibri" panose="020F0502020204030204" pitchFamily="34" charset="0"/>
                <a:cs typeface="Calibri" panose="020F0502020204030204" pitchFamily="34" charset="0"/>
              </a:rPr>
              <a:t>- Fans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0886FB8-19D5-04CC-30D2-638496108F7B}"/>
              </a:ext>
            </a:extLst>
          </p:cNvPr>
          <p:cNvSpPr txBox="1"/>
          <p:nvPr/>
        </p:nvSpPr>
        <p:spPr>
          <a:xfrm>
            <a:off x="623392" y="942921"/>
            <a:ext cx="6806108" cy="6319679"/>
          </a:xfrm>
          <a:prstGeom prst="rect">
            <a:avLst/>
          </a:prstGeom>
          <a:noFill/>
        </p:spPr>
        <p:txBody>
          <a:bodyPr wrap="square">
            <a:spAutoFit/>
          </a:bodyPr>
          <a:lstStyle/>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EC fans sized for quiet and efficient operation.</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EC fans are built to include air-flow measuring.</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No variable frequency drives (VFD) are required to control speed.</a:t>
            </a:r>
          </a:p>
          <a:p>
            <a:pPr marL="380990" indent="-38099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Requires minimal maintenance - effectively operating with low efficiency filters without impacting long term performance.</a:t>
            </a:r>
          </a:p>
          <a:p>
            <a:pPr>
              <a:spcBef>
                <a:spcPts val="2000"/>
              </a:spcBef>
            </a:pPr>
            <a:r>
              <a:rPr lang="en-US" sz="2400" b="1" dirty="0">
                <a:latin typeface="Calibri" panose="020F0502020204030204" pitchFamily="34" charset="0"/>
                <a:ea typeface="Calibri" panose="020F0502020204030204" pitchFamily="34" charset="0"/>
                <a:cs typeface="Calibri" panose="020F0502020204030204" pitchFamily="34" charset="0"/>
              </a:rPr>
              <a:t>Optional:</a:t>
            </a:r>
          </a:p>
          <a:p>
            <a:pPr marL="342900" indent="-34290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Direct drive plenum supply and single inlet/outlet regeneration fans</a:t>
            </a:r>
          </a:p>
          <a:p>
            <a:pPr marL="342900" indent="-342900">
              <a:spcBef>
                <a:spcPts val="2000"/>
              </a:spcBef>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Return fans for energy recovery systems</a:t>
            </a:r>
          </a:p>
          <a:p>
            <a:pPr>
              <a:spcBef>
                <a:spcPts val="2000"/>
              </a:spcBef>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12" name="Picture 11" descr="A picture containing text, blue&#10;&#10;Description automatically generated">
            <a:extLst>
              <a:ext uri="{FF2B5EF4-FFF2-40B4-BE49-F238E27FC236}">
                <a16:creationId xmlns:a16="http://schemas.microsoft.com/office/drawing/2014/main" id="{FD690682-FA12-D2A5-E42D-F9075B6B28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37426" t="1" r="-1105" b="36130"/>
          <a:stretch/>
        </p:blipFill>
        <p:spPr>
          <a:xfrm>
            <a:off x="8564879" y="793705"/>
            <a:ext cx="3696267" cy="6064295"/>
          </a:xfrm>
          <a:prstGeom prst="rect">
            <a:avLst/>
          </a:prstGeom>
        </p:spPr>
      </p:pic>
    </p:spTree>
    <p:extLst>
      <p:ext uri="{BB962C8B-B14F-4D97-AF65-F5344CB8AC3E}">
        <p14:creationId xmlns:p14="http://schemas.microsoft.com/office/powerpoint/2010/main" val="1850449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Airflow Capacity</a:t>
            </a:r>
          </a:p>
        </p:txBody>
      </p:sp>
      <p:pic>
        <p:nvPicPr>
          <p:cNvPr id="7"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r="2578" b="4204"/>
          <a:stretch/>
        </p:blipFill>
        <p:spPr bwMode="auto">
          <a:xfrm>
            <a:off x="771144" y="871394"/>
            <a:ext cx="10963656" cy="5772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0992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Hoods &amp; Dampers</a:t>
            </a:r>
          </a:p>
        </p:txBody>
      </p:sp>
      <p:sp>
        <p:nvSpPr>
          <p:cNvPr id="4" name="Text Placeholder 3"/>
          <p:cNvSpPr>
            <a:spLocks noGrp="1"/>
          </p:cNvSpPr>
          <p:nvPr>
            <p:ph type="body" sz="quarter" idx="11"/>
          </p:nvPr>
        </p:nvSpPr>
        <p:spPr>
          <a:xfrm>
            <a:off x="6158371" y="1173907"/>
            <a:ext cx="5393549" cy="5034832"/>
          </a:xfrm>
        </p:spPr>
        <p:txBody>
          <a:bodyPr>
            <a:normAutofit lnSpcReduction="10000"/>
          </a:bodyPr>
          <a:lstStyle/>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Modulating bypass damper</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Low-leakage motorized fresh air damper and gravity exhaust air damper.</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Outdoor units are provided with an intake and exhaust hood with bird screen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Optional:</a:t>
            </a:r>
            <a:b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80990" indent="-38099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Motorized exhaust damper available </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27" b="255"/>
          <a:stretch/>
        </p:blipFill>
        <p:spPr>
          <a:xfrm>
            <a:off x="501591" y="894425"/>
            <a:ext cx="5251509" cy="5963575"/>
          </a:xfrm>
          <a:prstGeom prst="rect">
            <a:avLst/>
          </a:prstGeom>
        </p:spPr>
      </p:pic>
    </p:spTree>
    <p:extLst>
      <p:ext uri="{BB962C8B-B14F-4D97-AF65-F5344CB8AC3E}">
        <p14:creationId xmlns:p14="http://schemas.microsoft.com/office/powerpoint/2010/main" val="1879731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Heating &amp; Cooling Options</a:t>
            </a:r>
          </a:p>
        </p:txBody>
      </p:sp>
      <p:sp>
        <p:nvSpPr>
          <p:cNvPr id="4" name="Text Placeholder 3"/>
          <p:cNvSpPr>
            <a:spLocks noGrp="1"/>
          </p:cNvSpPr>
          <p:nvPr>
            <p:ph type="body" sz="quarter" idx="11"/>
          </p:nvPr>
        </p:nvSpPr>
        <p:spPr>
          <a:xfrm>
            <a:off x="5038232" y="1079280"/>
            <a:ext cx="7153768" cy="5405339"/>
          </a:xfrm>
        </p:spPr>
        <p:txBody>
          <a:bodyPr>
            <a:noAutofit/>
          </a:bodyPr>
          <a:lstStyle/>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DX or chilled water pre and/or post-cooling coils</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Regeneration heat</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Hot water</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Steam</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Electric</a:t>
            </a:r>
          </a:p>
          <a:p>
            <a:pPr marL="616485" lvl="1" indent="-34290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Gas (indirect or direct)</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Process air heating options</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Hot water coil</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Steam coil, non-freeze type</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Electric coil (optional with separate electrical connection point)</a:t>
            </a:r>
          </a:p>
          <a:p>
            <a:pPr marL="654575" lvl="1" indent="-380990">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Indirect or direct gas burner</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250"/>
          <a:stretch/>
        </p:blipFill>
        <p:spPr>
          <a:xfrm>
            <a:off x="518160" y="883920"/>
            <a:ext cx="4298238" cy="5974229"/>
          </a:xfrm>
          <a:prstGeom prst="rect">
            <a:avLst/>
          </a:prstGeom>
        </p:spPr>
      </p:pic>
    </p:spTree>
    <p:extLst>
      <p:ext uri="{BB962C8B-B14F-4D97-AF65-F5344CB8AC3E}">
        <p14:creationId xmlns:p14="http://schemas.microsoft.com/office/powerpoint/2010/main" val="3892751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40" dirty="0">
                <a:latin typeface="Calibri" panose="020F0502020204030204" pitchFamily="34" charset="0"/>
                <a:ea typeface="Calibri" panose="020F0502020204030204" pitchFamily="34" charset="0"/>
                <a:cs typeface="Calibri" panose="020F0502020204030204" pitchFamily="34" charset="0"/>
              </a:rPr>
              <a:t>Ascendant - Controls Packages</a:t>
            </a:r>
          </a:p>
        </p:txBody>
      </p:sp>
      <p:sp>
        <p:nvSpPr>
          <p:cNvPr id="4" name="Text Placeholder 3"/>
          <p:cNvSpPr>
            <a:spLocks noGrp="1"/>
          </p:cNvSpPr>
          <p:nvPr>
            <p:ph type="body" sz="quarter" idx="14"/>
          </p:nvPr>
        </p:nvSpPr>
        <p:spPr>
          <a:xfrm>
            <a:off x="498527" y="938317"/>
            <a:ext cx="7129196" cy="5773844"/>
          </a:xfrm>
        </p:spPr>
        <p:txBody>
          <a:bodyPr>
            <a:normAutofit/>
          </a:bodyPr>
          <a:lstStyle/>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Factory installed and tested advanced DDC controls and algorithms optimize performance achieve desired supply air humidity and temperature conditions while minimizing energy consumption</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b="1" dirty="0">
                <a:latin typeface="Calibri" panose="020F0502020204030204" pitchFamily="34" charset="0"/>
                <a:ea typeface="Calibri" panose="020F0502020204030204" pitchFamily="34" charset="0"/>
                <a:cs typeface="Calibri" panose="020F0502020204030204" pitchFamily="34" charset="0"/>
              </a:rPr>
              <a:t>Five standard parameters that are controlled:</a:t>
            </a:r>
          </a:p>
          <a:p>
            <a:pPr marL="730785"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The fraction of the supply airflow that is processed by the active desiccant wheel and the integral modulating bypass damper</a:t>
            </a:r>
          </a:p>
          <a:p>
            <a:pPr marL="730785"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The temperature of the air leaving the pre-cooling coil</a:t>
            </a:r>
          </a:p>
          <a:p>
            <a:pPr marL="730785"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The regeneration energy used (temperature)</a:t>
            </a:r>
          </a:p>
          <a:p>
            <a:pPr marL="730785"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The supply airflow delivered</a:t>
            </a:r>
          </a:p>
          <a:p>
            <a:pPr marL="730785" lvl="1" indent="-457200">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The regeneration airflow utilized</a:t>
            </a:r>
          </a:p>
          <a:p>
            <a:pPr marL="730785" lvl="1" indent="-457200">
              <a:buFont typeface="+mj-lt"/>
              <a:buAutoNum type="arabicPeriod"/>
            </a:pPr>
            <a:endParaRPr lang="en-US" sz="1800" dirty="0"/>
          </a:p>
        </p:txBody>
      </p:sp>
      <p:pic>
        <p:nvPicPr>
          <p:cNvPr id="10"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1261" b="100000" l="449" r="98652">
                        <a14:foregroundMark x1="32360" y1="13445" x2="42022" y2="12185"/>
                        <a14:foregroundMark x1="64045" y1="23319" x2="82697" y2="53782"/>
                        <a14:foregroundMark x1="60674" y1="19328" x2="79551" y2="54412"/>
                        <a14:foregroundMark x1="70787" y1="26681" x2="85618" y2="53361"/>
                        <a14:foregroundMark x1="6742" y1="18908" x2="6742" y2="18908"/>
                        <a14:foregroundMark x1="9438" y1="26050" x2="9438" y2="26050"/>
                        <a14:foregroundMark x1="7416" y1="16387" x2="20449" y2="37815"/>
                        <a14:foregroundMark x1="12135" y1="17437" x2="17303" y2="24370"/>
                      </a14:backgroundRemoval>
                    </a14:imgEffect>
                  </a14:imgLayer>
                </a14:imgProps>
              </a:ext>
              <a:ext uri="{28A0092B-C50C-407E-A947-70E740481C1C}">
                <a14:useLocalDpi xmlns:a14="http://schemas.microsoft.com/office/drawing/2010/main" val="0"/>
              </a:ext>
            </a:extLst>
          </a:blip>
          <a:srcRect/>
          <a:stretch/>
        </p:blipFill>
        <p:spPr bwMode="auto">
          <a:xfrm>
            <a:off x="7718854" y="1084153"/>
            <a:ext cx="3297895" cy="3531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A close-up of a grey box&#10;&#10;Description automatically generated">
            <a:extLst>
              <a:ext uri="{FF2B5EF4-FFF2-40B4-BE49-F238E27FC236}">
                <a16:creationId xmlns:a16="http://schemas.microsoft.com/office/drawing/2014/main" id="{F3B9F601-AEE2-E81F-3B3E-7DA2C6E76E9D}"/>
              </a:ext>
            </a:extLst>
          </p:cNvPr>
          <p:cNvPicPr>
            <a:picLocks noChangeAspect="1"/>
          </p:cNvPicPr>
          <p:nvPr/>
        </p:nvPicPr>
        <p:blipFill rotWithShape="1">
          <a:blip r:embed="rId4">
            <a:extLst>
              <a:ext uri="{28A0092B-C50C-407E-A947-70E740481C1C}">
                <a14:useLocalDpi xmlns:a14="http://schemas.microsoft.com/office/drawing/2010/main" val="0"/>
              </a:ext>
            </a:extLst>
          </a:blip>
          <a:srcRect t="14324" r="12258" b="7420"/>
          <a:stretch/>
        </p:blipFill>
        <p:spPr>
          <a:xfrm>
            <a:off x="7658100" y="792480"/>
            <a:ext cx="4533900" cy="6065519"/>
          </a:xfrm>
          <a:prstGeom prst="rect">
            <a:avLst/>
          </a:prstGeom>
        </p:spPr>
      </p:pic>
    </p:spTree>
    <p:extLst>
      <p:ext uri="{BB962C8B-B14F-4D97-AF65-F5344CB8AC3E}">
        <p14:creationId xmlns:p14="http://schemas.microsoft.com/office/powerpoint/2010/main" val="1094455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Ascendant - How it Works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1106774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 </a:t>
            </a:r>
            <a:r>
              <a:rPr lang="en-US" kern="0" dirty="0">
                <a:latin typeface="Calibri" panose="020F0502020204030204" pitchFamily="34" charset="0"/>
                <a:ea typeface="Calibri" panose="020F0502020204030204" pitchFamily="34" charset="0"/>
                <a:cs typeface="Calibri" panose="020F0502020204030204" pitchFamily="34" charset="0"/>
              </a:rPr>
              <a:t>How It Works</a:t>
            </a:r>
          </a:p>
        </p:txBody>
      </p:sp>
      <p:pic>
        <p:nvPicPr>
          <p:cNvPr id="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296" t="2135" r="7102" b="10760"/>
          <a:stretch/>
        </p:blipFill>
        <p:spPr bwMode="auto">
          <a:xfrm>
            <a:off x="1890556" y="960120"/>
            <a:ext cx="8937464" cy="5749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03737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Calibri" panose="020F0502020204030204" pitchFamily="34" charset="0"/>
                <a:ea typeface="Calibri" panose="020F0502020204030204" pitchFamily="34" charset="0"/>
                <a:cs typeface="Calibri" panose="020F0502020204030204" pitchFamily="34" charset="0"/>
              </a:rPr>
              <a:t>Ascendant - Example Performance</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3392" y="956310"/>
            <a:ext cx="11200812" cy="58331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092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Ascendant - Configurations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3639737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Ascendant: Layout Configurations</a:t>
            </a:r>
          </a:p>
        </p:txBody>
      </p:sp>
      <p:sp>
        <p:nvSpPr>
          <p:cNvPr id="2" name="Text Placeholder 1"/>
          <p:cNvSpPr>
            <a:spLocks noGrp="1"/>
          </p:cNvSpPr>
          <p:nvPr>
            <p:ph type="body" sz="quarter" idx="11"/>
          </p:nvPr>
        </p:nvSpPr>
        <p:spPr>
          <a:xfrm>
            <a:off x="687198" y="971631"/>
            <a:ext cx="10817603" cy="5034832"/>
          </a:xfrm>
        </p:spPr>
        <p:txBody>
          <a:bodyPr>
            <a:noAutofit/>
          </a:bodyPr>
          <a:lstStyle/>
          <a:p>
            <a:pPr marL="0" indent="0">
              <a:buNone/>
            </a:pPr>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Preconditioning Configuration </a:t>
            </a:r>
          </a:p>
          <a:p>
            <a:pPr marL="342900" indent="-34290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Delivers dehumidified outdoor air to other air handling units.</a:t>
            </a:r>
          </a:p>
          <a:p>
            <a:pPr marL="342900" indent="-34290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Most compact configuration.</a:t>
            </a:r>
          </a:p>
          <a:p>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Total Conditioning Configuration</a:t>
            </a: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Incorporates post cooling and final high efficiency filtration to allow for independent control of both temperature and humidity, providing total conditioning to spaces like laboratories or large operating theaters.</a:t>
            </a:r>
          </a:p>
          <a:p>
            <a:endParaRPr lang="en-US"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Preconditioning Configuration with Integrated Total Energy Recovery</a:t>
            </a:r>
          </a:p>
          <a:p>
            <a:pPr marL="342900" indent="-34290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Adds the benefit of total energy recovery for more energy efficient operation. </a:t>
            </a:r>
          </a:p>
          <a:p>
            <a:pPr marL="342900" indent="-342900">
              <a:lnSpc>
                <a:spcPct val="150000"/>
              </a:lnSpc>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Provides preheat and humidification during the heating season.</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520846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Calibri" panose="020F0502020204030204" pitchFamily="34" charset="0"/>
                <a:ea typeface="Calibri" panose="020F0502020204030204" pitchFamily="34" charset="0"/>
                <a:cs typeface="Calibri" panose="020F0502020204030204" pitchFamily="34" charset="0"/>
              </a:rPr>
              <a:t>Ascendant - Basic Layout #1</a:t>
            </a:r>
          </a:p>
        </p:txBody>
      </p:sp>
      <p:sp>
        <p:nvSpPr>
          <p:cNvPr id="9" name="Rectangle 8"/>
          <p:cNvSpPr/>
          <p:nvPr/>
        </p:nvSpPr>
        <p:spPr>
          <a:xfrm>
            <a:off x="1113723" y="5188237"/>
            <a:ext cx="10988440" cy="1569660"/>
          </a:xfrm>
          <a:prstGeom prst="rect">
            <a:avLst/>
          </a:prstGeom>
        </p:spPr>
        <p:txBody>
          <a:bodyPr wrap="square" numCol="3" spcCol="182880">
            <a:spAutoFit/>
          </a:bodyPr>
          <a:lstStyle/>
          <a:p>
            <a:pPr marL="342900" indent="-342900">
              <a:buAutoNum type="arabicPlain"/>
              <a:tabLst>
                <a:tab pos="342900" algn="l"/>
              </a:tabLst>
            </a:pPr>
            <a:r>
              <a:rPr lang="en-US" sz="1600" dirty="0">
                <a:solidFill>
                  <a:srgbClr val="000000"/>
                </a:solidFill>
                <a:latin typeface="Boxed Book" panose="02000506040000020004" pitchFamily="2" charset="0"/>
              </a:rPr>
              <a:t>Exhaust Air Damper</a:t>
            </a:r>
          </a:p>
          <a:p>
            <a:pPr marL="342900" indent="-342900">
              <a:buAutoNum type="arabicPlain"/>
              <a:tabLst>
                <a:tab pos="342900" algn="l"/>
              </a:tabLst>
            </a:pPr>
            <a:r>
              <a:rPr lang="en-US" sz="1600" dirty="0">
                <a:solidFill>
                  <a:srgbClr val="000000"/>
                </a:solidFill>
                <a:latin typeface="Boxed Book" panose="02000506040000020004" pitchFamily="2" charset="0"/>
              </a:rPr>
              <a:t>Exhaust Air Fan</a:t>
            </a:r>
          </a:p>
          <a:p>
            <a:pPr marL="342900" indent="-342900">
              <a:buAutoNum type="arabicPlain"/>
              <a:tabLst>
                <a:tab pos="342900" algn="l"/>
              </a:tabLst>
            </a:pPr>
            <a:r>
              <a:rPr lang="en-US" sz="1600" dirty="0">
                <a:solidFill>
                  <a:srgbClr val="000000"/>
                </a:solidFill>
                <a:latin typeface="Boxed Book" panose="02000506040000020004" pitchFamily="2" charset="0"/>
              </a:rPr>
              <a:t>Active Desiccant Wheel</a:t>
            </a:r>
          </a:p>
          <a:p>
            <a:pPr marL="342900" indent="-342900">
              <a:buAutoNum type="arabicPlain"/>
              <a:tabLst>
                <a:tab pos="342900" algn="l"/>
              </a:tabLst>
            </a:pPr>
            <a:r>
              <a:rPr lang="en-US" sz="1600" dirty="0">
                <a:solidFill>
                  <a:srgbClr val="000000"/>
                </a:solidFill>
                <a:latin typeface="Boxed Book" panose="02000506040000020004" pitchFamily="2" charset="0"/>
              </a:rPr>
              <a:t>Regen Air Filtration</a:t>
            </a:r>
          </a:p>
          <a:p>
            <a:pPr marL="342900" indent="-342900">
              <a:buAutoNum type="arabicPlain"/>
              <a:tabLst>
                <a:tab pos="342900" algn="l"/>
              </a:tabLst>
            </a:pPr>
            <a:r>
              <a:rPr lang="en-US" sz="1600" dirty="0">
                <a:solidFill>
                  <a:srgbClr val="000000"/>
                </a:solidFill>
                <a:latin typeface="Boxed Book" panose="02000506040000020004" pitchFamily="2" charset="0"/>
              </a:rPr>
              <a:t>Regen Inlet Damper</a:t>
            </a:r>
          </a:p>
          <a:p>
            <a:pPr marL="342900" indent="-342900">
              <a:buAutoNum type="arabicPlain"/>
              <a:tabLst>
                <a:tab pos="342900" algn="l"/>
              </a:tabLst>
            </a:pPr>
            <a:r>
              <a:rPr lang="en-US" sz="1600" dirty="0">
                <a:solidFill>
                  <a:srgbClr val="000000"/>
                </a:solidFill>
                <a:latin typeface="Boxed Book" panose="02000506040000020004" pitchFamily="2" charset="0"/>
              </a:rPr>
              <a:t>Supply Air Connection</a:t>
            </a:r>
          </a:p>
          <a:p>
            <a:pPr marL="342900" indent="-342900">
              <a:buAutoNum type="arabicPlain"/>
              <a:tabLst>
                <a:tab pos="342900" algn="l"/>
              </a:tabLst>
            </a:pPr>
            <a:r>
              <a:rPr lang="en-US" sz="1600" dirty="0">
                <a:solidFill>
                  <a:srgbClr val="000000"/>
                </a:solidFill>
                <a:latin typeface="Boxed Book" panose="02000506040000020004" pitchFamily="2" charset="0"/>
              </a:rPr>
              <a:t>Outdoor Air Filter</a:t>
            </a:r>
          </a:p>
          <a:p>
            <a:pPr marL="342900" indent="-342900">
              <a:buAutoNum type="arabicPlain"/>
              <a:tabLst>
                <a:tab pos="342900" algn="l"/>
              </a:tabLst>
            </a:pPr>
            <a:r>
              <a:rPr lang="en-US" sz="1600" dirty="0">
                <a:solidFill>
                  <a:srgbClr val="000000"/>
                </a:solidFill>
                <a:latin typeface="Boxed Book" panose="02000506040000020004" pitchFamily="2" charset="0"/>
              </a:rPr>
              <a:t>Supply Air Fan</a:t>
            </a:r>
          </a:p>
          <a:p>
            <a:pPr marL="342900" indent="-342900">
              <a:buAutoNum type="arabicPlain"/>
              <a:tabLst>
                <a:tab pos="342900" algn="l"/>
              </a:tabLst>
            </a:pPr>
            <a:r>
              <a:rPr lang="en-US" sz="1600" dirty="0">
                <a:solidFill>
                  <a:srgbClr val="000000"/>
                </a:solidFill>
                <a:latin typeface="Boxed Book" panose="02000506040000020004" pitchFamily="2" charset="0"/>
              </a:rPr>
              <a:t>Wheel Bypass Damper</a:t>
            </a:r>
          </a:p>
          <a:p>
            <a:pPr marL="342900" indent="-342900">
              <a:buAutoNum type="arabicPlain"/>
              <a:tabLst>
                <a:tab pos="342900" algn="l"/>
              </a:tabLst>
            </a:pPr>
            <a:r>
              <a:rPr lang="en-US" sz="1600" dirty="0">
                <a:solidFill>
                  <a:srgbClr val="000000"/>
                </a:solidFill>
                <a:latin typeface="Boxed Book" panose="02000506040000020004" pitchFamily="2" charset="0"/>
              </a:rPr>
              <a:t>Heating Coil</a:t>
            </a:r>
          </a:p>
          <a:p>
            <a:pPr marL="342900" indent="-342900">
              <a:buAutoNum type="arabicPlain"/>
              <a:tabLst>
                <a:tab pos="342900" algn="l"/>
              </a:tabLst>
            </a:pPr>
            <a:r>
              <a:rPr lang="en-US" sz="1600" dirty="0">
                <a:solidFill>
                  <a:srgbClr val="000000"/>
                </a:solidFill>
                <a:latin typeface="Boxed Book" panose="02000506040000020004" pitchFamily="2" charset="0"/>
              </a:rPr>
              <a:t>Pre-Cooling Coil</a:t>
            </a:r>
          </a:p>
          <a:p>
            <a:pPr marL="342900" indent="-342900">
              <a:buAutoNum type="arabicPlain"/>
              <a:tabLst>
                <a:tab pos="342900" algn="l"/>
              </a:tabLst>
            </a:pPr>
            <a:r>
              <a:rPr lang="en-US" sz="1600" dirty="0">
                <a:solidFill>
                  <a:srgbClr val="000000"/>
                </a:solidFill>
                <a:latin typeface="Boxed Book" panose="02000506040000020004" pitchFamily="2" charset="0"/>
              </a:rPr>
              <a:t>Bypass Damper</a:t>
            </a:r>
          </a:p>
          <a:p>
            <a:pPr marL="342900" indent="-342900">
              <a:buAutoNum type="arabicPlain"/>
              <a:tabLst>
                <a:tab pos="342900" algn="l"/>
              </a:tabLst>
            </a:pPr>
            <a:r>
              <a:rPr lang="en-US" sz="1600" dirty="0">
                <a:solidFill>
                  <a:srgbClr val="000000"/>
                </a:solidFill>
                <a:latin typeface="Boxed Book" panose="02000506040000020004" pitchFamily="2" charset="0"/>
              </a:rPr>
              <a:t>Regeneration Heating Source</a:t>
            </a:r>
          </a:p>
          <a:p>
            <a:pPr>
              <a:tabLst>
                <a:tab pos="342900" algn="l"/>
              </a:tabLst>
            </a:pPr>
            <a:endParaRPr lang="en-US" sz="1600" dirty="0">
              <a:solidFill>
                <a:srgbClr val="000000"/>
              </a:solidFill>
              <a:latin typeface="Boxed Book" panose="02000506040000020004" pitchFamily="2" charset="0"/>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5526" y="870217"/>
            <a:ext cx="7078924" cy="431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88FEB1FB-1828-DE17-A7D2-8C818684FFD3}"/>
              </a:ext>
            </a:extLst>
          </p:cNvPr>
          <p:cNvSpPr txBox="1"/>
          <p:nvPr/>
        </p:nvSpPr>
        <p:spPr>
          <a:xfrm>
            <a:off x="497204" y="862660"/>
            <a:ext cx="6520815" cy="461665"/>
          </a:xfrm>
          <a:prstGeom prst="rect">
            <a:avLst/>
          </a:prstGeom>
          <a:noFill/>
        </p:spPr>
        <p:txBody>
          <a:bodyPr wrap="square">
            <a:spAutoFit/>
          </a:bodyPr>
          <a:lstStyle/>
          <a:p>
            <a:r>
              <a:rPr lang="en-US" sz="2400" dirty="0">
                <a:solidFill>
                  <a:srgbClr val="002060"/>
                </a:solidFill>
                <a:latin typeface="Calibri" panose="020F0502020204030204" pitchFamily="34" charset="0"/>
                <a:ea typeface="Calibri" panose="020F0502020204030204" pitchFamily="34" charset="0"/>
                <a:cs typeface="Calibri" panose="020F0502020204030204" pitchFamily="34" charset="0"/>
              </a:rPr>
              <a:t>Dedicated Outdoor Air System/Make Up Air Units</a:t>
            </a:r>
            <a:endParaRPr lang="en-US" sz="2400" dirty="0">
              <a:solidFill>
                <a:srgbClr val="002060"/>
              </a:solidFill>
            </a:endParaRPr>
          </a:p>
        </p:txBody>
      </p:sp>
    </p:spTree>
    <p:extLst>
      <p:ext uri="{BB962C8B-B14F-4D97-AF65-F5344CB8AC3E}">
        <p14:creationId xmlns:p14="http://schemas.microsoft.com/office/powerpoint/2010/main" val="24153330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65257" y="876300"/>
            <a:ext cx="9265004" cy="3453020"/>
          </a:xfrm>
          <a:prstGeom prst="rect">
            <a:avLst/>
          </a:prstGeom>
        </p:spPr>
      </p:pic>
      <p:sp>
        <p:nvSpPr>
          <p:cNvPr id="2" name="Title 1"/>
          <p:cNvSpPr>
            <a:spLocks noGrp="1"/>
          </p:cNvSpPr>
          <p:nvPr>
            <p:ph type="title"/>
          </p:nvPr>
        </p:nvSpPr>
        <p:spPr/>
        <p:txBody>
          <a:bodyPr>
            <a:noAutofit/>
          </a:bodyPr>
          <a:lstStyle/>
          <a:p>
            <a:r>
              <a:rPr lang="en-US" dirty="0">
                <a:latin typeface="Calibri" panose="020F0502020204030204" pitchFamily="34" charset="0"/>
                <a:ea typeface="Calibri" panose="020F0502020204030204" pitchFamily="34" charset="0"/>
                <a:cs typeface="Calibri" panose="020F0502020204030204" pitchFamily="34" charset="0"/>
              </a:rPr>
              <a:t>Ascendant - Basic Layout #2  </a:t>
            </a:r>
          </a:p>
        </p:txBody>
      </p:sp>
      <p:sp>
        <p:nvSpPr>
          <p:cNvPr id="9" name="Text Placeholder 2"/>
          <p:cNvSpPr>
            <a:spLocks noGrp="1"/>
          </p:cNvSpPr>
          <p:nvPr>
            <p:ph type="body" sz="quarter" idx="11"/>
          </p:nvPr>
        </p:nvSpPr>
        <p:spPr>
          <a:xfrm>
            <a:off x="7458075" y="4368854"/>
            <a:ext cx="4295775" cy="2274680"/>
          </a:xfrm>
          <a:prstGeom prst="rect">
            <a:avLst/>
          </a:prstGeom>
        </p:spPr>
        <p:txBody>
          <a:bodyPr/>
          <a:lstStyle/>
          <a:p>
            <a:pPr marL="342900" indent="-342900">
              <a:buFont typeface="Arial" panose="020B0604020202020204" pitchFamily="34" charset="0"/>
              <a:buChar char="•"/>
            </a:pPr>
            <a:r>
              <a:rPr lang="en-US" sz="2000" dirty="0">
                <a:solidFill>
                  <a:srgbClr val="00703C"/>
                </a:solidFill>
                <a:latin typeface="Calibri" panose="020F0502020204030204" pitchFamily="34" charset="0"/>
                <a:ea typeface="Calibri" panose="020F0502020204030204" pitchFamily="34" charset="0"/>
                <a:cs typeface="Calibri" panose="020F0502020204030204" pitchFamily="34" charset="0"/>
              </a:rPr>
              <a:t>Designed for Partial outside air or 100% O/A</a:t>
            </a:r>
          </a:p>
          <a:p>
            <a:pPr marL="342900" indent="-342900">
              <a:buFont typeface="Arial" panose="020B0604020202020204" pitchFamily="34" charset="0"/>
              <a:buChar char="•"/>
            </a:pPr>
            <a:r>
              <a:rPr lang="en-US" sz="2000" dirty="0">
                <a:solidFill>
                  <a:srgbClr val="00703C"/>
                </a:solidFill>
                <a:latin typeface="Calibri" panose="020F0502020204030204" pitchFamily="34" charset="0"/>
                <a:ea typeface="Calibri" panose="020F0502020204030204" pitchFamily="34" charset="0"/>
                <a:cs typeface="Calibri" panose="020F0502020204030204" pitchFamily="34" charset="0"/>
              </a:rPr>
              <a:t>100% Economizer Feature can be incorporated</a:t>
            </a:r>
          </a:p>
        </p:txBody>
      </p:sp>
      <p:sp>
        <p:nvSpPr>
          <p:cNvPr id="10" name="Rectangle 9"/>
          <p:cNvSpPr/>
          <p:nvPr/>
        </p:nvSpPr>
        <p:spPr>
          <a:xfrm>
            <a:off x="865257" y="4435608"/>
            <a:ext cx="9234912" cy="2062103"/>
          </a:xfrm>
          <a:prstGeom prst="rect">
            <a:avLst/>
          </a:prstGeom>
        </p:spPr>
        <p:txBody>
          <a:bodyPr wrap="square" numCol="3" spcCol="0">
            <a:spAutoFit/>
          </a:bodyPr>
          <a:lstStyle/>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a:t>
            </a:r>
            <a:r>
              <a:rPr lang="en-US" sz="1600" dirty="0">
                <a:solidFill>
                  <a:srgbClr val="000000"/>
                </a:solidFill>
                <a:latin typeface="Boxed Book" panose="02000506040000020004" pitchFamily="2" charset="0"/>
              </a:rPr>
              <a:t>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Outdoor Air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2</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Outdoor Air Filter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3</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Optional True 3Å Wheel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4</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Wheel Bypass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5</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Heating Coil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6</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Pre &amp; Post Cooling Coil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7</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Active Desiccant Wheel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8</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Supply Air Fan</a:t>
            </a:r>
          </a:p>
          <a:p>
            <a:pPr>
              <a:tabLst>
                <a:tab pos="342900" algn="l"/>
              </a:tabLst>
            </a:pPr>
            <a:r>
              <a:rPr lang="en-US" sz="1600" dirty="0">
                <a:solidFill>
                  <a:srgbClr val="006F3C"/>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9</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Final Filtration</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10</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 Inlet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11</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 Air Filtration</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12</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Regeneration Source</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13</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Recirculation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14</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 Fan</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15</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Optional Return Air Opening</a:t>
            </a:r>
          </a:p>
          <a:p>
            <a:pPr>
              <a:tabLst>
                <a:tab pos="342900" algn="l"/>
              </a:tabLst>
            </a:pPr>
            <a:endParaRPr lang="en-US" sz="1600" dirty="0">
              <a:solidFill>
                <a:srgbClr val="000000"/>
              </a:solidFill>
              <a:latin typeface="Boxed Book" panose="02000506040000020004" pitchFamily="2" charset="0"/>
            </a:endParaRPr>
          </a:p>
        </p:txBody>
      </p:sp>
      <p:sp>
        <p:nvSpPr>
          <p:cNvPr id="4" name="TextBox 3">
            <a:extLst>
              <a:ext uri="{FF2B5EF4-FFF2-40B4-BE49-F238E27FC236}">
                <a16:creationId xmlns:a16="http://schemas.microsoft.com/office/drawing/2014/main" id="{9794BD6D-D9AB-72BF-09C5-4D6DBA5A2CFA}"/>
              </a:ext>
            </a:extLst>
          </p:cNvPr>
          <p:cNvSpPr txBox="1"/>
          <p:nvPr/>
        </p:nvSpPr>
        <p:spPr>
          <a:xfrm>
            <a:off x="555914" y="791571"/>
            <a:ext cx="6099462" cy="461665"/>
          </a:xfrm>
          <a:prstGeom prst="rect">
            <a:avLst/>
          </a:prstGeom>
          <a:noFill/>
        </p:spPr>
        <p:txBody>
          <a:bodyPr wrap="square">
            <a:spAutoFit/>
          </a:bodyPr>
          <a:lstStyle/>
          <a:p>
            <a:r>
              <a:rPr lang="en-US" sz="2400" dirty="0">
                <a:solidFill>
                  <a:srgbClr val="004C4C"/>
                </a:solidFill>
                <a:latin typeface="Calibri" panose="020F0502020204030204" pitchFamily="34" charset="0"/>
                <a:ea typeface="Calibri" panose="020F0502020204030204" pitchFamily="34" charset="0"/>
                <a:cs typeface="Calibri" panose="020F0502020204030204" pitchFamily="34" charset="0"/>
              </a:rPr>
              <a:t>Total Conditioning</a:t>
            </a:r>
            <a:endParaRPr lang="en-US" sz="2400" dirty="0">
              <a:solidFill>
                <a:srgbClr val="004C4C"/>
              </a:solidFill>
            </a:endParaRPr>
          </a:p>
        </p:txBody>
      </p:sp>
    </p:spTree>
    <p:extLst>
      <p:ext uri="{BB962C8B-B14F-4D97-AF65-F5344CB8AC3E}">
        <p14:creationId xmlns:p14="http://schemas.microsoft.com/office/powerpoint/2010/main" val="3196870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Calibri" panose="020F0502020204030204" pitchFamily="34" charset="0"/>
                <a:ea typeface="Calibri" panose="020F0502020204030204" pitchFamily="34" charset="0"/>
                <a:cs typeface="Calibri" panose="020F0502020204030204" pitchFamily="34" charset="0"/>
              </a:rPr>
              <a:t>Ascendant - Basic Layout #3</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Placeholder 2"/>
          <p:cNvSpPr>
            <a:spLocks noGrp="1"/>
          </p:cNvSpPr>
          <p:nvPr>
            <p:ph type="body" sz="quarter" idx="11"/>
          </p:nvPr>
        </p:nvSpPr>
        <p:spPr>
          <a:xfrm>
            <a:off x="7393998" y="5574949"/>
            <a:ext cx="4472420" cy="1373261"/>
          </a:xfrm>
          <a:prstGeom prst="rect">
            <a:avLst/>
          </a:prstGeom>
        </p:spPr>
        <p:txBody>
          <a:bodyPr/>
          <a:lstStyle/>
          <a:p>
            <a:pPr marL="342900" indent="-342900">
              <a:buFont typeface="Arial" panose="020B0604020202020204" pitchFamily="34" charset="0"/>
              <a:buChar char="•"/>
            </a:pPr>
            <a:r>
              <a:rPr lang="en-US" sz="2000" dirty="0">
                <a:solidFill>
                  <a:srgbClr val="00703C"/>
                </a:solidFill>
                <a:latin typeface="Calibri" panose="020F0502020204030204" pitchFamily="34" charset="0"/>
                <a:ea typeface="Calibri" panose="020F0502020204030204" pitchFamily="34" charset="0"/>
                <a:cs typeface="Calibri" panose="020F0502020204030204" pitchFamily="34" charset="0"/>
              </a:rPr>
              <a:t>Could Designed for Partial outside air</a:t>
            </a:r>
          </a:p>
          <a:p>
            <a:pPr marL="342900" indent="-342900">
              <a:buFont typeface="Arial" panose="020B0604020202020204" pitchFamily="34" charset="0"/>
              <a:buChar char="•"/>
            </a:pPr>
            <a:r>
              <a:rPr lang="en-US" sz="2000" dirty="0">
                <a:solidFill>
                  <a:srgbClr val="00703C"/>
                </a:solidFill>
                <a:latin typeface="Calibri" panose="020F0502020204030204" pitchFamily="34" charset="0"/>
                <a:ea typeface="Calibri" panose="020F0502020204030204" pitchFamily="34" charset="0"/>
                <a:cs typeface="Calibri" panose="020F0502020204030204" pitchFamily="34" charset="0"/>
              </a:rPr>
              <a:t>100% Economizer Feature can be incorporated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985" y="1097600"/>
            <a:ext cx="9315450" cy="3602329"/>
          </a:xfrm>
          <a:prstGeom prst="rect">
            <a:avLst/>
          </a:prstGeom>
        </p:spPr>
      </p:pic>
      <p:sp>
        <p:nvSpPr>
          <p:cNvPr id="4" name="TextBox 3">
            <a:extLst>
              <a:ext uri="{FF2B5EF4-FFF2-40B4-BE49-F238E27FC236}">
                <a16:creationId xmlns:a16="http://schemas.microsoft.com/office/drawing/2014/main" id="{0E7FF0EA-F590-2DAE-FE9F-4C18571173A9}"/>
              </a:ext>
            </a:extLst>
          </p:cNvPr>
          <p:cNvSpPr txBox="1"/>
          <p:nvPr/>
        </p:nvSpPr>
        <p:spPr>
          <a:xfrm>
            <a:off x="465859" y="699363"/>
            <a:ext cx="6099462" cy="461665"/>
          </a:xfrm>
          <a:prstGeom prst="rect">
            <a:avLst/>
          </a:prstGeom>
          <a:noFill/>
        </p:spPr>
        <p:txBody>
          <a:bodyPr wrap="square">
            <a:spAutoFit/>
          </a:bodyPr>
          <a:lstStyle/>
          <a:p>
            <a:r>
              <a:rPr lang="en-US" sz="2400" dirty="0">
                <a:solidFill>
                  <a:srgbClr val="004C4C"/>
                </a:solidFill>
                <a:latin typeface="Calibri" panose="020F0502020204030204" pitchFamily="34" charset="0"/>
                <a:ea typeface="Calibri" panose="020F0502020204030204" pitchFamily="34" charset="0"/>
                <a:cs typeface="Calibri" panose="020F0502020204030204" pitchFamily="34" charset="0"/>
              </a:rPr>
              <a:t>Optional Integrated Total Recovery</a:t>
            </a:r>
            <a:endParaRPr lang="en-US" sz="2400" dirty="0">
              <a:solidFill>
                <a:srgbClr val="004C4C"/>
              </a:solidFill>
            </a:endParaRPr>
          </a:p>
        </p:txBody>
      </p:sp>
      <p:sp>
        <p:nvSpPr>
          <p:cNvPr id="10" name="Rectangle 9"/>
          <p:cNvSpPr/>
          <p:nvPr/>
        </p:nvSpPr>
        <p:spPr>
          <a:xfrm>
            <a:off x="865257" y="4636500"/>
            <a:ext cx="9234912" cy="2062103"/>
          </a:xfrm>
          <a:prstGeom prst="rect">
            <a:avLst/>
          </a:prstGeom>
        </p:spPr>
        <p:txBody>
          <a:bodyPr wrap="square" numCol="3" spcCol="0">
            <a:spAutoFit/>
          </a:bodyPr>
          <a:lstStyle/>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a:t>
            </a:r>
            <a:r>
              <a:rPr lang="en-US" sz="1600" dirty="0">
                <a:solidFill>
                  <a:srgbClr val="000000"/>
                </a:solidFill>
                <a:latin typeface="Boxed Book" panose="02000506040000020004" pitchFamily="2" charset="0"/>
              </a:rPr>
              <a:t>	</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Outdoor Air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2</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Outdoor Air Filter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3</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Optional True 3Å Wheel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4</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Wheel Bypass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5</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Heating Coil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6</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Pre &amp; Post Cooling Coil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7</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Active Desiccant Wheel</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8</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Supply Air Fan</a:t>
            </a:r>
          </a:p>
          <a:p>
            <a:pPr>
              <a:tabLst>
                <a:tab pos="342900" algn="l"/>
              </a:tabLst>
            </a:pPr>
            <a:r>
              <a:rPr lang="en-US" sz="1600" dirty="0">
                <a:solidFill>
                  <a:srgbClr val="006F3C"/>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 9</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Final Filtration</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10</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 Inlet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11</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 Air Filtration</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12</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Regeneration Source</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13</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Recirculation Damper</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14</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Regen Fan</a:t>
            </a:r>
          </a:p>
          <a:p>
            <a:pPr>
              <a:tabLst>
                <a:tab pos="342900" algn="l"/>
              </a:tabLst>
            </a:pPr>
            <a:r>
              <a:rPr lang="en-US" sz="1600" b="1" dirty="0">
                <a:solidFill>
                  <a:srgbClr val="006F3C"/>
                </a:solidFill>
                <a:latin typeface="Calibri" panose="020F0502020204030204" pitchFamily="34" charset="0"/>
                <a:ea typeface="Calibri" panose="020F0502020204030204" pitchFamily="34" charset="0"/>
                <a:cs typeface="Calibri" panose="020F0502020204030204" pitchFamily="34" charset="0"/>
              </a:rPr>
              <a:t>15</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Optional Return Air Opening</a:t>
            </a:r>
          </a:p>
          <a:p>
            <a:pPr>
              <a:tabLst>
                <a:tab pos="342900" algn="l"/>
              </a:tabLst>
            </a:pPr>
            <a:r>
              <a:rPr lang="en-US" sz="1600" b="1" dirty="0">
                <a:solidFill>
                  <a:srgbClr val="00703C"/>
                </a:solidFill>
                <a:latin typeface="Calibri" panose="020F0502020204030204" pitchFamily="34" charset="0"/>
                <a:ea typeface="Calibri" panose="020F0502020204030204" pitchFamily="34" charset="0"/>
                <a:cs typeface="Calibri" panose="020F0502020204030204" pitchFamily="34" charset="0"/>
              </a:rPr>
              <a:t>16</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Return Air Filtration</a:t>
            </a:r>
          </a:p>
          <a:p>
            <a:pPr>
              <a:tabLst>
                <a:tab pos="342900" algn="l"/>
              </a:tabLst>
            </a:pPr>
            <a:r>
              <a:rPr lang="en-US" sz="1600" b="1" dirty="0">
                <a:solidFill>
                  <a:srgbClr val="00703C"/>
                </a:solidFill>
                <a:latin typeface="Calibri" panose="020F0502020204030204" pitchFamily="34" charset="0"/>
                <a:ea typeface="Calibri" panose="020F0502020204030204" pitchFamily="34" charset="0"/>
                <a:cs typeface="Calibri" panose="020F0502020204030204" pitchFamily="34" charset="0"/>
              </a:rPr>
              <a:t>17</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Exhaust Air Fan</a:t>
            </a:r>
          </a:p>
          <a:p>
            <a:pPr>
              <a:tabLst>
                <a:tab pos="342900" algn="l"/>
              </a:tabLst>
            </a:pPr>
            <a:r>
              <a:rPr lang="en-US" sz="1600" b="1" dirty="0">
                <a:solidFill>
                  <a:srgbClr val="00703C"/>
                </a:solidFill>
                <a:latin typeface="Calibri" panose="020F0502020204030204" pitchFamily="34" charset="0"/>
                <a:ea typeface="Calibri" panose="020F0502020204030204" pitchFamily="34" charset="0"/>
                <a:cs typeface="Calibri" panose="020F0502020204030204" pitchFamily="34" charset="0"/>
              </a:rPr>
              <a:t>18</a:t>
            </a: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  Exhaust Air Damper</a:t>
            </a:r>
          </a:p>
        </p:txBody>
      </p:sp>
    </p:spTree>
    <p:extLst>
      <p:ext uri="{BB962C8B-B14F-4D97-AF65-F5344CB8AC3E}">
        <p14:creationId xmlns:p14="http://schemas.microsoft.com/office/powerpoint/2010/main" val="3819813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Comparisons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3387741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725C91-FFF2-A7CD-08CE-BC65FF0232D3}"/>
              </a:ext>
            </a:extLst>
          </p:cNvPr>
          <p:cNvSpPr/>
          <p:nvPr/>
        </p:nvSpPr>
        <p:spPr>
          <a:xfrm>
            <a:off x="520915" y="765652"/>
            <a:ext cx="7041424" cy="3626370"/>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A9A0EFF-AC4B-16EC-08B0-E91991E7E53B}"/>
              </a:ext>
            </a:extLst>
          </p:cNvPr>
          <p:cNvSpPr/>
          <p:nvPr/>
        </p:nvSpPr>
        <p:spPr>
          <a:xfrm>
            <a:off x="520915" y="4392022"/>
            <a:ext cx="7041424" cy="246597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2"/>
          <p:cNvSpPr>
            <a:spLocks noGrp="1" noChangeArrowheads="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Comparing Custom DX and Ascendant</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 name="Text Placeholder 1"/>
          <p:cNvSpPr>
            <a:spLocks noGrp="1"/>
          </p:cNvSpPr>
          <p:nvPr>
            <p:ph type="body" sz="quarter" idx="11"/>
          </p:nvPr>
        </p:nvSpPr>
        <p:spPr>
          <a:xfrm>
            <a:off x="695147" y="765652"/>
            <a:ext cx="6316118" cy="5777026"/>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Custom DX units have a limited cooling capacity, because supply dew points are determined by the air leaving the cooling coil. </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It is possible for DX units to deliver dew points as low as 45</a:t>
            </a:r>
            <a:r>
              <a:rPr lang="en-US" baseline="30000" dirty="0">
                <a:latin typeface="Calibri" panose="020F0502020204030204" pitchFamily="34" charset="0"/>
                <a:ea typeface="Calibri" panose="020F0502020204030204" pitchFamily="34" charset="0"/>
                <a:cs typeface="Calibri" panose="020F0502020204030204" pitchFamily="34" charset="0"/>
              </a:rPr>
              <a:t>o</a:t>
            </a:r>
            <a:r>
              <a:rPr lang="en-US" dirty="0">
                <a:latin typeface="Calibri" panose="020F0502020204030204" pitchFamily="34" charset="0"/>
                <a:ea typeface="Calibri" panose="020F0502020204030204" pitchFamily="34" charset="0"/>
                <a:cs typeface="Calibri" panose="020F0502020204030204" pitchFamily="34" charset="0"/>
              </a:rPr>
              <a:t>F, but this comes at a much higher cost than the Ascendant due to compressor inefficiency, capacity control issues, and potential coil frosting at partial load conditions.</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Comparatively, the Ascendant, can deliver low dew points and operate efficiently using moderate coil leaving conditions (traditional chilled water conditions) and low regeneration energy input.</a:t>
            </a:r>
          </a:p>
        </p:txBody>
      </p:sp>
      <p:sp>
        <p:nvSpPr>
          <p:cNvPr id="9" name="Slide Number Placeholder 3"/>
          <p:cNvSpPr>
            <a:spLocks noGrp="1"/>
          </p:cNvSpPr>
          <p:nvPr>
            <p:ph type="sldNum" sz="quarter" idx="4294967295"/>
          </p:nvPr>
        </p:nvSpPr>
        <p:spPr>
          <a:xfrm>
            <a:off x="11734800" y="6318250"/>
            <a:ext cx="457200" cy="255588"/>
          </a:xfrm>
          <a:prstGeom prst="rect">
            <a:avLst/>
          </a:prstGeom>
        </p:spPr>
        <p:txBody>
          <a:bodyPr/>
          <a:lstStyle/>
          <a:p>
            <a:pPr>
              <a:defRPr/>
            </a:pPr>
            <a:fld id="{DC7F4D02-17AF-42A6-81CA-15F87335A74B}" type="slidenum">
              <a:rPr lang="sv-SE" smtClean="0">
                <a:solidFill>
                  <a:srgbClr val="FFFFFF"/>
                </a:solidFill>
              </a:rPr>
              <a:pPr>
                <a:defRPr/>
              </a:pPr>
              <a:t>31</a:t>
            </a:fld>
            <a:endParaRPr lang="sv-SE" dirty="0">
              <a:solidFill>
                <a:srgbClr val="FFFFFF"/>
              </a:solidFill>
            </a:endParaRPr>
          </a:p>
        </p:txBody>
      </p:sp>
      <p:sp>
        <p:nvSpPr>
          <p:cNvPr id="10" name="Footer Placeholder 5"/>
          <p:cNvSpPr>
            <a:spLocks noGrp="1"/>
          </p:cNvSpPr>
          <p:nvPr>
            <p:ph type="ftr" sz="quarter" idx="4294967295"/>
          </p:nvPr>
        </p:nvSpPr>
        <p:spPr>
          <a:xfrm>
            <a:off x="9364663" y="6318250"/>
            <a:ext cx="2827337" cy="234950"/>
          </a:xfrm>
          <a:prstGeom prst="rect">
            <a:avLst/>
          </a:prstGeom>
        </p:spPr>
        <p:txBody>
          <a:bodyPr/>
          <a:lstStyle/>
          <a:p>
            <a:pPr>
              <a:defRPr/>
            </a:pPr>
            <a:r>
              <a:rPr lang="sv-SE" dirty="0">
                <a:solidFill>
                  <a:srgbClr val="FFFFFF"/>
                </a:solidFill>
              </a:rPr>
              <a:t>SEMCO TECHNOLOGY TRAINING SESSION</a:t>
            </a:r>
          </a:p>
        </p:txBody>
      </p:sp>
      <p:sp>
        <p:nvSpPr>
          <p:cNvPr id="12" name="Rectangle 2"/>
          <p:cNvSpPr txBox="1">
            <a:spLocks noChangeArrowheads="1"/>
          </p:cNvSpPr>
          <p:nvPr/>
        </p:nvSpPr>
        <p:spPr bwMode="auto">
          <a:xfrm>
            <a:off x="8022101" y="3177038"/>
            <a:ext cx="3368271"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000" b="1">
                <a:solidFill>
                  <a:schemeClr val="tx2"/>
                </a:solidFill>
                <a:latin typeface="Calibri" pitchFamily="34" charset="0"/>
                <a:ea typeface="+mj-ea"/>
                <a:cs typeface="+mj-cs"/>
              </a:defRPr>
            </a:lvl1pPr>
            <a:lvl2pPr algn="l" rtl="0" eaLnBrk="0" fontAlgn="base" hangingPunct="0">
              <a:spcBef>
                <a:spcPct val="0"/>
              </a:spcBef>
              <a:spcAft>
                <a:spcPct val="0"/>
              </a:spcAft>
              <a:defRPr sz="2000" b="1">
                <a:solidFill>
                  <a:schemeClr val="tx2"/>
                </a:solidFill>
                <a:latin typeface="Calibri" pitchFamily="34" charset="0"/>
                <a:cs typeface="Times New Roman" pitchFamily="18" charset="0"/>
              </a:defRPr>
            </a:lvl2pPr>
            <a:lvl3pPr algn="l" rtl="0" eaLnBrk="0" fontAlgn="base" hangingPunct="0">
              <a:spcBef>
                <a:spcPct val="0"/>
              </a:spcBef>
              <a:spcAft>
                <a:spcPct val="0"/>
              </a:spcAft>
              <a:defRPr sz="2000" b="1">
                <a:solidFill>
                  <a:schemeClr val="tx2"/>
                </a:solidFill>
                <a:latin typeface="Calibri" pitchFamily="34" charset="0"/>
                <a:cs typeface="Times New Roman" pitchFamily="18" charset="0"/>
              </a:defRPr>
            </a:lvl3pPr>
            <a:lvl4pPr algn="l" rtl="0" eaLnBrk="0" fontAlgn="base" hangingPunct="0">
              <a:spcBef>
                <a:spcPct val="0"/>
              </a:spcBef>
              <a:spcAft>
                <a:spcPct val="0"/>
              </a:spcAft>
              <a:defRPr sz="2000" b="1">
                <a:solidFill>
                  <a:schemeClr val="tx2"/>
                </a:solidFill>
                <a:latin typeface="Calibri" pitchFamily="34" charset="0"/>
                <a:cs typeface="Times New Roman" pitchFamily="18" charset="0"/>
              </a:defRPr>
            </a:lvl4pPr>
            <a:lvl5pPr algn="l" rtl="0" eaLnBrk="0" fontAlgn="base" hangingPunct="0">
              <a:spcBef>
                <a:spcPct val="0"/>
              </a:spcBef>
              <a:spcAft>
                <a:spcPct val="0"/>
              </a:spcAft>
              <a:defRPr sz="2000" b="1">
                <a:solidFill>
                  <a:schemeClr val="tx2"/>
                </a:solidFill>
                <a:latin typeface="Calibri" pitchFamily="34" charset="0"/>
                <a:cs typeface="Times New Roman" pitchFamily="18" charset="0"/>
              </a:defRPr>
            </a:lvl5pPr>
            <a:lvl6pPr marL="457200" algn="l" rtl="0" fontAlgn="base">
              <a:spcBef>
                <a:spcPct val="0"/>
              </a:spcBef>
              <a:spcAft>
                <a:spcPct val="0"/>
              </a:spcAft>
              <a:defRPr sz="2000" b="1">
                <a:solidFill>
                  <a:schemeClr val="tx2"/>
                </a:solidFill>
                <a:latin typeface="Arial" pitchFamily="34" charset="0"/>
                <a:cs typeface="Times New Roman" pitchFamily="18" charset="0"/>
              </a:defRPr>
            </a:lvl6pPr>
            <a:lvl7pPr marL="914400" algn="l" rtl="0" fontAlgn="base">
              <a:spcBef>
                <a:spcPct val="0"/>
              </a:spcBef>
              <a:spcAft>
                <a:spcPct val="0"/>
              </a:spcAft>
              <a:defRPr sz="2000" b="1">
                <a:solidFill>
                  <a:schemeClr val="tx2"/>
                </a:solidFill>
                <a:latin typeface="Arial" pitchFamily="34" charset="0"/>
                <a:cs typeface="Times New Roman" pitchFamily="18" charset="0"/>
              </a:defRPr>
            </a:lvl7pPr>
            <a:lvl8pPr marL="1371600" algn="l" rtl="0" fontAlgn="base">
              <a:spcBef>
                <a:spcPct val="0"/>
              </a:spcBef>
              <a:spcAft>
                <a:spcPct val="0"/>
              </a:spcAft>
              <a:defRPr sz="2000" b="1">
                <a:solidFill>
                  <a:schemeClr val="tx2"/>
                </a:solidFill>
                <a:latin typeface="Arial" pitchFamily="34" charset="0"/>
                <a:cs typeface="Times New Roman" pitchFamily="18" charset="0"/>
              </a:defRPr>
            </a:lvl8pPr>
            <a:lvl9pPr marL="1828800" algn="l" rtl="0" fontAlgn="base">
              <a:spcBef>
                <a:spcPct val="0"/>
              </a:spcBef>
              <a:spcAft>
                <a:spcPct val="0"/>
              </a:spcAft>
              <a:defRPr sz="2000" b="1">
                <a:solidFill>
                  <a:schemeClr val="tx2"/>
                </a:solidFill>
                <a:latin typeface="Arial" pitchFamily="34" charset="0"/>
                <a:cs typeface="Times New Roman" pitchFamily="18" charset="0"/>
              </a:defRPr>
            </a:lvl9pPr>
          </a:lstStyle>
          <a:p>
            <a:pPr algn="ctr" eaLnBrk="1" hangingPunct="1"/>
            <a:r>
              <a:rPr lang="en-US" sz="1400" kern="0" dirty="0">
                <a:solidFill>
                  <a:schemeClr val="tx1"/>
                </a:solidFill>
                <a:ea typeface="Calibri" panose="020F0502020204030204" pitchFamily="34" charset="0"/>
                <a:cs typeface="Calibri" panose="020F0502020204030204" pitchFamily="34" charset="0"/>
              </a:rPr>
              <a:t>Custom Vapor Compression DOAS</a:t>
            </a:r>
            <a:endParaRPr lang="fr-FR" sz="1400" kern="0" dirty="0">
              <a:solidFill>
                <a:srgbClr val="C00000"/>
              </a:solidFill>
              <a:ea typeface="Calibri" panose="020F0502020204030204" pitchFamily="34" charset="0"/>
              <a:cs typeface="Calibri" panose="020F0502020204030204" pitchFamily="34" charset="0"/>
            </a:endParaRPr>
          </a:p>
        </p:txBody>
      </p:sp>
      <p:sp>
        <p:nvSpPr>
          <p:cNvPr id="14" name="Rectangle 2"/>
          <p:cNvSpPr txBox="1">
            <a:spLocks noChangeArrowheads="1"/>
          </p:cNvSpPr>
          <p:nvPr/>
        </p:nvSpPr>
        <p:spPr bwMode="auto">
          <a:xfrm>
            <a:off x="7562339" y="6143301"/>
            <a:ext cx="4287794" cy="4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000" b="1">
                <a:solidFill>
                  <a:schemeClr val="tx2"/>
                </a:solidFill>
                <a:latin typeface="Calibri" pitchFamily="34" charset="0"/>
                <a:ea typeface="+mj-ea"/>
                <a:cs typeface="+mj-cs"/>
              </a:defRPr>
            </a:lvl1pPr>
            <a:lvl2pPr algn="l" rtl="0" eaLnBrk="0" fontAlgn="base" hangingPunct="0">
              <a:spcBef>
                <a:spcPct val="0"/>
              </a:spcBef>
              <a:spcAft>
                <a:spcPct val="0"/>
              </a:spcAft>
              <a:defRPr sz="2000" b="1">
                <a:solidFill>
                  <a:schemeClr val="tx2"/>
                </a:solidFill>
                <a:latin typeface="Calibri" pitchFamily="34" charset="0"/>
                <a:cs typeface="Times New Roman" pitchFamily="18" charset="0"/>
              </a:defRPr>
            </a:lvl2pPr>
            <a:lvl3pPr algn="l" rtl="0" eaLnBrk="0" fontAlgn="base" hangingPunct="0">
              <a:spcBef>
                <a:spcPct val="0"/>
              </a:spcBef>
              <a:spcAft>
                <a:spcPct val="0"/>
              </a:spcAft>
              <a:defRPr sz="2000" b="1">
                <a:solidFill>
                  <a:schemeClr val="tx2"/>
                </a:solidFill>
                <a:latin typeface="Calibri" pitchFamily="34" charset="0"/>
                <a:cs typeface="Times New Roman" pitchFamily="18" charset="0"/>
              </a:defRPr>
            </a:lvl3pPr>
            <a:lvl4pPr algn="l" rtl="0" eaLnBrk="0" fontAlgn="base" hangingPunct="0">
              <a:spcBef>
                <a:spcPct val="0"/>
              </a:spcBef>
              <a:spcAft>
                <a:spcPct val="0"/>
              </a:spcAft>
              <a:defRPr sz="2000" b="1">
                <a:solidFill>
                  <a:schemeClr val="tx2"/>
                </a:solidFill>
                <a:latin typeface="Calibri" pitchFamily="34" charset="0"/>
                <a:cs typeface="Times New Roman" pitchFamily="18" charset="0"/>
              </a:defRPr>
            </a:lvl4pPr>
            <a:lvl5pPr algn="l" rtl="0" eaLnBrk="0" fontAlgn="base" hangingPunct="0">
              <a:spcBef>
                <a:spcPct val="0"/>
              </a:spcBef>
              <a:spcAft>
                <a:spcPct val="0"/>
              </a:spcAft>
              <a:defRPr sz="2000" b="1">
                <a:solidFill>
                  <a:schemeClr val="tx2"/>
                </a:solidFill>
                <a:latin typeface="Calibri" pitchFamily="34" charset="0"/>
                <a:cs typeface="Times New Roman" pitchFamily="18" charset="0"/>
              </a:defRPr>
            </a:lvl5pPr>
            <a:lvl6pPr marL="457200" algn="l" rtl="0" fontAlgn="base">
              <a:spcBef>
                <a:spcPct val="0"/>
              </a:spcBef>
              <a:spcAft>
                <a:spcPct val="0"/>
              </a:spcAft>
              <a:defRPr sz="2000" b="1">
                <a:solidFill>
                  <a:schemeClr val="tx2"/>
                </a:solidFill>
                <a:latin typeface="Arial" pitchFamily="34" charset="0"/>
                <a:cs typeface="Times New Roman" pitchFamily="18" charset="0"/>
              </a:defRPr>
            </a:lvl6pPr>
            <a:lvl7pPr marL="914400" algn="l" rtl="0" fontAlgn="base">
              <a:spcBef>
                <a:spcPct val="0"/>
              </a:spcBef>
              <a:spcAft>
                <a:spcPct val="0"/>
              </a:spcAft>
              <a:defRPr sz="2000" b="1">
                <a:solidFill>
                  <a:schemeClr val="tx2"/>
                </a:solidFill>
                <a:latin typeface="Arial" pitchFamily="34" charset="0"/>
                <a:cs typeface="Times New Roman" pitchFamily="18" charset="0"/>
              </a:defRPr>
            </a:lvl7pPr>
            <a:lvl8pPr marL="1371600" algn="l" rtl="0" fontAlgn="base">
              <a:spcBef>
                <a:spcPct val="0"/>
              </a:spcBef>
              <a:spcAft>
                <a:spcPct val="0"/>
              </a:spcAft>
              <a:defRPr sz="2000" b="1">
                <a:solidFill>
                  <a:schemeClr val="tx2"/>
                </a:solidFill>
                <a:latin typeface="Arial" pitchFamily="34" charset="0"/>
                <a:cs typeface="Times New Roman" pitchFamily="18" charset="0"/>
              </a:defRPr>
            </a:lvl8pPr>
            <a:lvl9pPr marL="1828800" algn="l" rtl="0" fontAlgn="base">
              <a:spcBef>
                <a:spcPct val="0"/>
              </a:spcBef>
              <a:spcAft>
                <a:spcPct val="0"/>
              </a:spcAft>
              <a:defRPr sz="2000" b="1">
                <a:solidFill>
                  <a:schemeClr val="tx2"/>
                </a:solidFill>
                <a:latin typeface="Arial" pitchFamily="34" charset="0"/>
                <a:cs typeface="Times New Roman" pitchFamily="18" charset="0"/>
              </a:defRPr>
            </a:lvl9pPr>
          </a:lstStyle>
          <a:p>
            <a:pPr algn="ctr" eaLnBrk="1" hangingPunct="1"/>
            <a:r>
              <a:rPr lang="en-US" sz="1400" kern="0" dirty="0">
                <a:solidFill>
                  <a:schemeClr val="tx1"/>
                </a:solidFill>
                <a:ea typeface="Calibri" panose="020F0502020204030204" pitchFamily="34" charset="0"/>
                <a:cs typeface="Calibri" panose="020F0502020204030204" pitchFamily="34" charset="0"/>
              </a:rPr>
              <a:t>Ascendant (optimized cooling/active desiccant)</a:t>
            </a:r>
            <a:endParaRPr lang="fr-FR" sz="1400" kern="0" dirty="0">
              <a:solidFill>
                <a:srgbClr val="C00000"/>
              </a:solidFill>
              <a:ea typeface="Calibri" panose="020F0502020204030204" pitchFamily="34" charset="0"/>
              <a:cs typeface="Calibri" panose="020F0502020204030204" pitchFamily="34" charset="0"/>
            </a:endParaRPr>
          </a:p>
        </p:txBody>
      </p:sp>
      <p:pic>
        <p:nvPicPr>
          <p:cNvPr id="13"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5123" t="9392"/>
          <a:stretch/>
        </p:blipFill>
        <p:spPr bwMode="auto">
          <a:xfrm>
            <a:off x="7987464" y="826974"/>
            <a:ext cx="3437545" cy="2283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5619" y="3675566"/>
            <a:ext cx="3581234" cy="246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a:extLst>
              <a:ext uri="{FF2B5EF4-FFF2-40B4-BE49-F238E27FC236}">
                <a16:creationId xmlns:a16="http://schemas.microsoft.com/office/drawing/2014/main" id="{0FF8DEE2-B7AD-F9A7-5A1C-F67788F96C76}"/>
              </a:ext>
            </a:extLst>
          </p:cNvPr>
          <p:cNvCxnSpPr/>
          <p:nvPr/>
        </p:nvCxnSpPr>
        <p:spPr>
          <a:xfrm>
            <a:off x="7825740" y="3550920"/>
            <a:ext cx="4168140" cy="0"/>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0677280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D980EB-9BA2-7F0E-E692-891D49E1244C}"/>
              </a:ext>
            </a:extLst>
          </p:cNvPr>
          <p:cNvSpPr/>
          <p:nvPr/>
        </p:nvSpPr>
        <p:spPr>
          <a:xfrm>
            <a:off x="6180164" y="4030980"/>
            <a:ext cx="5623216" cy="2208258"/>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69A17E1-FE16-6075-AB5E-AD8DB49D3785}"/>
              </a:ext>
            </a:extLst>
          </p:cNvPr>
          <p:cNvSpPr/>
          <p:nvPr/>
        </p:nvSpPr>
        <p:spPr>
          <a:xfrm>
            <a:off x="623392" y="4030980"/>
            <a:ext cx="5556772" cy="2208258"/>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Comparing Technologies at Same Supply Conditions</a:t>
            </a:r>
          </a:p>
        </p:txBody>
      </p:sp>
      <p:pic>
        <p:nvPicPr>
          <p:cNvPr id="8207" name="Picture 15"/>
          <p:cNvPicPr>
            <a:picLocks noChangeAspect="1" noChangeArrowheads="1"/>
          </p:cNvPicPr>
          <p:nvPr/>
        </p:nvPicPr>
        <p:blipFill rotWithShape="1">
          <a:blip r:embed="rId2">
            <a:extLst>
              <a:ext uri="{28A0092B-C50C-407E-A947-70E740481C1C}">
                <a14:useLocalDpi xmlns:a14="http://schemas.microsoft.com/office/drawing/2010/main" val="0"/>
              </a:ext>
            </a:extLst>
          </a:blip>
          <a:srcRect t="16934"/>
          <a:stretch/>
        </p:blipFill>
        <p:spPr bwMode="auto">
          <a:xfrm>
            <a:off x="6778316" y="1341997"/>
            <a:ext cx="4229669" cy="2597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3255" y="911737"/>
            <a:ext cx="4259238" cy="3214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 Box 5"/>
          <p:cNvSpPr txBox="1">
            <a:spLocks noChangeArrowheads="1"/>
          </p:cNvSpPr>
          <p:nvPr/>
        </p:nvSpPr>
        <p:spPr bwMode="auto">
          <a:xfrm>
            <a:off x="986122" y="4104569"/>
            <a:ext cx="4889242"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Arial Unicode MS" pitchFamily="34" charset="-128"/>
                <a:cs typeface="Arial Unicode MS" pitchFamily="34" charset="-128"/>
              </a:defRPr>
            </a:lvl1pPr>
            <a:lvl2pPr marL="742950" indent="-285750" eaLnBrk="0" hangingPunct="0">
              <a:defRPr sz="2400">
                <a:solidFill>
                  <a:schemeClr val="tx1"/>
                </a:solidFill>
                <a:latin typeface="Arial" pitchFamily="34" charset="0"/>
                <a:ea typeface="Arial Unicode MS" pitchFamily="34" charset="-128"/>
                <a:cs typeface="Arial Unicode MS" pitchFamily="34" charset="-128"/>
              </a:defRPr>
            </a:lvl2pPr>
            <a:lvl3pPr marL="1143000" indent="-228600" eaLnBrk="0" hangingPunct="0">
              <a:defRPr sz="2400">
                <a:solidFill>
                  <a:schemeClr val="tx1"/>
                </a:solidFill>
                <a:latin typeface="Arial" pitchFamily="34" charset="0"/>
                <a:ea typeface="Arial Unicode MS" pitchFamily="34" charset="-128"/>
                <a:cs typeface="Arial Unicode MS" pitchFamily="34" charset="-128"/>
              </a:defRPr>
            </a:lvl3pPr>
            <a:lvl4pPr marL="1600200" indent="-228600" eaLnBrk="0" hangingPunct="0">
              <a:defRPr sz="2400">
                <a:solidFill>
                  <a:schemeClr val="tx1"/>
                </a:solidFill>
                <a:latin typeface="Arial" pitchFamily="34" charset="0"/>
                <a:ea typeface="Arial Unicode MS" pitchFamily="34" charset="-128"/>
                <a:cs typeface="Arial Unicode MS" pitchFamily="34" charset="-128"/>
              </a:defRPr>
            </a:lvl4pPr>
            <a:lvl5pPr marL="2057400" indent="-228600" eaLnBrk="0" hangingPunct="0">
              <a:defRPr sz="2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9pPr>
          </a:lstStyle>
          <a:p>
            <a:pPr marL="285750" indent="-285750" eaLnBrk="1" hangingPunct="1">
              <a:spcBef>
                <a:spcPts val="1200"/>
              </a:spcBef>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Custom DX Systems require </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89 tons </a:t>
            </a:r>
            <a:r>
              <a:rPr lang="en-US" sz="1400" dirty="0">
                <a:latin typeface="Calibri" panose="020F0502020204030204" pitchFamily="34" charset="0"/>
                <a:ea typeface="Calibri" panose="020F0502020204030204" pitchFamily="34" charset="0"/>
                <a:cs typeface="Calibri" panose="020F0502020204030204" pitchFamily="34" charset="0"/>
              </a:rPr>
              <a:t>of compressor input. These compressors run </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inefficiently</a:t>
            </a:r>
            <a:r>
              <a:rPr lang="en-US" sz="1400" dirty="0">
                <a:latin typeface="Calibri" panose="020F0502020204030204" pitchFamily="34" charset="0"/>
                <a:ea typeface="Calibri" panose="020F0502020204030204" pitchFamily="34" charset="0"/>
                <a:cs typeface="Calibri" panose="020F0502020204030204" pitchFamily="34" charset="0"/>
              </a:rPr>
              <a:t> due to low suction conditions required</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Capacity/frost control </a:t>
            </a:r>
            <a:r>
              <a:rPr lang="en-US" sz="1400" dirty="0">
                <a:latin typeface="Calibri" panose="020F0502020204030204" pitchFamily="34" charset="0"/>
                <a:ea typeface="Calibri" panose="020F0502020204030204" pitchFamily="34" charset="0"/>
                <a:cs typeface="Calibri" panose="020F0502020204030204" pitchFamily="34" charset="0"/>
              </a:rPr>
              <a:t>can be problematic at part load conditions</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Operating cost/hour</a:t>
            </a:r>
            <a:r>
              <a:rPr lang="en-US" sz="1400" dirty="0">
                <a:latin typeface="Calibri" panose="020F0502020204030204" pitchFamily="34" charset="0"/>
                <a:ea typeface="Calibri" panose="020F0502020204030204" pitchFamily="34" charset="0"/>
                <a:cs typeface="Calibri" panose="020F0502020204030204" pitchFamily="34" charset="0"/>
              </a:rPr>
              <a:t> at condition shown </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$7.12 </a:t>
            </a:r>
            <a:r>
              <a:rPr lang="en-US" sz="1400" dirty="0">
                <a:latin typeface="Calibri" panose="020F0502020204030204" pitchFamily="34" charset="0"/>
                <a:ea typeface="Calibri" panose="020F0502020204030204" pitchFamily="34" charset="0"/>
                <a:cs typeface="Calibri" panose="020F0502020204030204" pitchFamily="34" charset="0"/>
              </a:rPr>
              <a:t>based on $.08/KWH</a:t>
            </a:r>
          </a:p>
        </p:txBody>
      </p:sp>
      <p:sp>
        <p:nvSpPr>
          <p:cNvPr id="28" name="Text Box 5"/>
          <p:cNvSpPr txBox="1">
            <a:spLocks noChangeArrowheads="1"/>
          </p:cNvSpPr>
          <p:nvPr/>
        </p:nvSpPr>
        <p:spPr bwMode="auto">
          <a:xfrm>
            <a:off x="6248400" y="4105843"/>
            <a:ext cx="459259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Arial Unicode MS" pitchFamily="34" charset="-128"/>
                <a:cs typeface="Arial Unicode MS" pitchFamily="34" charset="-128"/>
              </a:defRPr>
            </a:lvl1pPr>
            <a:lvl2pPr marL="742950" indent="-285750" eaLnBrk="0" hangingPunct="0">
              <a:defRPr sz="2400">
                <a:solidFill>
                  <a:schemeClr val="tx1"/>
                </a:solidFill>
                <a:latin typeface="Arial" pitchFamily="34" charset="0"/>
                <a:ea typeface="Arial Unicode MS" pitchFamily="34" charset="-128"/>
                <a:cs typeface="Arial Unicode MS" pitchFamily="34" charset="-128"/>
              </a:defRPr>
            </a:lvl2pPr>
            <a:lvl3pPr marL="1143000" indent="-228600" eaLnBrk="0" hangingPunct="0">
              <a:defRPr sz="2400">
                <a:solidFill>
                  <a:schemeClr val="tx1"/>
                </a:solidFill>
                <a:latin typeface="Arial" pitchFamily="34" charset="0"/>
                <a:ea typeface="Arial Unicode MS" pitchFamily="34" charset="-128"/>
                <a:cs typeface="Arial Unicode MS" pitchFamily="34" charset="-128"/>
              </a:defRPr>
            </a:lvl3pPr>
            <a:lvl4pPr marL="1600200" indent="-228600" eaLnBrk="0" hangingPunct="0">
              <a:defRPr sz="2400">
                <a:solidFill>
                  <a:schemeClr val="tx1"/>
                </a:solidFill>
                <a:latin typeface="Arial" pitchFamily="34" charset="0"/>
                <a:ea typeface="Arial Unicode MS" pitchFamily="34" charset="-128"/>
                <a:cs typeface="Arial Unicode MS" pitchFamily="34" charset="-128"/>
              </a:defRPr>
            </a:lvl4pPr>
            <a:lvl5pPr marL="2057400" indent="-228600" eaLnBrk="0" hangingPunct="0">
              <a:defRPr sz="2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9pPr>
          </a:lstStyle>
          <a:p>
            <a:pPr marL="285750" indent="-285750" eaLnBrk="1" hangingPunct="1">
              <a:spcBef>
                <a:spcPts val="1200"/>
              </a:spcBef>
              <a:buFont typeface="Arial" panose="020B0604020202020204" pitchFamily="34" charset="0"/>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Ascendant only requires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53</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tons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of compressor input, and its compressors run</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efficiently</a:t>
            </a:r>
            <a:r>
              <a:rPr lang="en-US" sz="1400"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due to high leaving coil air and suction temperatures</a:t>
            </a: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Regeneration energy required is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185,000 BTUs</a:t>
            </a:r>
            <a:endParaRPr lang="en-US" sz="800" dirty="0">
              <a:solidFill>
                <a:srgbClr val="FFFFCC"/>
              </a:solidFill>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Operating cost/hour</a:t>
            </a:r>
            <a:r>
              <a:rPr lang="en-US" sz="1400"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at condition shown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$5.40</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based on $.08/KWH, $5.00/mm BTU</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(25% less than DX)</a:t>
            </a:r>
          </a:p>
          <a:p>
            <a:pPr marL="285750" indent="-285750" eaLnBrk="1" hangingPunct="1">
              <a:spcBef>
                <a:spcPts val="1200"/>
              </a:spcBef>
              <a:buFont typeface="Arial" panose="020B0604020202020204" pitchFamily="34" charset="0"/>
              <a:buChar char="•"/>
            </a:pPr>
            <a:endParaRPr lang="en-US" sz="1400" dirty="0">
              <a:latin typeface="+mn-lt"/>
              <a:cs typeface="Times New Roman" pitchFamily="18" charset="0"/>
            </a:endParaRPr>
          </a:p>
        </p:txBody>
      </p:sp>
      <p:sp>
        <p:nvSpPr>
          <p:cNvPr id="5" name="TextBox 4"/>
          <p:cNvSpPr txBox="1"/>
          <p:nvPr/>
        </p:nvSpPr>
        <p:spPr>
          <a:xfrm>
            <a:off x="986122" y="6239238"/>
            <a:ext cx="6614046" cy="276999"/>
          </a:xfrm>
          <a:prstGeom prst="rect">
            <a:avLst/>
          </a:prstGeom>
          <a:noFill/>
        </p:spPr>
        <p:txBody>
          <a:bodyPr wrap="square" rtlCol="0">
            <a:spAutoFit/>
          </a:bodyPr>
          <a:lstStyle/>
          <a:p>
            <a:r>
              <a:rPr 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Note 1: Reflects 10,000 cfm systems, tons shown reflect suction temperature de-rate </a:t>
            </a:r>
          </a:p>
        </p:txBody>
      </p:sp>
      <p:sp>
        <p:nvSpPr>
          <p:cNvPr id="11" name="TextBox 10"/>
          <p:cNvSpPr txBox="1"/>
          <p:nvPr/>
        </p:nvSpPr>
        <p:spPr>
          <a:xfrm>
            <a:off x="6670994" y="911737"/>
            <a:ext cx="4147751" cy="338554"/>
          </a:xfrm>
          <a:prstGeom prst="rect">
            <a:avLst/>
          </a:prstGeom>
          <a:solidFill>
            <a:schemeClr val="bg1"/>
          </a:solidFill>
        </p:spPr>
        <p:txBody>
          <a:bodyPr wrap="square" rtlCol="0">
            <a:spAutoFit/>
          </a:bodyPr>
          <a:lstStyle/>
          <a:p>
            <a:pPr algn="ctr"/>
            <a:r>
              <a:rPr lang="en-US" sz="1600" b="1" dirty="0">
                <a:solidFill>
                  <a:schemeClr val="tx1">
                    <a:lumMod val="75000"/>
                    <a:lumOff val="25000"/>
                  </a:schemeClr>
                </a:solidFill>
                <a:latin typeface="Arial "/>
              </a:rPr>
              <a:t>Ascendant Approach</a:t>
            </a:r>
          </a:p>
        </p:txBody>
      </p:sp>
      <p:cxnSp>
        <p:nvCxnSpPr>
          <p:cNvPr id="9" name="Straight Connector 8">
            <a:extLst>
              <a:ext uri="{FF2B5EF4-FFF2-40B4-BE49-F238E27FC236}">
                <a16:creationId xmlns:a16="http://schemas.microsoft.com/office/drawing/2014/main" id="{EBEBA70A-4727-B8C6-8E87-8F5528BE416A}"/>
              </a:ext>
            </a:extLst>
          </p:cNvPr>
          <p:cNvCxnSpPr/>
          <p:nvPr/>
        </p:nvCxnSpPr>
        <p:spPr>
          <a:xfrm>
            <a:off x="6195060" y="777240"/>
            <a:ext cx="0" cy="325374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14870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9E8259-9B09-5167-D0A8-290E4536F2EB}"/>
              </a:ext>
            </a:extLst>
          </p:cNvPr>
          <p:cNvSpPr/>
          <p:nvPr/>
        </p:nvSpPr>
        <p:spPr>
          <a:xfrm>
            <a:off x="6248399" y="4008120"/>
            <a:ext cx="5410199" cy="2310130"/>
          </a:xfrm>
          <a:prstGeom prst="rect">
            <a:avLst/>
          </a:prstGeom>
          <a:solidFill>
            <a:srgbClr val="00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F81521F-137F-CE89-CCFE-9143B0F66E1F}"/>
              </a:ext>
            </a:extLst>
          </p:cNvPr>
          <p:cNvSpPr/>
          <p:nvPr/>
        </p:nvSpPr>
        <p:spPr>
          <a:xfrm>
            <a:off x="838200" y="4008120"/>
            <a:ext cx="5410199" cy="2310130"/>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3"/>
          <p:cNvSpPr>
            <a:spLocks noGrp="1"/>
          </p:cNvSpPr>
          <p:nvPr>
            <p:ph type="sldNum" sz="quarter" idx="4294967295"/>
          </p:nvPr>
        </p:nvSpPr>
        <p:spPr>
          <a:xfrm>
            <a:off x="11734800" y="6318250"/>
            <a:ext cx="457200" cy="255588"/>
          </a:xfrm>
          <a:prstGeom prst="rect">
            <a:avLst/>
          </a:prstGeom>
        </p:spPr>
        <p:txBody>
          <a:bodyPr/>
          <a:lstStyle/>
          <a:p>
            <a:pPr>
              <a:defRPr/>
            </a:pPr>
            <a:fld id="{DC7F4D02-17AF-42A6-81CA-15F87335A74B}" type="slidenum">
              <a:rPr lang="sv-SE" smtClean="0">
                <a:solidFill>
                  <a:srgbClr val="FFFFFF"/>
                </a:solidFill>
              </a:rPr>
              <a:pPr>
                <a:defRPr/>
              </a:pPr>
              <a:t>33</a:t>
            </a:fld>
            <a:endParaRPr lang="sv-SE" dirty="0">
              <a:solidFill>
                <a:srgbClr val="FFFFFF"/>
              </a:solidFill>
            </a:endParaRPr>
          </a:p>
        </p:txBody>
      </p:sp>
      <p:sp>
        <p:nvSpPr>
          <p:cNvPr id="10" name="Footer Placeholder 5"/>
          <p:cNvSpPr>
            <a:spLocks noGrp="1"/>
          </p:cNvSpPr>
          <p:nvPr>
            <p:ph type="ftr" sz="quarter" idx="4294967295"/>
          </p:nvPr>
        </p:nvSpPr>
        <p:spPr>
          <a:xfrm>
            <a:off x="9364663" y="6318250"/>
            <a:ext cx="2827337" cy="234950"/>
          </a:xfrm>
          <a:prstGeom prst="rect">
            <a:avLst/>
          </a:prstGeom>
        </p:spPr>
        <p:txBody>
          <a:bodyPr/>
          <a:lstStyle/>
          <a:p>
            <a:pPr>
              <a:defRPr/>
            </a:pPr>
            <a:r>
              <a:rPr lang="sv-SE" dirty="0">
                <a:solidFill>
                  <a:srgbClr val="FFFFFF"/>
                </a:solidFill>
              </a:rPr>
              <a:t>SEMCO TECHNOLOGY TRAINING SESSION</a:t>
            </a:r>
          </a:p>
        </p:txBody>
      </p:sp>
      <p:pic>
        <p:nvPicPr>
          <p:cNvPr id="820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818" y="890452"/>
            <a:ext cx="4259238" cy="3214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7843" r="7273"/>
          <a:stretch/>
        </p:blipFill>
        <p:spPr bwMode="auto">
          <a:xfrm>
            <a:off x="6841606" y="1207742"/>
            <a:ext cx="4149645" cy="2930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5"/>
          <p:cNvSpPr txBox="1">
            <a:spLocks noChangeArrowheads="1"/>
          </p:cNvSpPr>
          <p:nvPr/>
        </p:nvSpPr>
        <p:spPr bwMode="auto">
          <a:xfrm>
            <a:off x="986122" y="4104569"/>
            <a:ext cx="488924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Arial Unicode MS" pitchFamily="34" charset="-128"/>
                <a:cs typeface="Arial Unicode MS" pitchFamily="34" charset="-128"/>
              </a:defRPr>
            </a:lvl1pPr>
            <a:lvl2pPr marL="742950" indent="-285750" eaLnBrk="0" hangingPunct="0">
              <a:defRPr sz="2400">
                <a:solidFill>
                  <a:schemeClr val="tx1"/>
                </a:solidFill>
                <a:latin typeface="Arial" pitchFamily="34" charset="0"/>
                <a:ea typeface="Arial Unicode MS" pitchFamily="34" charset="-128"/>
                <a:cs typeface="Arial Unicode MS" pitchFamily="34" charset="-128"/>
              </a:defRPr>
            </a:lvl2pPr>
            <a:lvl3pPr marL="1143000" indent="-228600" eaLnBrk="0" hangingPunct="0">
              <a:defRPr sz="2400">
                <a:solidFill>
                  <a:schemeClr val="tx1"/>
                </a:solidFill>
                <a:latin typeface="Arial" pitchFamily="34" charset="0"/>
                <a:ea typeface="Arial Unicode MS" pitchFamily="34" charset="-128"/>
                <a:cs typeface="Arial Unicode MS" pitchFamily="34" charset="-128"/>
              </a:defRPr>
            </a:lvl3pPr>
            <a:lvl4pPr marL="1600200" indent="-228600" eaLnBrk="0" hangingPunct="0">
              <a:defRPr sz="2400">
                <a:solidFill>
                  <a:schemeClr val="tx1"/>
                </a:solidFill>
                <a:latin typeface="Arial" pitchFamily="34" charset="0"/>
                <a:ea typeface="Arial Unicode MS" pitchFamily="34" charset="-128"/>
                <a:cs typeface="Arial Unicode MS" pitchFamily="34" charset="-128"/>
              </a:defRPr>
            </a:lvl4pPr>
            <a:lvl5pPr marL="2057400" indent="-228600" eaLnBrk="0" hangingPunct="0">
              <a:defRPr sz="2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9pPr>
          </a:lstStyle>
          <a:p>
            <a:pPr marL="285750" indent="-285750" eaLnBrk="1" hangingPunct="1">
              <a:spcBef>
                <a:spcPts val="1200"/>
              </a:spcBef>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Custom DX Systems when operated to process the maximum dehumidification load provides </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9.6 tons </a:t>
            </a:r>
            <a:r>
              <a:rPr lang="en-US" sz="1400" dirty="0">
                <a:latin typeface="Calibri" panose="020F0502020204030204" pitchFamily="34" charset="0"/>
                <a:ea typeface="Calibri" panose="020F0502020204030204" pitchFamily="34" charset="0"/>
                <a:cs typeface="Calibri" panose="020F0502020204030204" pitchFamily="34" charset="0"/>
              </a:rPr>
              <a:t>of space latent capacity </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10,000  cfm * .68 * (65 gr -48 gr)/12,000 BTU/ton</a:t>
            </a:r>
            <a:endParaRPr lang="en-US" sz="800" dirty="0">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Capacity/frost control </a:t>
            </a:r>
            <a:r>
              <a:rPr lang="en-US" sz="1400" dirty="0">
                <a:latin typeface="Calibri" panose="020F0502020204030204" pitchFamily="34" charset="0"/>
                <a:ea typeface="Calibri" panose="020F0502020204030204" pitchFamily="34" charset="0"/>
                <a:cs typeface="Calibri" panose="020F0502020204030204" pitchFamily="34" charset="0"/>
              </a:rPr>
              <a:t>can be problematic at partial load conditions</a:t>
            </a:r>
          </a:p>
        </p:txBody>
      </p:sp>
      <p:sp>
        <p:nvSpPr>
          <p:cNvPr id="14" name="Text Box 5"/>
          <p:cNvSpPr txBox="1">
            <a:spLocks noChangeArrowheads="1"/>
          </p:cNvSpPr>
          <p:nvPr/>
        </p:nvSpPr>
        <p:spPr bwMode="auto">
          <a:xfrm>
            <a:off x="6248400" y="4105843"/>
            <a:ext cx="4823254"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Arial Unicode MS" pitchFamily="34" charset="-128"/>
                <a:cs typeface="Arial Unicode MS" pitchFamily="34" charset="-128"/>
              </a:defRPr>
            </a:lvl1pPr>
            <a:lvl2pPr marL="742950" indent="-285750" eaLnBrk="0" hangingPunct="0">
              <a:defRPr sz="2400">
                <a:solidFill>
                  <a:schemeClr val="tx1"/>
                </a:solidFill>
                <a:latin typeface="Arial" pitchFamily="34" charset="0"/>
                <a:ea typeface="Arial Unicode MS" pitchFamily="34" charset="-128"/>
                <a:cs typeface="Arial Unicode MS" pitchFamily="34" charset="-128"/>
              </a:defRPr>
            </a:lvl2pPr>
            <a:lvl3pPr marL="1143000" indent="-228600" eaLnBrk="0" hangingPunct="0">
              <a:defRPr sz="2400">
                <a:solidFill>
                  <a:schemeClr val="tx1"/>
                </a:solidFill>
                <a:latin typeface="Arial" pitchFamily="34" charset="0"/>
                <a:ea typeface="Arial Unicode MS" pitchFamily="34" charset="-128"/>
                <a:cs typeface="Arial Unicode MS" pitchFamily="34" charset="-128"/>
              </a:defRPr>
            </a:lvl3pPr>
            <a:lvl4pPr marL="1600200" indent="-228600" eaLnBrk="0" hangingPunct="0">
              <a:defRPr sz="2400">
                <a:solidFill>
                  <a:schemeClr val="tx1"/>
                </a:solidFill>
                <a:latin typeface="Arial" pitchFamily="34" charset="0"/>
                <a:ea typeface="Arial Unicode MS" pitchFamily="34" charset="-128"/>
                <a:cs typeface="Arial Unicode MS" pitchFamily="34" charset="-128"/>
              </a:defRPr>
            </a:lvl4pPr>
            <a:lvl5pPr marL="2057400" indent="-228600" eaLnBrk="0" hangingPunct="0">
              <a:defRPr sz="2400">
                <a:solidFill>
                  <a:schemeClr val="tx1"/>
                </a:solidFill>
                <a:latin typeface="Arial" pitchFamily="34" charset="0"/>
                <a:ea typeface="Arial Unicode MS" pitchFamily="34" charset="-128"/>
                <a:cs typeface="Arial Unicode MS"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Arial Unicode MS" pitchFamily="34" charset="-128"/>
                <a:cs typeface="Arial Unicode MS" pitchFamily="34" charset="-128"/>
              </a:defRPr>
            </a:lvl9pPr>
          </a:lstStyle>
          <a:p>
            <a:pPr marL="285750" indent="-285750" eaLnBrk="1" hangingPunct="1">
              <a:spcBef>
                <a:spcPts val="1200"/>
              </a:spcBef>
              <a:buFont typeface="Arial" panose="020B0604020202020204" pitchFamily="34" charset="0"/>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Ascendant when operated to process the maximum dehumidification load (using same cooling tons) provides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21 tons</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of space latent capacity and allows for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very low space dew point/RH</a:t>
            </a:r>
            <a:r>
              <a:rPr lang="en-US" sz="14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conditions</a:t>
            </a: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10,000  cfm * .68 * (65 gr -28 gr)/12,000 BTU/ton</a:t>
            </a: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eaLnBrk="1" hangingPunct="1">
              <a:spcBef>
                <a:spcPts val="1200"/>
              </a:spcBef>
              <a:buFont typeface="Arial" panose="020B0604020202020204" pitchFamily="34" charset="0"/>
              <a:buChar char="•"/>
            </a:pP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Humidity conditions </a:t>
            </a:r>
            <a:r>
              <a:rPr lang="en-US" sz="1400" b="1" dirty="0">
                <a:solidFill>
                  <a:srgbClr val="FFFFCC"/>
                </a:solidFill>
                <a:latin typeface="Calibri" panose="020F0502020204030204" pitchFamily="34" charset="0"/>
                <a:ea typeface="Calibri" panose="020F0502020204030204" pitchFamily="34" charset="0"/>
                <a:cs typeface="Calibri" panose="020F0502020204030204" pitchFamily="34" charset="0"/>
              </a:rPr>
              <a:t>as low as 15 grains </a:t>
            </a:r>
            <a:r>
              <a:rPr lang="en-US" sz="1400" dirty="0">
                <a:solidFill>
                  <a:schemeClr val="bg1"/>
                </a:solidFill>
                <a:latin typeface="Calibri" panose="020F0502020204030204" pitchFamily="34" charset="0"/>
                <a:ea typeface="Calibri" panose="020F0502020204030204" pitchFamily="34" charset="0"/>
                <a:cs typeface="Calibri" panose="020F0502020204030204" pitchFamily="34" charset="0"/>
              </a:rPr>
              <a:t>can be delivered with less bypass and reduced system flow</a:t>
            </a:r>
          </a:p>
        </p:txBody>
      </p:sp>
      <p:sp>
        <p:nvSpPr>
          <p:cNvPr id="15" name="TextBox 14"/>
          <p:cNvSpPr txBox="1"/>
          <p:nvPr/>
        </p:nvSpPr>
        <p:spPr>
          <a:xfrm>
            <a:off x="757522" y="6369121"/>
            <a:ext cx="6614046" cy="276999"/>
          </a:xfrm>
          <a:prstGeom prst="rect">
            <a:avLst/>
          </a:prstGeom>
          <a:noFill/>
        </p:spPr>
        <p:txBody>
          <a:bodyPr wrap="square" rtlCol="0">
            <a:spAutoFit/>
          </a:bodyPr>
          <a:lstStyle/>
          <a:p>
            <a:r>
              <a:rPr 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Note 1: Reflects 10,000 cfm systems, tons shown reflect suction temperature de-rate </a:t>
            </a:r>
          </a:p>
        </p:txBody>
      </p:sp>
      <p:sp>
        <p:nvSpPr>
          <p:cNvPr id="16" name="TextBox 15"/>
          <p:cNvSpPr txBox="1"/>
          <p:nvPr/>
        </p:nvSpPr>
        <p:spPr>
          <a:xfrm>
            <a:off x="6917639" y="910463"/>
            <a:ext cx="4147751" cy="338554"/>
          </a:xfrm>
          <a:prstGeom prst="rect">
            <a:avLst/>
          </a:prstGeom>
          <a:solidFill>
            <a:schemeClr val="bg1"/>
          </a:solidFill>
        </p:spPr>
        <p:txBody>
          <a:bodyPr wrap="square" rtlCol="0">
            <a:spAutoFit/>
          </a:bodyPr>
          <a:lstStyle/>
          <a:p>
            <a:pPr algn="ctr"/>
            <a:r>
              <a:rPr lang="en-US" sz="1600" b="1" dirty="0">
                <a:solidFill>
                  <a:schemeClr val="tx1">
                    <a:lumMod val="75000"/>
                    <a:lumOff val="25000"/>
                  </a:schemeClr>
                </a:solidFill>
                <a:latin typeface="Arial "/>
              </a:rPr>
              <a:t>Ascendant Approach</a:t>
            </a:r>
          </a:p>
        </p:txBody>
      </p:sp>
      <p:sp>
        <p:nvSpPr>
          <p:cNvPr id="4" name="Title 3"/>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Comparing Technologies Using the Same Cooling Tons</a:t>
            </a:r>
          </a:p>
        </p:txBody>
      </p:sp>
      <p:cxnSp>
        <p:nvCxnSpPr>
          <p:cNvPr id="6" name="Straight Connector 5">
            <a:extLst>
              <a:ext uri="{FF2B5EF4-FFF2-40B4-BE49-F238E27FC236}">
                <a16:creationId xmlns:a16="http://schemas.microsoft.com/office/drawing/2014/main" id="{DE49BAD7-9B5D-6C60-4294-E697ACB17CAC}"/>
              </a:ext>
            </a:extLst>
          </p:cNvPr>
          <p:cNvCxnSpPr>
            <a:cxnSpLocks/>
          </p:cNvCxnSpPr>
          <p:nvPr/>
        </p:nvCxnSpPr>
        <p:spPr>
          <a:xfrm>
            <a:off x="6248399" y="822960"/>
            <a:ext cx="0" cy="313182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459990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Energy Cost Comparison: Conventional vs. SEMCO Ascendant</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432" y="1034034"/>
            <a:ext cx="7101789" cy="5509739"/>
          </a:xfrm>
          <a:prstGeom prst="rect">
            <a:avLst/>
          </a:prstGeom>
        </p:spPr>
      </p:pic>
    </p:spTree>
    <p:extLst>
      <p:ext uri="{BB962C8B-B14F-4D97-AF65-F5344CB8AC3E}">
        <p14:creationId xmlns:p14="http://schemas.microsoft.com/office/powerpoint/2010/main" val="29025237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34A7F5A8-9F8D-4AD5-9C22-BFCAA76A2E70}"/>
              </a:ext>
            </a:extLst>
          </p:cNvPr>
          <p:cNvSpPr txBox="1"/>
          <p:nvPr/>
        </p:nvSpPr>
        <p:spPr>
          <a:xfrm>
            <a:off x="4747051" y="3429000"/>
            <a:ext cx="4720675" cy="914400"/>
          </a:xfrm>
          <a:prstGeom prst="rect">
            <a:avLst/>
          </a:prstGeom>
        </p:spPr>
        <p:txBody>
          <a:bodyPr vert="horz" wrap="none" lIns="91440" tIns="45720" rIns="91440" bIns="45720" rtlCol="0" anchor="ctr">
            <a:normAutofit/>
          </a:bodyPr>
          <a:lstStyle/>
          <a:p>
            <a:pPr defTabSz="457189">
              <a:spcBef>
                <a:spcPct val="0"/>
              </a:spcBef>
            </a:pPr>
            <a:r>
              <a:rPr lang="en-US" sz="3600" dirty="0">
                <a:solidFill>
                  <a:schemeClr val="bg1"/>
                </a:solidFill>
                <a:latin typeface="+mj-lt"/>
                <a:ea typeface="+mj-ea"/>
                <a:cs typeface="+mj-cs"/>
              </a:rPr>
              <a:t>Applications</a:t>
            </a:r>
          </a:p>
        </p:txBody>
      </p:sp>
      <p:pic>
        <p:nvPicPr>
          <p:cNvPr id="2" name="Picture 1" descr="Logo&#10;&#10;Description automatically generated">
            <a:extLst>
              <a:ext uri="{FF2B5EF4-FFF2-40B4-BE49-F238E27FC236}">
                <a16:creationId xmlns:a16="http://schemas.microsoft.com/office/drawing/2014/main" id="{7A1B8B6B-ECF6-4FB8-864F-D0B78673B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7977" y="6203303"/>
            <a:ext cx="1185868" cy="436800"/>
          </a:xfrm>
          <a:prstGeom prst="rect">
            <a:avLst/>
          </a:prstGeom>
        </p:spPr>
      </p:pic>
    </p:spTree>
    <p:extLst>
      <p:ext uri="{BB962C8B-B14F-4D97-AF65-F5344CB8AC3E}">
        <p14:creationId xmlns:p14="http://schemas.microsoft.com/office/powerpoint/2010/main" val="2171525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Chilled Beam Installations: Condensate Avoidance</a:t>
            </a:r>
          </a:p>
        </p:txBody>
      </p:sp>
      <p:sp>
        <p:nvSpPr>
          <p:cNvPr id="3" name="Text Placeholder 2"/>
          <p:cNvSpPr>
            <a:spLocks noGrp="1"/>
          </p:cNvSpPr>
          <p:nvPr>
            <p:ph type="body" sz="quarter" idx="11"/>
          </p:nvPr>
        </p:nvSpPr>
        <p:spPr>
          <a:xfrm>
            <a:off x="5059680" y="1029126"/>
            <a:ext cx="7048501" cy="5699334"/>
          </a:xfrm>
        </p:spPr>
        <p:txBody>
          <a:bodyPr>
            <a:normAutofit lnSpcReduction="10000"/>
          </a:bodyPr>
          <a:lstStyle/>
          <a:p>
            <a:pPr marL="285750" indent="-285750">
              <a:buFont typeface="Arial" panose="020B0604020202020204" pitchFamily="34" charset="0"/>
              <a:buChar char="•"/>
            </a:pPr>
            <a:r>
              <a:rPr lang="en-US" alt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rPr>
              <a:t>Chilled beams can be used for sensible cooling only, not dehumidification. </a:t>
            </a:r>
          </a:p>
          <a:p>
            <a:pPr marL="285750" indent="-285750">
              <a:buFont typeface="Arial" panose="020B0604020202020204" pitchFamily="34" charset="0"/>
              <a:buChar char="•"/>
            </a:pPr>
            <a:endParaRPr lang="en-US" alt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rPr>
              <a:t>Latent loads will need to be treated by an energy recovery system.</a:t>
            </a:r>
          </a:p>
          <a:p>
            <a:endParaRPr 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alt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rPr>
              <a:t>The latent load must still be resolved with supply air. The drier the air the less of it is required to remove moisture resulting in lower all-around energy use.</a:t>
            </a:r>
            <a:br>
              <a:rPr lang="en-US" alt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altLang="en-US" sz="2600" kern="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Ascendant can process three times the latent load of a custom refrigeration-based DOAS allowing it to prohibit beam condensation using the minimum possible outdoor air quantity.</a:t>
            </a:r>
          </a:p>
        </p:txBody>
      </p:sp>
      <p:pic>
        <p:nvPicPr>
          <p:cNvPr id="8" name="Picture 7" descr="Water droplets on a window&#10;&#10;Description automatically generated">
            <a:extLst>
              <a:ext uri="{FF2B5EF4-FFF2-40B4-BE49-F238E27FC236}">
                <a16:creationId xmlns:a16="http://schemas.microsoft.com/office/drawing/2014/main" id="{30F3E81E-B73C-2EBC-57E1-F6DECC4AB66A}"/>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t="13000" r="58148"/>
          <a:stretch/>
        </p:blipFill>
        <p:spPr>
          <a:xfrm>
            <a:off x="502920" y="891540"/>
            <a:ext cx="4305300" cy="5966460"/>
          </a:xfrm>
          <a:prstGeom prst="rect">
            <a:avLst/>
          </a:prstGeom>
        </p:spPr>
      </p:pic>
      <p:pic>
        <p:nvPicPr>
          <p:cNvPr id="10" name="Picture 9" descr="A white ventilator with a vent&#10;&#10;Description automatically generated">
            <a:extLst>
              <a:ext uri="{FF2B5EF4-FFF2-40B4-BE49-F238E27FC236}">
                <a16:creationId xmlns:a16="http://schemas.microsoft.com/office/drawing/2014/main" id="{E28DC29C-0BC9-A0EB-B92E-1E0BD98B18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392" y="2406359"/>
            <a:ext cx="4865129" cy="2936822"/>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0098283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Dry Air Storage: Warehouse, Cave Storage, etc.</a:t>
            </a:r>
          </a:p>
        </p:txBody>
      </p:sp>
      <p:sp>
        <p:nvSpPr>
          <p:cNvPr id="3" name="Text Placeholder 2"/>
          <p:cNvSpPr>
            <a:spLocks noGrp="1"/>
          </p:cNvSpPr>
          <p:nvPr>
            <p:ph type="body" sz="quarter" idx="14"/>
          </p:nvPr>
        </p:nvSpPr>
        <p:spPr>
          <a:xfrm>
            <a:off x="623392" y="939376"/>
            <a:ext cx="6100496" cy="5773844"/>
          </a:xfrm>
        </p:spPr>
        <p:txBody>
          <a:bodyPr>
            <a:normAutofit/>
          </a:bodyPr>
          <a:lstStyle/>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Untreated warehouses, cave storage, etc. can result in high RH conditions with potential condensation, ruining stored items.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Heating and cooling of these spaces is not always necessary if humidity is dealt with properly.</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If warm, very dry air can be delivered to these spaces, it can substantially reduce any operating costs. </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The Ascendant provides the dehumidification necessary with the smallest airflow.</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A wine bottles stacked in a brick wall&#10;&#10;Description automatically generated">
            <a:extLst>
              <a:ext uri="{FF2B5EF4-FFF2-40B4-BE49-F238E27FC236}">
                <a16:creationId xmlns:a16="http://schemas.microsoft.com/office/drawing/2014/main" id="{1A40B7BC-57F0-FA8A-D08B-8E81CC95B33A}"/>
              </a:ext>
            </a:extLst>
          </p:cNvPr>
          <p:cNvPicPr>
            <a:picLocks noChangeAspect="1"/>
          </p:cNvPicPr>
          <p:nvPr/>
        </p:nvPicPr>
        <p:blipFill rotWithShape="1">
          <a:blip r:embed="rId3">
            <a:extLst>
              <a:ext uri="{28A0092B-C50C-407E-A947-70E740481C1C}">
                <a14:useLocalDpi xmlns:a14="http://schemas.microsoft.com/office/drawing/2010/main" val="0"/>
              </a:ext>
            </a:extLst>
          </a:blip>
          <a:srcRect b="11556"/>
          <a:stretch/>
        </p:blipFill>
        <p:spPr>
          <a:xfrm>
            <a:off x="7619644" y="792480"/>
            <a:ext cx="4572356" cy="6065520"/>
          </a:xfrm>
          <a:prstGeom prst="rect">
            <a:avLst/>
          </a:prstGeom>
        </p:spPr>
      </p:pic>
    </p:spTree>
    <p:extLst>
      <p:ext uri="{BB962C8B-B14F-4D97-AF65-F5344CB8AC3E}">
        <p14:creationId xmlns:p14="http://schemas.microsoft.com/office/powerpoint/2010/main" val="7102506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CAD5-DA60-837E-5831-EDBACDAC3C0A}"/>
              </a:ext>
            </a:extLst>
          </p:cNvPr>
          <p:cNvSpPr>
            <a:spLocks noGrp="1"/>
          </p:cNvSpPr>
          <p:nvPr>
            <p:ph type="title"/>
          </p:nvPr>
        </p:nvSpPr>
        <p:spPr>
          <a:xfrm>
            <a:off x="623392" y="214466"/>
            <a:ext cx="9230816" cy="470817"/>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Dry Air Storage: Warehouse, Cave Storage, etc.</a:t>
            </a:r>
          </a:p>
        </p:txBody>
      </p:sp>
      <p:graphicFrame>
        <p:nvGraphicFramePr>
          <p:cNvPr id="16" name="Chart 15">
            <a:extLst>
              <a:ext uri="{FF2B5EF4-FFF2-40B4-BE49-F238E27FC236}">
                <a16:creationId xmlns:a16="http://schemas.microsoft.com/office/drawing/2014/main" id="{AB67AF7B-023F-4336-A26E-5ADD6DA4DE27}"/>
              </a:ext>
            </a:extLst>
          </p:cNvPr>
          <p:cNvGraphicFramePr>
            <a:graphicFrameLocks/>
          </p:cNvGraphicFramePr>
          <p:nvPr>
            <p:extLst>
              <p:ext uri="{D42A27DB-BD31-4B8C-83A1-F6EECF244321}">
                <p14:modId xmlns:p14="http://schemas.microsoft.com/office/powerpoint/2010/main" val="3024968779"/>
              </p:ext>
            </p:extLst>
          </p:nvPr>
        </p:nvGraphicFramePr>
        <p:xfrm>
          <a:off x="6026660" y="1508760"/>
          <a:ext cx="6043114" cy="488097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F87C00A1-8A94-4BF4-2DBA-D314DEF7AEC2}"/>
              </a:ext>
            </a:extLst>
          </p:cNvPr>
          <p:cNvSpPr txBox="1"/>
          <p:nvPr/>
        </p:nvSpPr>
        <p:spPr>
          <a:xfrm>
            <a:off x="7433924" y="906263"/>
            <a:ext cx="914400" cy="914400"/>
          </a:xfrm>
          <a:prstGeom prst="rect">
            <a:avLst/>
          </a:prstGeom>
        </p:spPr>
        <p:txBody>
          <a:bodyPr vert="horz" wrap="none" lIns="91440" tIns="45720" rIns="91440" bIns="45720" rtlCol="0" anchor="ctr">
            <a:normAutofit/>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accent2">
                    <a:lumMod val="20000"/>
                    <a:lumOff val="80000"/>
                  </a:schemeClr>
                </a:solidFill>
                <a:effectLst/>
                <a:uLnTx/>
                <a:uFillTx/>
                <a:latin typeface="Calibri" pitchFamily="34" charset="0"/>
                <a:ea typeface="+mj-ea"/>
                <a:cs typeface="+mj-cs"/>
              </a:rPr>
              <a:t>Dehumidification Capacity Comparisons</a:t>
            </a:r>
          </a:p>
        </p:txBody>
      </p:sp>
      <p:sp>
        <p:nvSpPr>
          <p:cNvPr id="4" name="TextBox 3">
            <a:extLst>
              <a:ext uri="{FF2B5EF4-FFF2-40B4-BE49-F238E27FC236}">
                <a16:creationId xmlns:a16="http://schemas.microsoft.com/office/drawing/2014/main" id="{F65DD43E-B25D-6959-CA46-F64BFAB5E9CA}"/>
              </a:ext>
            </a:extLst>
          </p:cNvPr>
          <p:cNvSpPr txBox="1"/>
          <p:nvPr/>
        </p:nvSpPr>
        <p:spPr>
          <a:xfrm>
            <a:off x="623392" y="1065204"/>
            <a:ext cx="5159111" cy="5324535"/>
          </a:xfrm>
          <a:prstGeom prst="rect">
            <a:avLst/>
          </a:prstGeom>
          <a:noFill/>
        </p:spPr>
        <p:txBody>
          <a:bodyPr wrap="square">
            <a:spAutoFit/>
          </a:bodyPr>
          <a:lstStyle/>
          <a:p>
            <a:r>
              <a:rPr lang="en-US" sz="2000"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Example: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A cave storage application requires dehumidified outdoor air to handle 360,000 BTUs of latent load, as well as for building pressurization.</a:t>
            </a:r>
            <a:br>
              <a:rPr lang="en-US" sz="2000" dirty="0">
                <a:latin typeface="Calibri" panose="020F0502020204030204" pitchFamily="34" charset="0"/>
                <a:ea typeface="Calibri" panose="020F0502020204030204" pitchFamily="34" charset="0"/>
                <a:cs typeface="Calibri" panose="020F0502020204030204" pitchFamily="34" charset="0"/>
              </a:rPr>
            </a:br>
            <a:endParaRPr lang="en-US"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They can use </a:t>
            </a:r>
            <a:r>
              <a:rPr lang="en-US" sz="2000"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ONE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10,000 cfm </a:t>
            </a:r>
            <a: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Ascendant</a:t>
            </a:r>
            <a:r>
              <a:rPr lang="en-US" sz="2000" b="1" dirty="0">
                <a:solidFill>
                  <a:srgbClr val="004C4C"/>
                </a:solidFill>
                <a:latin typeface="Calibri" panose="020F0502020204030204" pitchFamily="34" charset="0"/>
                <a:ea typeface="Calibri" panose="020F0502020204030204" pitchFamily="34" charset="0"/>
                <a:cs typeface="Calibri" panose="020F0502020204030204" pitchFamily="34" charset="0"/>
              </a:rPr>
              <a:t>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or</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FOUR</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9,000 cfm </a:t>
            </a:r>
            <a: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custom DX cooling/reheat units.</a:t>
            </a:r>
            <a:b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br>
            <a:endPar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The </a:t>
            </a:r>
            <a: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4 custom DX units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require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335 kW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of energy input, while the</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Ascendant</a:t>
            </a:r>
            <a:r>
              <a:rPr lang="en-US" sz="2000"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required only</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100 </a:t>
            </a:r>
            <a:r>
              <a:rPr lang="en-US" sz="2000" b="1"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kW</a:t>
            </a:r>
            <a: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t> plus 0.5 MMBTU of regeneration energy.</a:t>
            </a:r>
            <a:br>
              <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rPr>
            </a:br>
            <a:endParaRPr lang="en-US" sz="2000" b="1" cap="all" dirty="0">
              <a:solidFill>
                <a:schemeClr val="accent2">
                  <a:lumMod val="20000"/>
                  <a:lumOff val="8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First cost is less for Ascendant - only one unit is needed, it requires smaller ductwork, and far less connected load.</a:t>
            </a:r>
          </a:p>
        </p:txBody>
      </p:sp>
    </p:spTree>
    <p:extLst>
      <p:ext uri="{BB962C8B-B14F-4D97-AF65-F5344CB8AC3E}">
        <p14:creationId xmlns:p14="http://schemas.microsoft.com/office/powerpoint/2010/main" val="3256948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539796" y="777240"/>
            <a:ext cx="4413784" cy="6080760"/>
          </a:xfrm>
          <a:prstGeom prst="rect">
            <a:avLst/>
          </a:prstGeom>
        </p:spPr>
      </p:pic>
      <p:sp>
        <p:nvSpPr>
          <p:cNvPr id="2" name="Title 1"/>
          <p:cNvSpPr>
            <a:spLocks noGrp="1"/>
          </p:cNvSpPr>
          <p:nvPr>
            <p:ph type="title"/>
          </p:nvPr>
        </p:nvSpPr>
        <p:spPr/>
        <p:txBody>
          <a:bodyPr/>
          <a:lstStyle/>
          <a:p>
            <a:r>
              <a:rPr lang="en-US" dirty="0"/>
              <a:t>Drying Ventilated Air: Hotels/Condominiums</a:t>
            </a:r>
          </a:p>
        </p:txBody>
      </p:sp>
      <p:sp>
        <p:nvSpPr>
          <p:cNvPr id="3" name="Text Placeholder 2"/>
          <p:cNvSpPr>
            <a:spLocks noGrp="1"/>
          </p:cNvSpPr>
          <p:nvPr>
            <p:ph type="body" sz="quarter" idx="14"/>
          </p:nvPr>
        </p:nvSpPr>
        <p:spPr>
          <a:xfrm>
            <a:off x="5093284" y="912427"/>
            <a:ext cx="6870116" cy="5731107"/>
          </a:xfrm>
        </p:spPr>
        <p:txBody>
          <a:bodyPr>
            <a:normAutofit fontScale="92500"/>
          </a:bodyPr>
          <a:lstStyle/>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In humid climates, hotels and condos with ventilated air and infiltration tend to have very high latent loads.</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Employing conventional heat pumps and fan coil units won’t properly process the latent load, especially when spaces are unoccupied. To compensate, units often tend to be oversized. </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Using an Ascendant allows the ventilated air to control space humidity regardless of the internal sensible load. </a:t>
            </a:r>
            <a:br>
              <a:rPr lang="en-US" dirty="0">
                <a:latin typeface="Calibri" panose="020F0502020204030204" pitchFamily="34" charset="0"/>
                <a:ea typeface="Calibri" panose="020F0502020204030204" pitchFamily="34" charset="0"/>
                <a:cs typeface="Calibri" panose="020F0502020204030204" pitchFamily="34" charset="0"/>
              </a:rPr>
            </a:br>
            <a:endParaRPr lang="en-US"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With the Ascendant deep drying the ventilated air, packaged cooling units can be downsized, reducing the size of ductwork, noise, and energy consumption.</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12656811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Tight Humidity Control: Archives/Museums/Libraries</a:t>
            </a:r>
          </a:p>
        </p:txBody>
      </p:sp>
      <p:sp>
        <p:nvSpPr>
          <p:cNvPr id="3" name="Text Placeholder 2"/>
          <p:cNvSpPr>
            <a:spLocks noGrp="1"/>
          </p:cNvSpPr>
          <p:nvPr>
            <p:ph type="body" sz="quarter" idx="14"/>
          </p:nvPr>
        </p:nvSpPr>
        <p:spPr>
          <a:xfrm>
            <a:off x="623392" y="977476"/>
            <a:ext cx="4416476" cy="5033145"/>
          </a:xfrm>
        </p:spPr>
        <p:txBody>
          <a:bodyPr>
            <a:normAutofit fontScale="92500" lnSpcReduction="10000"/>
          </a:bodyPr>
          <a:lstStyle/>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Maintaining RH at approximately 50%, preserves documents, artwork, and artifacts, helping to avoid any “preventable” premature damage.</a:t>
            </a:r>
            <a:b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b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Humidity spikes can cause chemical reactions accelerating deterioration.</a:t>
            </a:r>
          </a:p>
          <a:p>
            <a:pPr marL="342900" indent="-342900">
              <a:buFont typeface="Arial" panose="020B0604020202020204" pitchFamily="34" charset="0"/>
              <a:buChar char="•"/>
            </a:pP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Ascendant systems with post cooling will carefully track space conditions and use DDC controls regulate them, so low humidity levels will remain consistent.</a:t>
            </a:r>
            <a:endParaRPr lang="en-US" dirty="0"/>
          </a:p>
        </p:txBody>
      </p:sp>
      <p:pic>
        <p:nvPicPr>
          <p:cNvPr id="8" name="Picture 7" descr="A group of people in a museum&#10;&#10;Description automatically generated">
            <a:extLst>
              <a:ext uri="{FF2B5EF4-FFF2-40B4-BE49-F238E27FC236}">
                <a16:creationId xmlns:a16="http://schemas.microsoft.com/office/drawing/2014/main" id="{8876530D-CC79-6665-DEB0-6F2297FBFC08}"/>
              </a:ext>
            </a:extLst>
          </p:cNvPr>
          <p:cNvPicPr>
            <a:picLocks noChangeAspect="1"/>
          </p:cNvPicPr>
          <p:nvPr/>
        </p:nvPicPr>
        <p:blipFill rotWithShape="1">
          <a:blip r:embed="rId3">
            <a:extLst>
              <a:ext uri="{28A0092B-C50C-407E-A947-70E740481C1C}">
                <a14:useLocalDpi xmlns:a14="http://schemas.microsoft.com/office/drawing/2010/main" val="0"/>
              </a:ext>
            </a:extLst>
          </a:blip>
          <a:srcRect l="24573"/>
          <a:stretch/>
        </p:blipFill>
        <p:spPr>
          <a:xfrm>
            <a:off x="5257800" y="740699"/>
            <a:ext cx="6934200" cy="6117301"/>
          </a:xfrm>
          <a:prstGeom prst="rect">
            <a:avLst/>
          </a:prstGeom>
        </p:spPr>
      </p:pic>
    </p:spTree>
    <p:extLst>
      <p:ext uri="{BB962C8B-B14F-4D97-AF65-F5344CB8AC3E}">
        <p14:creationId xmlns:p14="http://schemas.microsoft.com/office/powerpoint/2010/main" val="4472356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Other Targeted Industries</a:t>
            </a:r>
          </a:p>
        </p:txBody>
      </p:sp>
      <p:sp>
        <p:nvSpPr>
          <p:cNvPr id="3" name="Text Placeholder 2"/>
          <p:cNvSpPr>
            <a:spLocks noGrp="1"/>
          </p:cNvSpPr>
          <p:nvPr>
            <p:ph type="body" sz="quarter" idx="11"/>
          </p:nvPr>
        </p:nvSpPr>
        <p:spPr>
          <a:xfrm>
            <a:off x="562433" y="869108"/>
            <a:ext cx="5228768" cy="5912692"/>
          </a:xfrm>
        </p:spPr>
        <p:txBody>
          <a:bodyPr>
            <a:normAutofit fontScale="85000" lnSpcReduction="20000"/>
          </a:bodyPr>
          <a:lstStyle/>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Hospital operating theaters</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Code requires 50% RH even at 65 deg. </a:t>
            </a:r>
            <a:br>
              <a:rPr lang="en-US" i="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(45 deg  dew point)</a:t>
            </a:r>
            <a:br>
              <a:rPr lang="en-US" i="1" dirty="0">
                <a:latin typeface="Calibri" panose="020F0502020204030204" pitchFamily="34" charset="0"/>
                <a:ea typeface="Calibri" panose="020F0502020204030204" pitchFamily="34" charset="0"/>
                <a:cs typeface="Calibri" panose="020F0502020204030204" pitchFamily="34" charset="0"/>
              </a:rPr>
            </a:b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Clean rooms</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Lower dew point provides maximum</a:t>
            </a:r>
            <a:br>
              <a:rPr lang="en-US" i="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DH capacity at min flow</a:t>
            </a:r>
            <a:br>
              <a:rPr lang="en-US" i="1" dirty="0">
                <a:latin typeface="Calibri" panose="020F0502020204030204" pitchFamily="34" charset="0"/>
                <a:ea typeface="Calibri" panose="020F0502020204030204" pitchFamily="34" charset="0"/>
                <a:cs typeface="Calibri" panose="020F0502020204030204" pitchFamily="34" charset="0"/>
              </a:rPr>
            </a:b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Precision glass manufacturing </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Tight humidity control</a:t>
            </a:r>
            <a:br>
              <a:rPr lang="en-US" i="1" dirty="0">
                <a:latin typeface="Calibri" panose="020F0502020204030204" pitchFamily="34" charset="0"/>
                <a:ea typeface="Calibri" panose="020F0502020204030204" pitchFamily="34" charset="0"/>
                <a:cs typeface="Calibri" panose="020F0502020204030204" pitchFamily="34" charset="0"/>
              </a:rPr>
            </a:b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Food industry </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Yeast production dry room</a:t>
            </a:r>
            <a:br>
              <a:rPr lang="en-US" i="1" dirty="0">
                <a:latin typeface="Calibri" panose="020F0502020204030204" pitchFamily="34" charset="0"/>
                <a:ea typeface="Calibri" panose="020F0502020204030204" pitchFamily="34" charset="0"/>
                <a:cs typeface="Calibri" panose="020F0502020204030204" pitchFamily="34" charset="0"/>
              </a:rPr>
            </a:b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Hospital autoclave/sterilization room</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Condensation prevention</a:t>
            </a:r>
            <a:br>
              <a:rPr lang="en-US" i="1" dirty="0">
                <a:latin typeface="Calibri" panose="020F0502020204030204" pitchFamily="34" charset="0"/>
                <a:ea typeface="Calibri" panose="020F0502020204030204" pitchFamily="34" charset="0"/>
                <a:cs typeface="Calibri" panose="020F0502020204030204" pitchFamily="34" charset="0"/>
              </a:rPr>
            </a:b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Ophthalmology laboratory/manufacturing</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Tight humidity control</a:t>
            </a:r>
            <a:br>
              <a:rPr lang="en-US" i="1" dirty="0">
                <a:latin typeface="Calibri" panose="020F0502020204030204" pitchFamily="34" charset="0"/>
                <a:ea typeface="Calibri" panose="020F0502020204030204" pitchFamily="34" charset="0"/>
                <a:cs typeface="Calibri" panose="020F0502020204030204" pitchFamily="34" charset="0"/>
              </a:rPr>
            </a:br>
            <a:endParaRPr lang="en-US" i="1"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1" dirty="0">
                <a:solidFill>
                  <a:srgbClr val="004C4C"/>
                </a:solidFill>
                <a:latin typeface="Calibri" panose="020F0502020204030204" pitchFamily="34" charset="0"/>
                <a:ea typeface="Calibri" panose="020F0502020204030204" pitchFamily="34" charset="0"/>
                <a:cs typeface="Calibri" panose="020F0502020204030204" pitchFamily="34" charset="0"/>
              </a:rPr>
              <a:t>School facility </a:t>
            </a:r>
            <a:br>
              <a:rPr lang="en-US" b="1" dirty="0">
                <a:latin typeface="Calibri" panose="020F0502020204030204" pitchFamily="34" charset="0"/>
                <a:ea typeface="Calibri" panose="020F0502020204030204" pitchFamily="34" charset="0"/>
                <a:cs typeface="Calibri" panose="020F0502020204030204" pitchFamily="34" charset="0"/>
              </a:rPr>
            </a:br>
            <a:r>
              <a:rPr lang="en-US" i="1" dirty="0">
                <a:latin typeface="Calibri" panose="020F0502020204030204" pitchFamily="34" charset="0"/>
                <a:ea typeface="Calibri" panose="020F0502020204030204" pitchFamily="34" charset="0"/>
                <a:cs typeface="Calibri" panose="020F0502020204030204" pitchFamily="34" charset="0"/>
              </a:rPr>
              <a:t>Humidity control for mold remediation</a:t>
            </a:r>
          </a:p>
          <a:p>
            <a:endParaRPr lang="en-US" sz="2000" dirty="0"/>
          </a:p>
          <a:p>
            <a:endParaRPr lang="en-US" sz="2800" dirty="0"/>
          </a:p>
        </p:txBody>
      </p:sp>
      <p:pic>
        <p:nvPicPr>
          <p:cNvPr id="5" name="Picture 4" descr="A person in gloves touching loaves of bread&#10;&#10;Description automatically generated">
            <a:extLst>
              <a:ext uri="{FF2B5EF4-FFF2-40B4-BE49-F238E27FC236}">
                <a16:creationId xmlns:a16="http://schemas.microsoft.com/office/drawing/2014/main" id="{B8F9E0CB-1B4C-A8F4-3D38-E632EE4AF5E7}"/>
              </a:ext>
            </a:extLst>
          </p:cNvPr>
          <p:cNvPicPr>
            <a:picLocks noChangeAspect="1"/>
          </p:cNvPicPr>
          <p:nvPr/>
        </p:nvPicPr>
        <p:blipFill rotWithShape="1">
          <a:blip r:embed="rId2">
            <a:extLst>
              <a:ext uri="{28A0092B-C50C-407E-A947-70E740481C1C}">
                <a14:useLocalDpi xmlns:a14="http://schemas.microsoft.com/office/drawing/2010/main" val="0"/>
              </a:ext>
            </a:extLst>
          </a:blip>
          <a:srcRect l="41126" b="11333"/>
          <a:stretch/>
        </p:blipFill>
        <p:spPr>
          <a:xfrm>
            <a:off x="6135648" y="777240"/>
            <a:ext cx="6056352" cy="6080760"/>
          </a:xfrm>
          <a:prstGeom prst="rect">
            <a:avLst/>
          </a:prstGeom>
        </p:spPr>
      </p:pic>
    </p:spTree>
    <p:extLst>
      <p:ext uri="{BB962C8B-B14F-4D97-AF65-F5344CB8AC3E}">
        <p14:creationId xmlns:p14="http://schemas.microsoft.com/office/powerpoint/2010/main" val="344664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2AA1E-FF90-4EED-8230-1F607510CBE5}"/>
              </a:ext>
            </a:extLst>
          </p:cNvPr>
          <p:cNvSpPr>
            <a:spLocks noGrp="1"/>
          </p:cNvSpPr>
          <p:nvPr>
            <p:ph type="title"/>
          </p:nvPr>
        </p:nvSpPr>
        <p:spPr/>
        <p:txBody>
          <a:bodyPr/>
          <a:lstStyle/>
          <a:p>
            <a:r>
              <a:rPr lang="en-US" sz="2200" dirty="0"/>
              <a:t>Thank you for your attention!</a:t>
            </a:r>
          </a:p>
        </p:txBody>
      </p:sp>
      <p:pic>
        <p:nvPicPr>
          <p:cNvPr id="5" name="Picture 4" descr="A group of people sitting around a table playing a board game&#10;&#10;Description automatically generated">
            <a:extLst>
              <a:ext uri="{FF2B5EF4-FFF2-40B4-BE49-F238E27FC236}">
                <a16:creationId xmlns:a16="http://schemas.microsoft.com/office/drawing/2014/main" id="{10E3DD3A-AA32-4C53-ADD5-78AC63535535}"/>
              </a:ext>
            </a:extLst>
          </p:cNvPr>
          <p:cNvPicPr>
            <a:picLocks noChangeAspect="1"/>
          </p:cNvPicPr>
          <p:nvPr/>
        </p:nvPicPr>
        <p:blipFill rotWithShape="1">
          <a:blip r:embed="rId2"/>
          <a:srcRect l="388" r="3938" b="26345"/>
          <a:stretch/>
        </p:blipFill>
        <p:spPr>
          <a:xfrm>
            <a:off x="518962" y="878234"/>
            <a:ext cx="11673038" cy="5979766"/>
          </a:xfrm>
          <a:prstGeom prst="rect">
            <a:avLst/>
          </a:prstGeom>
        </p:spPr>
      </p:pic>
    </p:spTree>
    <p:extLst>
      <p:ext uri="{BB962C8B-B14F-4D97-AF65-F5344CB8AC3E}">
        <p14:creationId xmlns:p14="http://schemas.microsoft.com/office/powerpoint/2010/main" val="185263640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5.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6.xml><?xml version="1.0" encoding="utf-8"?>
<a:theme xmlns:a="http://schemas.openxmlformats.org/drawingml/2006/main" name="1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15204</TotalTime>
  <Words>3282</Words>
  <Application>Microsoft Office PowerPoint</Application>
  <PresentationFormat>Widescreen</PresentationFormat>
  <Paragraphs>346</Paragraphs>
  <Slides>42</Slides>
  <Notes>26</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42</vt:i4>
      </vt:variant>
    </vt:vector>
  </HeadingPairs>
  <TitlesOfParts>
    <vt:vector size="56" baseType="lpstr">
      <vt:lpstr>Arial</vt:lpstr>
      <vt:lpstr>Arial </vt:lpstr>
      <vt:lpstr>Boxed Book</vt:lpstr>
      <vt:lpstr>Boxed Light</vt:lpstr>
      <vt:lpstr>Boxed Regular</vt:lpstr>
      <vt:lpstr>Calibri</vt:lpstr>
      <vt:lpstr>Calibri Light</vt:lpstr>
      <vt:lpstr>Times New Roman</vt:lpstr>
      <vt:lpstr>DH_Template</vt:lpstr>
      <vt:lpstr>1_DH_Template</vt:lpstr>
      <vt:lpstr>Office Theme</vt:lpstr>
      <vt:lpstr>1_DH_Template</vt:lpstr>
      <vt:lpstr>1_DH_Template</vt:lpstr>
      <vt:lpstr>1_DH_Template</vt:lpstr>
      <vt:lpstr>PowerPoint Presentation</vt:lpstr>
      <vt:lpstr>PowerPoint Presentation</vt:lpstr>
      <vt:lpstr>PowerPoint Presentation</vt:lpstr>
      <vt:lpstr>FläktGroup SEMCO Products For Commercial Applications</vt:lpstr>
      <vt:lpstr>PowerPoint Presentation</vt:lpstr>
      <vt:lpstr>PowerPoint Presentation</vt:lpstr>
      <vt:lpstr>Introduction to the Ascendant® and Giga</vt:lpstr>
      <vt:lpstr>Ascendant® &amp; Giga – Dehumidification</vt:lpstr>
      <vt:lpstr>Ascendant Dehumidification Capacity</vt:lpstr>
      <vt:lpstr>Ascendant &amp; Giga – Energy Savings </vt:lpstr>
      <vt:lpstr>Ascendant – Healthcare Applications</vt:lpstr>
      <vt:lpstr>Low Dew point Spaces: Hospital</vt:lpstr>
      <vt:lpstr>PowerPoint Presentation</vt:lpstr>
      <vt:lpstr>Ascendant - Active Desiccant Wheel</vt:lpstr>
      <vt:lpstr>Ascendant - True 3Å (Optional)</vt:lpstr>
      <vt:lpstr>Ascendant - Panels</vt:lpstr>
      <vt:lpstr>Ascendant - Fans</vt:lpstr>
      <vt:lpstr>Airflow Capacity</vt:lpstr>
      <vt:lpstr>Ascendant - Hoods &amp; Dampers</vt:lpstr>
      <vt:lpstr>Ascendant - Heating &amp; Cooling Options</vt:lpstr>
      <vt:lpstr>Ascendant - Controls Packages</vt:lpstr>
      <vt:lpstr>PowerPoint Presentation</vt:lpstr>
      <vt:lpstr>Ascendant - How It Works</vt:lpstr>
      <vt:lpstr>Ascendant - Example Performance</vt:lpstr>
      <vt:lpstr>PowerPoint Presentation</vt:lpstr>
      <vt:lpstr>Ascendant: Layout Configurations</vt:lpstr>
      <vt:lpstr>Ascendant - Basic Layout #1</vt:lpstr>
      <vt:lpstr>Ascendant - Basic Layout #2  </vt:lpstr>
      <vt:lpstr>Ascendant - Basic Layout #3</vt:lpstr>
      <vt:lpstr>PowerPoint Presentation</vt:lpstr>
      <vt:lpstr>Comparing Custom DX and Ascendant</vt:lpstr>
      <vt:lpstr>Comparing Technologies at Same Supply Conditions</vt:lpstr>
      <vt:lpstr>Comparing Technologies Using the Same Cooling Tons</vt:lpstr>
      <vt:lpstr>Energy Cost Comparison: Conventional vs. SEMCO Ascendant</vt:lpstr>
      <vt:lpstr>PowerPoint Presentation</vt:lpstr>
      <vt:lpstr>Chilled Beam Installations: Condensate Avoidance</vt:lpstr>
      <vt:lpstr>Dry Air Storage: Warehouse, Cave Storage, etc.</vt:lpstr>
      <vt:lpstr>Dry Air Storage: Warehouse, Cave Storage, etc.</vt:lpstr>
      <vt:lpstr>Drying Ventilated Air: Hotels/Condominiums</vt:lpstr>
      <vt:lpstr>Tight Humidity Control: Archives/Museums/Libraries</vt:lpstr>
      <vt:lpstr>Other Targeted Industries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274</cp:revision>
  <cp:lastPrinted>2018-08-16T17:03:11Z</cp:lastPrinted>
  <dcterms:created xsi:type="dcterms:W3CDTF">2018-05-09T22:20:48Z</dcterms:created>
  <dcterms:modified xsi:type="dcterms:W3CDTF">2024-06-27T21:15:26Z</dcterms:modified>
</cp:coreProperties>
</file>