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3.xml" ContentType="application/vnd.openxmlformats-officedocument.theme+xml"/>
  <Override PartName="/ppt/slideLayouts/slideLayout106.xml" ContentType="application/vnd.openxmlformats-officedocument.presentationml.slideLayout+xml"/>
  <Override PartName="/ppt/theme/theme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slideLayouts/slideLayout10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204" r:id="rId2"/>
    <p:sldMasterId id="2147483774" r:id="rId3"/>
    <p:sldMasterId id="2147483745" r:id="rId4"/>
    <p:sldMasterId id="2147483744" r:id="rId5"/>
    <p:sldMasterId id="2147484147" r:id="rId6"/>
  </p:sldMasterIdLst>
  <p:notesMasterIdLst>
    <p:notesMasterId r:id="rId26"/>
  </p:notesMasterIdLst>
  <p:sldIdLst>
    <p:sldId id="10865" r:id="rId7"/>
    <p:sldId id="10866" r:id="rId8"/>
    <p:sldId id="10862" r:id="rId9"/>
    <p:sldId id="4367" r:id="rId10"/>
    <p:sldId id="10864" r:id="rId11"/>
    <p:sldId id="10867" r:id="rId12"/>
    <p:sldId id="10868" r:id="rId13"/>
    <p:sldId id="10869" r:id="rId14"/>
    <p:sldId id="10870" r:id="rId15"/>
    <p:sldId id="10871" r:id="rId16"/>
    <p:sldId id="10872" r:id="rId17"/>
    <p:sldId id="10874" r:id="rId18"/>
    <p:sldId id="10875" r:id="rId19"/>
    <p:sldId id="10878" r:id="rId20"/>
    <p:sldId id="10877" r:id="rId21"/>
    <p:sldId id="10879" r:id="rId22"/>
    <p:sldId id="10881" r:id="rId23"/>
    <p:sldId id="10880" r:id="rId24"/>
    <p:sldId id="10882"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83C4BC9-7E12-4A37-BBA6-8F52E43746DC}">
          <p14:sldIdLst>
            <p14:sldId id="10865"/>
            <p14:sldId id="10866"/>
            <p14:sldId id="10862"/>
            <p14:sldId id="4367"/>
            <p14:sldId id="10864"/>
            <p14:sldId id="10867"/>
            <p14:sldId id="10868"/>
            <p14:sldId id="10869"/>
            <p14:sldId id="10870"/>
            <p14:sldId id="10871"/>
            <p14:sldId id="10872"/>
            <p14:sldId id="10874"/>
            <p14:sldId id="10875"/>
            <p14:sldId id="10878"/>
            <p14:sldId id="10877"/>
            <p14:sldId id="10879"/>
            <p14:sldId id="10881"/>
            <p14:sldId id="10880"/>
            <p14:sldId id="1088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6161"/>
    <a:srgbClr val="00703C"/>
    <a:srgbClr val="339933"/>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30" autoAdjust="0"/>
    <p:restoredTop sz="92748" autoAdjust="0"/>
  </p:normalViewPr>
  <p:slideViewPr>
    <p:cSldViewPr snapToGrid="0">
      <p:cViewPr varScale="1">
        <p:scale>
          <a:sx n="126" d="100"/>
          <a:sy n="126" d="100"/>
        </p:scale>
        <p:origin x="132" y="79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w="19050" cap="flat" cmpd="sng" algn="ctr">
          <a:solidFill>
            <a:schemeClr val="tx1">
              <a:lumMod val="25000"/>
              <a:lumOff val="75000"/>
            </a:schemeClr>
          </a:solidFill>
          <a:round/>
        </a:ln>
        <a:effectLst/>
        <a:sp3d contourW="19050">
          <a:contourClr>
            <a:schemeClr val="tx1">
              <a:lumMod val="25000"/>
              <a:lumOff val="75000"/>
            </a:schemeClr>
          </a:contourClr>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Sheet1!$B$4</c:f>
              <c:strCache>
                <c:ptCount val="1"/>
                <c:pt idx="0">
                  <c:v>Dehumidification Capacity (KBTU)</c:v>
                </c:pt>
              </c:strCache>
            </c:strRef>
          </c:tx>
          <c:spPr>
            <a:pattFill prst="ltDnDiag">
              <a:fgClr>
                <a:schemeClr val="accent6"/>
              </a:fgClr>
              <a:bgClr>
                <a:schemeClr val="accent6">
                  <a:lumMod val="20000"/>
                  <a:lumOff val="80000"/>
                </a:schemeClr>
              </a:bgClr>
            </a:pattFill>
            <a:ln>
              <a:solidFill>
                <a:schemeClr val="accent6"/>
              </a:solidFill>
            </a:ln>
            <a:effectLst/>
            <a:sp3d>
              <a:contourClr>
                <a:schemeClr val="accent6"/>
              </a:contourClr>
            </a:sp3d>
          </c:spPr>
          <c:invertIfNegative val="0"/>
          <c:dPt>
            <c:idx val="0"/>
            <c:invertIfNegative val="0"/>
            <c:bubble3D val="0"/>
            <c:extLst>
              <c:ext xmlns:c16="http://schemas.microsoft.com/office/drawing/2014/chart" uri="{C3380CC4-5D6E-409C-BE32-E72D297353CC}">
                <c16:uniqueId val="{00000001-3499-4A19-973A-A4F7E93C1BFA}"/>
              </c:ext>
            </c:extLst>
          </c:dPt>
          <c:dPt>
            <c:idx val="1"/>
            <c:invertIfNegative val="0"/>
            <c:bubble3D val="0"/>
            <c:extLst>
              <c:ext xmlns:c16="http://schemas.microsoft.com/office/drawing/2014/chart" uri="{C3380CC4-5D6E-409C-BE32-E72D297353CC}">
                <c16:uniqueId val="{00000003-3499-4A19-973A-A4F7E93C1BFA}"/>
              </c:ext>
            </c:extLst>
          </c:dPt>
          <c:dPt>
            <c:idx val="2"/>
            <c:invertIfNegative val="0"/>
            <c:bubble3D val="0"/>
            <c:extLst>
              <c:ext xmlns:c16="http://schemas.microsoft.com/office/drawing/2014/chart" uri="{C3380CC4-5D6E-409C-BE32-E72D297353CC}">
                <c16:uniqueId val="{00000005-3499-4A19-973A-A4F7E93C1BFA}"/>
              </c:ext>
            </c:extLst>
          </c:dPt>
          <c:dPt>
            <c:idx val="3"/>
            <c:invertIfNegative val="0"/>
            <c:bubble3D val="0"/>
            <c:extLst>
              <c:ext xmlns:c16="http://schemas.microsoft.com/office/drawing/2014/chart" uri="{C3380CC4-5D6E-409C-BE32-E72D297353CC}">
                <c16:uniqueId val="{00000007-3499-4A19-973A-A4F7E93C1BF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Sheet1!$A$5:$A$8</c:f>
              <c:strCache>
                <c:ptCount val="4"/>
                <c:pt idx="0">
                  <c:v>Chilled Water</c:v>
                </c:pt>
                <c:pt idx="1">
                  <c:v>DX</c:v>
                </c:pt>
                <c:pt idx="2">
                  <c:v>Pinnacle</c:v>
                </c:pt>
                <c:pt idx="3">
                  <c:v>Ascendant</c:v>
                </c:pt>
              </c:strCache>
            </c:strRef>
          </c:cat>
          <c:val>
            <c:numRef>
              <c:f>Sheet1!$B$5:$B$8</c:f>
              <c:numCache>
                <c:formatCode>General</c:formatCode>
                <c:ptCount val="4"/>
                <c:pt idx="0">
                  <c:v>62</c:v>
                </c:pt>
                <c:pt idx="1">
                  <c:v>109</c:v>
                </c:pt>
                <c:pt idx="2">
                  <c:v>170</c:v>
                </c:pt>
                <c:pt idx="3">
                  <c:v>360</c:v>
                </c:pt>
              </c:numCache>
            </c:numRef>
          </c:val>
          <c:extLst>
            <c:ext xmlns:c16="http://schemas.microsoft.com/office/drawing/2014/chart" uri="{C3380CC4-5D6E-409C-BE32-E72D297353CC}">
              <c16:uniqueId val="{00000008-3499-4A19-973A-A4F7E93C1BFA}"/>
            </c:ext>
          </c:extLst>
        </c:ser>
        <c:dLbls>
          <c:showLegendKey val="0"/>
          <c:showVal val="1"/>
          <c:showCatName val="0"/>
          <c:showSerName val="0"/>
          <c:showPercent val="0"/>
          <c:showBubbleSize val="0"/>
        </c:dLbls>
        <c:gapWidth val="150"/>
        <c:shape val="box"/>
        <c:axId val="53763584"/>
        <c:axId val="106875712"/>
        <c:axId val="0"/>
      </c:bar3DChart>
      <c:catAx>
        <c:axId val="53763584"/>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06875712"/>
        <c:crosses val="autoZero"/>
        <c:auto val="1"/>
        <c:lblAlgn val="ctr"/>
        <c:lblOffset val="100"/>
        <c:noMultiLvlLbl val="0"/>
      </c:catAx>
      <c:valAx>
        <c:axId val="106875712"/>
        <c:scaling>
          <c:orientation val="minMax"/>
        </c:scaling>
        <c:delete val="0"/>
        <c:axPos val="l"/>
        <c:majorGridlines>
          <c:spPr>
            <a:ln>
              <a:solidFill>
                <a:schemeClr val="tx1">
                  <a:lumMod val="15000"/>
                  <a:lumOff val="85000"/>
                </a:schemeClr>
              </a:solidFill>
            </a:ln>
            <a:effectLst/>
          </c:spPr>
        </c:majorGridlines>
        <c:title>
          <c:tx>
            <c:rich>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n-US" dirty="0">
                    <a:solidFill>
                      <a:schemeClr val="bg1"/>
                    </a:solidFill>
                  </a:rPr>
                  <a:t>Dehumidification Capacity (KBTU)</a:t>
                </a:r>
              </a:p>
            </c:rich>
          </c:tx>
          <c:layout>
            <c:manualLayout>
              <c:xMode val="edge"/>
              <c:yMode val="edge"/>
              <c:x val="4.6660878413502483E-3"/>
              <c:y val="0.30084012986486131"/>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53763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6" tIns="46588" rIns="93176" bIns="46588" rtlCol="0"/>
          <a:lstStyle>
            <a:lvl1pPr algn="r">
              <a:defRPr sz="1200">
                <a:latin typeface="Boxed Book" panose="02000506040000020004" pitchFamily="2" charset="0"/>
              </a:defRPr>
            </a:lvl1pPr>
          </a:lstStyle>
          <a:p>
            <a:fld id="{48AB29F4-D744-4C07-B41F-9089C544518A}" type="datetimeFigureOut">
              <a:rPr lang="en-US" smtClean="0"/>
              <a:pPr/>
              <a:t>6/26/2024</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6" tIns="46588" rIns="93176" bIns="4658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76" tIns="46588" rIns="93176" bIns="46588" rtlCol="0" anchor="b"/>
          <a:lstStyle>
            <a:lvl1pPr algn="l">
              <a:defRPr sz="12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3176" tIns="46588" rIns="93176" bIns="46588" rtlCol="0" anchor="b"/>
          <a:lstStyle>
            <a:lvl1pPr algn="r">
              <a:defRPr sz="12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D4072F-F3AB-4980-B960-EB22BBB3207D}"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228129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Accessible web-based literature and tools</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5</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2654497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7</a:t>
            </a:fld>
            <a:endParaRPr lang="en-US" dirty="0"/>
          </a:p>
        </p:txBody>
      </p:sp>
    </p:spTree>
    <p:extLst>
      <p:ext uri="{BB962C8B-B14F-4D97-AF65-F5344CB8AC3E}">
        <p14:creationId xmlns:p14="http://schemas.microsoft.com/office/powerpoint/2010/main" val="311778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the slide</a:t>
            </a:r>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    9.1	16.0	25	53</a:t>
            </a:r>
          </a:p>
          <a:p>
            <a:r>
              <a:rPr lang="en-US" dirty="0"/>
              <a:t>gr   55.9	65-49	65-40	65-67</a:t>
            </a:r>
          </a:p>
          <a:p>
            <a:r>
              <a:rPr lang="en-US" dirty="0" err="1"/>
              <a:t>dp</a:t>
            </a:r>
            <a:r>
              <a:rPr lang="en-US" dirty="0"/>
              <a:t>  51.1	47.6	42	4.6</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30" dirty="0"/>
              <a:t>Since Ascendant can produce substantially drier air, the dehumidification capacity offered at a given airflow is many times greater than with cooling alone</a:t>
            </a:r>
          </a:p>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ASCENDANT™ achieves a </a:t>
            </a:r>
            <a:r>
              <a:rPr lang="en-US" altLang="en-US" b="1" dirty="0">
                <a:solidFill>
                  <a:srgbClr val="C00000"/>
                </a:solidFill>
              </a:rPr>
              <a:t>high operating efficiency</a:t>
            </a:r>
            <a:r>
              <a:rPr lang="en-US" altLang="en-US" dirty="0"/>
              <a:t> by utilizing conventional cooling where it is most efficient (cooling air to moderate temperatures) and active desiccant dehumidification where they are most beneficial and operates most efficiently (processing saturated air)</a:t>
            </a:r>
          </a:p>
        </p:txBody>
      </p:sp>
      <p:sp>
        <p:nvSpPr>
          <p:cNvPr id="4" name="Slide Number Placeholder 3"/>
          <p:cNvSpPr>
            <a:spLocks noGrp="1"/>
          </p:cNvSpPr>
          <p:nvPr>
            <p:ph type="sldNum" sz="quarter" idx="5"/>
          </p:nvPr>
        </p:nvSpPr>
        <p:spPr/>
        <p:txBody>
          <a:bodyPr/>
          <a:lstStyle/>
          <a:p>
            <a:fld id="{0B39CB9F-518B-4160-9289-638A5019AC60}" type="slidenum">
              <a:rPr lang="en-US" smtClean="0"/>
              <a:pPr/>
              <a:t>10</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spc="0" normalizeH="0" noProof="0" dirty="0">
                <a:ln>
                  <a:noFill/>
                </a:ln>
                <a:solidFill>
                  <a:schemeClr val="tx1"/>
                </a:solidFill>
                <a:effectLst/>
                <a:uLnTx/>
                <a:uFillTx/>
                <a:latin typeface="Calibri" pitchFamily="34" charset="0"/>
                <a:ea typeface="+mj-ea"/>
                <a:cs typeface="+mj-cs"/>
              </a:rPr>
              <a:t>Contaminant carry-over is 0.045%</a:t>
            </a:r>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11</a:t>
            </a:fld>
            <a:endParaRPr lang="en-US" dirty="0"/>
          </a:p>
        </p:txBody>
      </p:sp>
    </p:spTree>
    <p:extLst>
      <p:ext uri="{BB962C8B-B14F-4D97-AF65-F5344CB8AC3E}">
        <p14:creationId xmlns:p14="http://schemas.microsoft.com/office/powerpoint/2010/main" val="2649496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12</a:t>
            </a:fld>
            <a:endParaRPr lang="en-US" dirty="0"/>
          </a:p>
        </p:txBody>
      </p:sp>
    </p:spTree>
    <p:extLst>
      <p:ext uri="{BB962C8B-B14F-4D97-AF65-F5344CB8AC3E}">
        <p14:creationId xmlns:p14="http://schemas.microsoft.com/office/powerpoint/2010/main" val="1473562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13</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982948"/>
            <a:fld id="{2A2A682A-879A-42BC-9F88-9DF2E90310D4}" type="slidenum">
              <a:rPr lang="sv-SE" smtClean="0">
                <a:solidFill>
                  <a:prstClr val="black"/>
                </a:solidFill>
              </a:rPr>
              <a:pPr defTabSz="982948"/>
              <a:t>16</a:t>
            </a:fld>
            <a:endParaRPr lang="sv-SE" dirty="0">
              <a:solidFill>
                <a:prstClr val="black"/>
              </a:solidFill>
            </a:endParaRPr>
          </a:p>
        </p:txBody>
      </p:sp>
      <p:sp>
        <p:nvSpPr>
          <p:cNvPr id="80899" name="Rectangle 2"/>
          <p:cNvSpPr>
            <a:spLocks noGrp="1" noRot="1" noChangeAspect="1" noChangeArrowheads="1" noTextEdit="1"/>
          </p:cNvSpPr>
          <p:nvPr>
            <p:ph type="sldImg"/>
          </p:nvPr>
        </p:nvSpPr>
        <p:spPr>
          <a:xfrm>
            <a:off x="487363" y="735013"/>
            <a:ext cx="6505575" cy="3659187"/>
          </a:xfrm>
          <a:ln/>
        </p:spPr>
      </p:sp>
      <p:sp>
        <p:nvSpPr>
          <p:cNvPr id="80900" name="Rectangle 3"/>
          <p:cNvSpPr>
            <a:spLocks noGrp="1" noChangeArrowheads="1"/>
          </p:cNvSpPr>
          <p:nvPr>
            <p:ph type="body" idx="1"/>
          </p:nvPr>
        </p:nvSpPr>
        <p:spPr>
          <a:noFill/>
          <a:ln/>
        </p:spPr>
        <p:txBody>
          <a:bodyPr/>
          <a:lstStyle/>
          <a:p>
            <a:pPr marL="114787" indent="-114787"/>
            <a:r>
              <a:rPr lang="en-US" dirty="0"/>
              <a:t>The benefits of green design can be summarized as follows:</a:t>
            </a:r>
          </a:p>
          <a:p>
            <a:pPr marL="114787" indent="-114787">
              <a:buFontTx/>
              <a:buChar char="•"/>
            </a:pPr>
            <a:r>
              <a:rPr lang="en-US" dirty="0"/>
              <a:t>The local and global environment benefits from protecting air quality, water quality, and overall biodiversity and ecosystem health.</a:t>
            </a:r>
          </a:p>
          <a:p>
            <a:pPr marL="114787" indent="-114787">
              <a:buFontTx/>
              <a:buChar char="•"/>
            </a:pPr>
            <a:r>
              <a:rPr lang="en-US" dirty="0"/>
              <a:t>Economic benefits are experienced in building operations, asset value, worker productivity, and the local economy. </a:t>
            </a:r>
          </a:p>
          <a:p>
            <a:pPr marL="114787" indent="-114787">
              <a:buFontTx/>
              <a:buChar char="•"/>
            </a:pPr>
            <a:r>
              <a:rPr lang="en-US" dirty="0"/>
              <a:t>Occupants benefit from health and safety features. This also relates to risk management and economics. The U.S. EPA found that average Americans spend more than 90% of their time indoors, and indoor air quality can be two to five times worse than outdoor air quality.</a:t>
            </a:r>
            <a:r>
              <a:rPr lang="en-US" baseline="30000" dirty="0"/>
              <a:t>1</a:t>
            </a:r>
            <a:r>
              <a:rPr lang="en-US" dirty="0"/>
              <a:t> </a:t>
            </a:r>
          </a:p>
          <a:p>
            <a:pPr marL="114787" indent="-114787">
              <a:buFontTx/>
              <a:buChar char="•"/>
            </a:pPr>
            <a:r>
              <a:rPr lang="en-US" dirty="0"/>
              <a:t>Community and municipal benefits include: lessened demand for large-scale infrastructure such as landfills, water supply, stormwater sewers, and their related development and operational costs; and decreased transportation development and maintenance burden (roads) and increased economic performance of mass transit systems.</a:t>
            </a:r>
          </a:p>
          <a:p>
            <a:pPr marL="114787" indent="-114787"/>
            <a:endParaRPr lang="en-US" dirty="0"/>
          </a:p>
          <a:p>
            <a:pPr marL="114787" indent="-114787"/>
            <a:r>
              <a:rPr lang="en-US" dirty="0"/>
              <a:t>Footnotes:</a:t>
            </a:r>
          </a:p>
          <a:p>
            <a:pPr marL="114787" indent="-114787"/>
            <a:r>
              <a:rPr lang="en-US" dirty="0"/>
              <a:t>1. U.S. EPA Office of Air and Radiation, 1989, </a:t>
            </a:r>
            <a:r>
              <a:rPr lang="en-US" i="1" dirty="0"/>
              <a:t>Report to Congress on Indoor Air Quality, Volume II: Assessment and Control of Indoor Air Pollution</a:t>
            </a:r>
            <a:r>
              <a:rPr lang="en-US" dirty="0"/>
              <a:t>.</a:t>
            </a:r>
          </a:p>
        </p:txBody>
      </p:sp>
    </p:spTree>
    <p:extLst>
      <p:ext uri="{BB962C8B-B14F-4D97-AF65-F5344CB8AC3E}">
        <p14:creationId xmlns:p14="http://schemas.microsoft.com/office/powerpoint/2010/main" val="3637765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17</a:t>
            </a:fld>
            <a:endParaRPr lang="en-US" dirty="0"/>
          </a:p>
        </p:txBody>
      </p:sp>
    </p:spTree>
    <p:extLst>
      <p:ext uri="{BB962C8B-B14F-4D97-AF65-F5344CB8AC3E}">
        <p14:creationId xmlns:p14="http://schemas.microsoft.com/office/powerpoint/2010/main" val="12915650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jp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24.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5" Type="http://schemas.openxmlformats.org/officeDocument/2006/relationships/image" Target="../media/image28.svg"/><Relationship Id="rId4" Type="http://schemas.openxmlformats.org/officeDocument/2006/relationships/image" Target="../media/image27.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slideMaster" Target="../slideMasters/slideMaster3.xml"/><Relationship Id="rId5" Type="http://schemas.openxmlformats.org/officeDocument/2006/relationships/image" Target="../media/image30.png"/><Relationship Id="rId4" Type="http://schemas.openxmlformats.org/officeDocument/2006/relationships/image" Target="../media/image28.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5" Type="http://schemas.openxmlformats.org/officeDocument/2006/relationships/image" Target="../media/image28.svg"/><Relationship Id="rId4" Type="http://schemas.openxmlformats.org/officeDocument/2006/relationships/image" Target="../media/image2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32.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6.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6.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8.jpe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37.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2.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3.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2.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3.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2.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3.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3.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3.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2.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4.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32.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9.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31.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0.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1.jpe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pic>
        <p:nvPicPr>
          <p:cNvPr id="3" name="Picture 2" descr="A close-up of a logo&#10;&#10;Description automatically generated">
            <a:extLst>
              <a:ext uri="{FF2B5EF4-FFF2-40B4-BE49-F238E27FC236}">
                <a16:creationId xmlns:a16="http://schemas.microsoft.com/office/drawing/2014/main" id="{53424FAD-6766-7A2B-7EC1-23D4F9BB6B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0050" y="209543"/>
            <a:ext cx="2691896" cy="475740"/>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1783" y="329353"/>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Tree>
    <p:extLst>
      <p:ext uri="{BB962C8B-B14F-4D97-AF65-F5344CB8AC3E}">
        <p14:creationId xmlns:p14="http://schemas.microsoft.com/office/powerpoint/2010/main" val="157189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621869"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9329" y="441587"/>
            <a:ext cx="1994548" cy="854807"/>
          </a:xfrm>
          <a:prstGeom prst="rect">
            <a:avLst/>
          </a:prstGeom>
        </p:spPr>
      </p:pic>
    </p:spTree>
    <p:extLst>
      <p:ext uri="{BB962C8B-B14F-4D97-AF65-F5344CB8AC3E}">
        <p14:creationId xmlns:p14="http://schemas.microsoft.com/office/powerpoint/2010/main" val="751385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850" y="441587"/>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de-DE" sz="2400" dirty="0">
              <a:latin typeface="Boxed Book" panose="02000506040000020004" pitchFamily="2" charset="0"/>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spTree>
    <p:extLst>
      <p:ext uri="{BB962C8B-B14F-4D97-AF65-F5344CB8AC3E}">
        <p14:creationId xmlns:p14="http://schemas.microsoft.com/office/powerpoint/2010/main" val="661906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850" y="441587"/>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25314" y="5095376"/>
            <a:ext cx="5807964" cy="1762627"/>
          </a:xfrm>
          <a:prstGeom prst="rect">
            <a:avLst/>
          </a:prstGeom>
        </p:spPr>
      </p:pic>
    </p:spTree>
    <p:extLst>
      <p:ext uri="{BB962C8B-B14F-4D97-AF65-F5344CB8AC3E}">
        <p14:creationId xmlns:p14="http://schemas.microsoft.com/office/powerpoint/2010/main" val="3039145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pic>
        <p:nvPicPr>
          <p:cNvPr id="2"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2714" y="179885"/>
            <a:ext cx="1196845" cy="514235"/>
          </a:xfrm>
          <a:prstGeom prst="rect">
            <a:avLst/>
          </a:prstGeom>
        </p:spPr>
      </p:pic>
      <p:pic>
        <p:nvPicPr>
          <p:cNvPr id="10" name="Bildobjekt 15"/>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219320" y="6443641"/>
            <a:ext cx="3264363" cy="309883"/>
          </a:xfrm>
          <a:prstGeom prst="rect">
            <a:avLst/>
          </a:prstGeom>
        </p:spPr>
      </p:pic>
    </p:spTree>
    <p:extLst>
      <p:ext uri="{BB962C8B-B14F-4D97-AF65-F5344CB8AC3E}">
        <p14:creationId xmlns:p14="http://schemas.microsoft.com/office/powerpoint/2010/main" val="1381198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Bildobjekt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61913" y="179885"/>
            <a:ext cx="1196845" cy="514235"/>
          </a:xfrm>
          <a:prstGeom prst="rect">
            <a:avLst/>
          </a:prstGeom>
        </p:spPr>
      </p:pic>
      <p:pic>
        <p:nvPicPr>
          <p:cNvPr id="11" name="Bildobjekt 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pic>
        <p:nvPicPr>
          <p:cNvPr id="7" name="Picture 6">
            <a:extLst>
              <a:ext uri="{FF2B5EF4-FFF2-40B4-BE49-F238E27FC236}">
                <a16:creationId xmlns:a16="http://schemas.microsoft.com/office/drawing/2014/main" id="{A77EB123-E9B2-4A78-B142-64E26AAF16D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8789" y="258166"/>
            <a:ext cx="1302338" cy="450392"/>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01328" y="5907267"/>
            <a:ext cx="1196845" cy="514235"/>
          </a:xfrm>
          <a:prstGeom prst="rect">
            <a:avLst/>
          </a:prstGeom>
        </p:spPr>
      </p:pic>
      <p:pic>
        <p:nvPicPr>
          <p:cNvPr id="9" name="Picture 8">
            <a:extLst>
              <a:ext uri="{FF2B5EF4-FFF2-40B4-BE49-F238E27FC236}">
                <a16:creationId xmlns:a16="http://schemas.microsoft.com/office/drawing/2014/main" id="{75A4CBD5-3AB7-46D1-BA5E-FA07FC4E809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332040" y="5971110"/>
            <a:ext cx="1302338" cy="450392"/>
          </a:xfrm>
          <a:prstGeom prst="rect">
            <a:avLst/>
          </a:prstGeom>
        </p:spPr>
      </p:pic>
    </p:spTree>
    <p:extLst>
      <p:ext uri="{BB962C8B-B14F-4D97-AF65-F5344CB8AC3E}">
        <p14:creationId xmlns:p14="http://schemas.microsoft.com/office/powerpoint/2010/main" val="171273997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102689"/>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E6BCD4D8-945C-4CED-8655-0DED089F21D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98462" y="6286602"/>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7A7E11DC-7C16-43FA-A881-A5798413C9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59999" y="6064234"/>
            <a:ext cx="1316448" cy="789869"/>
          </a:xfrm>
          <a:prstGeom prst="rect">
            <a:avLst/>
          </a:prstGeom>
        </p:spPr>
      </p:pic>
    </p:spTree>
    <p:extLst>
      <p:ext uri="{BB962C8B-B14F-4D97-AF65-F5344CB8AC3E}">
        <p14:creationId xmlns:p14="http://schemas.microsoft.com/office/powerpoint/2010/main" val="19067094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22818" r="-1555"/>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59557" y="5907267"/>
            <a:ext cx="1196845" cy="514235"/>
          </a:xfrm>
          <a:prstGeom prst="rect">
            <a:avLst/>
          </a:prstGeom>
        </p:spPr>
      </p:pic>
      <p:pic>
        <p:nvPicPr>
          <p:cNvPr id="9" name="Picture 8">
            <a:extLst>
              <a:ext uri="{FF2B5EF4-FFF2-40B4-BE49-F238E27FC236}">
                <a16:creationId xmlns:a16="http://schemas.microsoft.com/office/drawing/2014/main" id="{AA5D69CB-9A87-4B54-AF2B-66F2B83B8B1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08307" y="5971110"/>
            <a:ext cx="1302338" cy="450392"/>
          </a:xfrm>
          <a:prstGeom prst="rect">
            <a:avLst/>
          </a:prstGeom>
        </p:spPr>
      </p:pic>
    </p:spTree>
    <p:extLst>
      <p:ext uri="{BB962C8B-B14F-4D97-AF65-F5344CB8AC3E}">
        <p14:creationId xmlns:p14="http://schemas.microsoft.com/office/powerpoint/2010/main" val="340161507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Header + Bullets white">
    <p:spTree>
      <p:nvGrpSpPr>
        <p:cNvPr id="1" name=""/>
        <p:cNvGrpSpPr/>
        <p:nvPr/>
      </p:nvGrpSpPr>
      <p:grpSpPr>
        <a:xfrm>
          <a:off x="0" y="0"/>
          <a:ext cx="0" cy="0"/>
          <a:chOff x="0" y="0"/>
          <a:chExt cx="0" cy="0"/>
        </a:xfrm>
      </p:grpSpPr>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01422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6" name="Picture 5">
            <a:extLst>
              <a:ext uri="{FF2B5EF4-FFF2-40B4-BE49-F238E27FC236}">
                <a16:creationId xmlns:a16="http://schemas.microsoft.com/office/drawing/2014/main" id="{4CA44AF3-1636-4B28-854B-41216CAA0B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18801" y="6320747"/>
            <a:ext cx="1302338" cy="450392"/>
          </a:xfrm>
          <a:prstGeom prst="rect">
            <a:avLst/>
          </a:prstGeom>
        </p:spPr>
      </p:pic>
      <p:pic>
        <p:nvPicPr>
          <p:cNvPr id="7" name="Picture 6" descr="A picture containing table&#10;&#10;Description automatically generated">
            <a:extLst>
              <a:ext uri="{FF2B5EF4-FFF2-40B4-BE49-F238E27FC236}">
                <a16:creationId xmlns:a16="http://schemas.microsoft.com/office/drawing/2014/main" id="{8D168DF7-3173-4214-AE2B-2E84E235D24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0338" y="6098379"/>
            <a:ext cx="1316448" cy="789869"/>
          </a:xfrm>
          <a:prstGeom prst="rect">
            <a:avLst/>
          </a:prstGeom>
        </p:spPr>
      </p:pic>
    </p:spTree>
    <p:extLst>
      <p:ext uri="{BB962C8B-B14F-4D97-AF65-F5344CB8AC3E}">
        <p14:creationId xmlns:p14="http://schemas.microsoft.com/office/powerpoint/2010/main" val="36286047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136827"/>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6F0A2D6C-6605-4E98-BF46-3F4EE1431A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26811" y="6320747"/>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D4FF4776-3E87-4E12-959F-908A85FA9C9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88348" y="6098379"/>
            <a:ext cx="1316448" cy="789869"/>
          </a:xfrm>
          <a:prstGeom prst="rect">
            <a:avLst/>
          </a:prstGeom>
        </p:spPr>
      </p:pic>
    </p:spTree>
    <p:extLst>
      <p:ext uri="{BB962C8B-B14F-4D97-AF65-F5344CB8AC3E}">
        <p14:creationId xmlns:p14="http://schemas.microsoft.com/office/powerpoint/2010/main" val="22158986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497397" y="0"/>
            <a:ext cx="11694603" cy="6858000"/>
          </a:xfrm>
          <a:prstGeom prst="rect">
            <a:avLst/>
          </a:prstGeom>
        </p:spPr>
      </p:pic>
      <p:cxnSp>
        <p:nvCxnSpPr>
          <p:cNvPr id="23" name="Rak 22"/>
          <p:cNvCxnSpPr/>
          <p:nvPr/>
        </p:nvCxnSpPr>
        <p:spPr>
          <a:xfrm>
            <a:off x="527381" y="785037"/>
            <a:ext cx="643947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solidFill>
                  <a:schemeClr val="bg1"/>
                </a:solidFill>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9785342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136836"/>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A722C4B3-5B17-4F63-A151-1B55D12C54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91344" y="6320747"/>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E09BFD40-1B39-4449-A408-89D2E43926F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52881" y="6098379"/>
            <a:ext cx="1316448" cy="789869"/>
          </a:xfrm>
          <a:prstGeom prst="rect">
            <a:avLst/>
          </a:prstGeom>
        </p:spPr>
      </p:pic>
    </p:spTree>
    <p:extLst>
      <p:ext uri="{BB962C8B-B14F-4D97-AF65-F5344CB8AC3E}">
        <p14:creationId xmlns:p14="http://schemas.microsoft.com/office/powerpoint/2010/main" val="35399099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66303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
        <p:nvSpPr>
          <p:cNvPr id="9" name="Freeform: Shape 8"/>
          <p:cNvSpPr/>
          <p:nvPr userDrawn="1"/>
        </p:nvSpPr>
        <p:spPr>
          <a:xfrm rot="10800000" flipH="1">
            <a:off x="0" y="-3934"/>
            <a:ext cx="7537142" cy="6858000"/>
          </a:xfrm>
          <a:custGeom>
            <a:avLst/>
            <a:gdLst>
              <a:gd name="connsiteX0" fmla="*/ 0 w 7537142"/>
              <a:gd name="connsiteY0" fmla="*/ 6858000 h 6858000"/>
              <a:gd name="connsiteX1" fmla="*/ 3400148 w 7537142"/>
              <a:gd name="connsiteY1" fmla="*/ 6858000 h 6858000"/>
              <a:gd name="connsiteX2" fmla="*/ 7537142 w 7537142"/>
              <a:gd name="connsiteY2" fmla="*/ 6858000 h 6858000"/>
              <a:gd name="connsiteX3" fmla="*/ 3400148 w 7537142"/>
              <a:gd name="connsiteY3" fmla="*/ 0 h 6858000"/>
              <a:gd name="connsiteX4" fmla="*/ 0 w 75371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7142" h="6858000">
                <a:moveTo>
                  <a:pt x="0" y="6858000"/>
                </a:moveTo>
                <a:lnTo>
                  <a:pt x="3400148" y="6858000"/>
                </a:lnTo>
                <a:lnTo>
                  <a:pt x="7537142" y="6858000"/>
                </a:lnTo>
                <a:lnTo>
                  <a:pt x="3400148" y="0"/>
                </a:lnTo>
                <a:lnTo>
                  <a:pt x="0" y="0"/>
                </a:lnTo>
                <a:close/>
              </a:path>
            </a:pathLst>
          </a:custGeom>
          <a:blipFill dpi="0" rotWithShape="0">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590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16374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duotone>
              <a:prstClr val="black"/>
              <a:srgbClr val="339933">
                <a:tint val="45000"/>
                <a:satMod val="400000"/>
              </a:srgbClr>
            </a:duotone>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04341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61913" y="179885"/>
            <a:ext cx="1196845" cy="514235"/>
          </a:xfrm>
          <a:prstGeom prst="rect">
            <a:avLst/>
          </a:prstGeom>
        </p:spPr>
      </p:pic>
      <p:pic>
        <p:nvPicPr>
          <p:cNvPr id="3" name="Picture 2">
            <a:extLst>
              <a:ext uri="{FF2B5EF4-FFF2-40B4-BE49-F238E27FC236}">
                <a16:creationId xmlns:a16="http://schemas.microsoft.com/office/drawing/2014/main" id="{D410E014-DAFA-4A18-BD5A-525091EAE8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22185" y="222009"/>
            <a:ext cx="1302338" cy="450392"/>
          </a:xfrm>
          <a:prstGeom prst="rect">
            <a:avLst/>
          </a:prstGeom>
        </p:spPr>
      </p:pic>
    </p:spTree>
    <p:extLst>
      <p:ext uri="{BB962C8B-B14F-4D97-AF65-F5344CB8AC3E}">
        <p14:creationId xmlns:p14="http://schemas.microsoft.com/office/powerpoint/2010/main" val="675442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95778" y="179885"/>
            <a:ext cx="1196845" cy="514235"/>
          </a:xfrm>
          <a:prstGeom prst="rect">
            <a:avLst/>
          </a:prstGeom>
        </p:spPr>
      </p:pic>
      <p:pic>
        <p:nvPicPr>
          <p:cNvPr id="21" name="Picture 20">
            <a:extLst>
              <a:ext uri="{FF2B5EF4-FFF2-40B4-BE49-F238E27FC236}">
                <a16:creationId xmlns:a16="http://schemas.microsoft.com/office/drawing/2014/main" id="{36A13B9A-C7BA-45B7-9A8F-3B0855A18A9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52430" y="222009"/>
            <a:ext cx="1302338" cy="450392"/>
          </a:xfrm>
          <a:prstGeom prst="rect">
            <a:avLst/>
          </a:prstGeom>
        </p:spPr>
      </p:pic>
    </p:spTree>
    <p:extLst>
      <p:ext uri="{BB962C8B-B14F-4D97-AF65-F5344CB8AC3E}">
        <p14:creationId xmlns:p14="http://schemas.microsoft.com/office/powerpoint/2010/main" val="3870097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04246" y="179885"/>
            <a:ext cx="1196845" cy="514235"/>
          </a:xfrm>
          <a:prstGeom prst="rect">
            <a:avLst/>
          </a:prstGeom>
        </p:spPr>
      </p:pic>
      <p:pic>
        <p:nvPicPr>
          <p:cNvPr id="12" name="Picture 11">
            <a:extLst>
              <a:ext uri="{FF2B5EF4-FFF2-40B4-BE49-F238E27FC236}">
                <a16:creationId xmlns:a16="http://schemas.microsoft.com/office/drawing/2014/main" id="{3A155055-3A85-437A-90E9-934FCF86732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22185" y="222009"/>
            <a:ext cx="1302338" cy="450392"/>
          </a:xfrm>
          <a:prstGeom prst="rect">
            <a:avLst/>
          </a:prstGeom>
        </p:spPr>
      </p:pic>
    </p:spTree>
    <p:extLst>
      <p:ext uri="{BB962C8B-B14F-4D97-AF65-F5344CB8AC3E}">
        <p14:creationId xmlns:p14="http://schemas.microsoft.com/office/powerpoint/2010/main" val="795771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92579" y="179885"/>
            <a:ext cx="1196845" cy="514235"/>
          </a:xfrm>
          <a:prstGeom prst="rect">
            <a:avLst/>
          </a:prstGeom>
        </p:spPr>
      </p:pic>
      <p:pic>
        <p:nvPicPr>
          <p:cNvPr id="20" name="Picture 19">
            <a:extLst>
              <a:ext uri="{FF2B5EF4-FFF2-40B4-BE49-F238E27FC236}">
                <a16:creationId xmlns:a16="http://schemas.microsoft.com/office/drawing/2014/main" id="{3380D2F4-F229-441C-B159-5B576142583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15366" y="233577"/>
            <a:ext cx="1302338" cy="450392"/>
          </a:xfrm>
          <a:prstGeom prst="rect">
            <a:avLst/>
          </a:prstGeom>
        </p:spPr>
      </p:pic>
    </p:spTree>
    <p:extLst>
      <p:ext uri="{BB962C8B-B14F-4D97-AF65-F5344CB8AC3E}">
        <p14:creationId xmlns:p14="http://schemas.microsoft.com/office/powerpoint/2010/main" val="2074385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Calibri Light" charset="0"/>
                <a:ea typeface="Calibri Light" charset="0"/>
                <a:cs typeface="Calibri Light"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17983" y="179885"/>
            <a:ext cx="1196845" cy="514235"/>
          </a:xfrm>
          <a:prstGeom prst="rect">
            <a:avLst/>
          </a:prstGeom>
        </p:spPr>
      </p:pic>
      <p:pic>
        <p:nvPicPr>
          <p:cNvPr id="6" name="Picture 5">
            <a:extLst>
              <a:ext uri="{FF2B5EF4-FFF2-40B4-BE49-F238E27FC236}">
                <a16:creationId xmlns:a16="http://schemas.microsoft.com/office/drawing/2014/main" id="{7EB2E778-54AA-435A-9CC4-3435332F24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61319" y="211806"/>
            <a:ext cx="1302338" cy="450392"/>
          </a:xfrm>
          <a:prstGeom prst="rect">
            <a:avLst/>
          </a:prstGeom>
        </p:spPr>
      </p:pic>
    </p:spTree>
    <p:extLst>
      <p:ext uri="{BB962C8B-B14F-4D97-AF65-F5344CB8AC3E}">
        <p14:creationId xmlns:p14="http://schemas.microsoft.com/office/powerpoint/2010/main" val="215906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563562"/>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FC94C6F6-69CA-4D06-96D3-38816CD87E27}" type="slidenum">
              <a:rPr lang="en-US" smtClean="0"/>
              <a:t>‹#›</a:t>
            </a:fld>
            <a:endParaRPr lang="en-US"/>
          </a:p>
        </p:txBody>
      </p:sp>
      <p:cxnSp>
        <p:nvCxnSpPr>
          <p:cNvPr id="7"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4" name="Rectangle 3"/>
          <p:cNvSpPr/>
          <p:nvPr userDrawn="1"/>
        </p:nvSpPr>
        <p:spPr>
          <a:xfrm>
            <a:off x="10160000" y="0"/>
            <a:ext cx="2032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Boxed Book" panose="02000506040000020004" pitchFamily="2" charset="0"/>
            </a:endParaRPr>
          </a:p>
        </p:txBody>
      </p:sp>
      <p:pic>
        <p:nvPicPr>
          <p:cNvPr id="8" name="Picture 7">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5601" y="274638"/>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7138" y="52270"/>
            <a:ext cx="1316448" cy="789869"/>
          </a:xfrm>
          <a:prstGeom prst="rect">
            <a:avLst/>
          </a:prstGeom>
        </p:spPr>
      </p:pic>
    </p:spTree>
    <p:extLst>
      <p:ext uri="{BB962C8B-B14F-4D97-AF65-F5344CB8AC3E}">
        <p14:creationId xmlns:p14="http://schemas.microsoft.com/office/powerpoint/2010/main" val="2629598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a:prstGeom prst="rect">
            <a:avLst/>
          </a:prstGeo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a:prstGeom prst="rect">
            <a:avLst/>
          </a:prstGeo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16000" y="6356351"/>
            <a:ext cx="2844800" cy="365125"/>
          </a:xfrm>
          <a:prstGeom prst="rect">
            <a:avLst/>
          </a:prstGeom>
        </p:spPr>
        <p:txBody>
          <a:bodyPr/>
          <a:lstStyle/>
          <a:p>
            <a:fld id="{757B281C-5159-4971-8228-52B9A72E9ED2}" type="datetimeFigureOut">
              <a:rPr lang="en-US" smtClean="0"/>
              <a:pPr/>
              <a:t>6/26/2024</a:t>
            </a:fld>
            <a:endParaRPr lang="en-US" dirty="0"/>
          </a:p>
        </p:txBody>
      </p:sp>
      <p:sp>
        <p:nvSpPr>
          <p:cNvPr id="5" name="Footer Placeholder 4"/>
          <p:cNvSpPr>
            <a:spLocks noGrp="1"/>
          </p:cNvSpPr>
          <p:nvPr>
            <p:ph type="ftr" sz="quarter" idx="11"/>
          </p:nvPr>
        </p:nvSpPr>
        <p:spPr>
          <a:xfrm>
            <a:off x="44704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a:prstGeom prst="rect">
            <a:avLst/>
          </a:prstGeom>
        </p:spPr>
        <p:txBody>
          <a:bodyPr/>
          <a:lstStyle/>
          <a:p>
            <a:fld id="{33D6E5A2-EC83-451F-A719-9AC1370DD5CF}" type="slidenum">
              <a:rPr lang="en-US" smtClean="0"/>
              <a:pPr/>
              <a:t>‹#›</a:t>
            </a:fld>
            <a:endParaRPr lang="en-US" dirty="0"/>
          </a:p>
        </p:txBody>
      </p:sp>
      <p:pic>
        <p:nvPicPr>
          <p:cNvPr id="7" name="Picture 6">
            <a:extLst>
              <a:ext uri="{FF2B5EF4-FFF2-40B4-BE49-F238E27FC236}">
                <a16:creationId xmlns:a16="http://schemas.microsoft.com/office/drawing/2014/main" id="{BC766CB5-E0DB-4662-8311-42FC09A68A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4831" y="308219"/>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72696E73-CEBA-4BF7-8E44-617749DA22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86368" y="85851"/>
            <a:ext cx="1316448" cy="789869"/>
          </a:xfrm>
          <a:prstGeom prst="rect">
            <a:avLst/>
          </a:prstGeom>
        </p:spPr>
      </p:pic>
    </p:spTree>
    <p:extLst>
      <p:ext uri="{BB962C8B-B14F-4D97-AF65-F5344CB8AC3E}">
        <p14:creationId xmlns:p14="http://schemas.microsoft.com/office/powerpoint/2010/main" val="1084047212"/>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EC90AAC5-FF07-46D4-AB51-C407C911C9C1}"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4" name="Picture 3">
            <a:extLst>
              <a:ext uri="{FF2B5EF4-FFF2-40B4-BE49-F238E27FC236}">
                <a16:creationId xmlns:a16="http://schemas.microsoft.com/office/drawing/2014/main" id="{76B0FECF-C984-4D6B-AD8D-522510BEC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5601" y="274638"/>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885C6776-3EE4-4FAA-AFB0-1CB0F99573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7138" y="52270"/>
            <a:ext cx="1316448" cy="789869"/>
          </a:xfrm>
          <a:prstGeom prst="rect">
            <a:avLst/>
          </a:prstGeom>
        </p:spPr>
      </p:pic>
    </p:spTree>
    <p:extLst>
      <p:ext uri="{BB962C8B-B14F-4D97-AF65-F5344CB8AC3E}">
        <p14:creationId xmlns:p14="http://schemas.microsoft.com/office/powerpoint/2010/main" val="919999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4CE0E7BA-54D0-4C17-90E6-30B4962FD1AF}"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5" name="Picture 4">
            <a:extLst>
              <a:ext uri="{FF2B5EF4-FFF2-40B4-BE49-F238E27FC236}">
                <a16:creationId xmlns:a16="http://schemas.microsoft.com/office/drawing/2014/main" id="{2F478AF7-5A13-47C3-9537-F5F3B8156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5601" y="274638"/>
            <a:ext cx="1302338" cy="450392"/>
          </a:xfrm>
          <a:prstGeom prst="rect">
            <a:avLst/>
          </a:prstGeom>
        </p:spPr>
      </p:pic>
      <p:pic>
        <p:nvPicPr>
          <p:cNvPr id="6" name="Picture 5" descr="A picture containing table&#10;&#10;Description automatically generated">
            <a:extLst>
              <a:ext uri="{FF2B5EF4-FFF2-40B4-BE49-F238E27FC236}">
                <a16:creationId xmlns:a16="http://schemas.microsoft.com/office/drawing/2014/main" id="{4F84A384-A5AE-42BB-8BB4-532B5C1FD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7138" y="52270"/>
            <a:ext cx="1316448" cy="789869"/>
          </a:xfrm>
          <a:prstGeom prst="rect">
            <a:avLst/>
          </a:prstGeom>
        </p:spPr>
      </p:pic>
    </p:spTree>
    <p:extLst>
      <p:ext uri="{BB962C8B-B14F-4D97-AF65-F5344CB8AC3E}">
        <p14:creationId xmlns:p14="http://schemas.microsoft.com/office/powerpoint/2010/main" val="7934680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8323188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699231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91783" y="329353"/>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Tree>
    <p:extLst>
      <p:ext uri="{BB962C8B-B14F-4D97-AF65-F5344CB8AC3E}">
        <p14:creationId xmlns:p14="http://schemas.microsoft.com/office/powerpoint/2010/main" val="33281916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621869"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99329" y="441587"/>
            <a:ext cx="1994548" cy="854807"/>
          </a:xfrm>
          <a:prstGeom prst="rect">
            <a:avLst/>
          </a:prstGeom>
        </p:spPr>
      </p:pic>
    </p:spTree>
    <p:extLst>
      <p:ext uri="{BB962C8B-B14F-4D97-AF65-F5344CB8AC3E}">
        <p14:creationId xmlns:p14="http://schemas.microsoft.com/office/powerpoint/2010/main" val="2279002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de-DE" sz="2400" dirty="0">
              <a:latin typeface="Boxed Book" panose="02000506040000020004" pitchFamily="2" charset="0"/>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spTree>
    <p:extLst>
      <p:ext uri="{BB962C8B-B14F-4D97-AF65-F5344CB8AC3E}">
        <p14:creationId xmlns:p14="http://schemas.microsoft.com/office/powerpoint/2010/main" val="37905460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Tree>
    <p:extLst>
      <p:ext uri="{BB962C8B-B14F-4D97-AF65-F5344CB8AC3E}">
        <p14:creationId xmlns:p14="http://schemas.microsoft.com/office/powerpoint/2010/main" val="33861351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pic>
        <p:nvPicPr>
          <p:cNvPr id="2"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82714" y="179885"/>
            <a:ext cx="1196845" cy="514235"/>
          </a:xfrm>
          <a:prstGeom prst="rect">
            <a:avLst/>
          </a:prstGeom>
        </p:spPr>
      </p:pic>
      <p:pic>
        <p:nvPicPr>
          <p:cNvPr id="1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Tree>
    <p:extLst>
      <p:ext uri="{BB962C8B-B14F-4D97-AF65-F5344CB8AC3E}">
        <p14:creationId xmlns:p14="http://schemas.microsoft.com/office/powerpoint/2010/main" val="1056535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Bildobjekt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452676" y="179885"/>
            <a:ext cx="1196845" cy="514235"/>
          </a:xfrm>
          <a:prstGeom prst="rect">
            <a:avLst/>
          </a:prstGeom>
        </p:spPr>
      </p:pic>
      <p:pic>
        <p:nvPicPr>
          <p:cNvPr id="11" name="Bildobjekt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44252" y="224678"/>
            <a:ext cx="1302338" cy="450392"/>
          </a:xfrm>
          <a:prstGeom prst="rect">
            <a:avLst/>
          </a:prstGeom>
        </p:spPr>
      </p:pic>
    </p:spTree>
    <p:extLst>
      <p:ext uri="{BB962C8B-B14F-4D97-AF65-F5344CB8AC3E}">
        <p14:creationId xmlns:p14="http://schemas.microsoft.com/office/powerpoint/2010/main" val="30489481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071315" y="5907267"/>
            <a:ext cx="1196845" cy="514235"/>
          </a:xfrm>
          <a:prstGeom prst="rect">
            <a:avLst/>
          </a:prstGeom>
        </p:spPr>
      </p:pic>
      <p:pic>
        <p:nvPicPr>
          <p:cNvPr id="9" name="Picture 8">
            <a:extLst>
              <a:ext uri="{FF2B5EF4-FFF2-40B4-BE49-F238E27FC236}">
                <a16:creationId xmlns:a16="http://schemas.microsoft.com/office/drawing/2014/main" id="{B9FC056C-FF56-4EB0-B5E4-11649B7342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321860" y="5939188"/>
            <a:ext cx="1302338" cy="450392"/>
          </a:xfrm>
          <a:prstGeom prst="rect">
            <a:avLst/>
          </a:prstGeom>
        </p:spPr>
      </p:pic>
    </p:spTree>
    <p:extLst>
      <p:ext uri="{BB962C8B-B14F-4D97-AF65-F5344CB8AC3E}">
        <p14:creationId xmlns:p14="http://schemas.microsoft.com/office/powerpoint/2010/main" val="3501665824"/>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310981793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grpSp>
        <p:nvGrpSpPr>
          <p:cNvPr id="2" name="Group 1"/>
          <p:cNvGrpSpPr/>
          <p:nvPr userDrawn="1"/>
        </p:nvGrpSpPr>
        <p:grpSpPr>
          <a:xfrm>
            <a:off x="-261262" y="5512739"/>
            <a:ext cx="6023430" cy="1361348"/>
            <a:chOff x="-261262" y="5512739"/>
            <a:chExt cx="6023430" cy="1361348"/>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718277" y="5907267"/>
              <a:ext cx="1196845" cy="514235"/>
            </a:xfrm>
            <a:prstGeom prst="rect">
              <a:avLst/>
            </a:prstGeom>
          </p:spPr>
        </p:pic>
      </p:grpSp>
      <p:pic>
        <p:nvPicPr>
          <p:cNvPr id="10" name="Picture 9">
            <a:extLst>
              <a:ext uri="{FF2B5EF4-FFF2-40B4-BE49-F238E27FC236}">
                <a16:creationId xmlns:a16="http://schemas.microsoft.com/office/drawing/2014/main" id="{B9FC056C-FF56-4EB0-B5E4-11649B7342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24153" y="5968217"/>
            <a:ext cx="1302338" cy="450392"/>
          </a:xfrm>
          <a:prstGeom prst="rect">
            <a:avLst/>
          </a:prstGeom>
        </p:spPr>
      </p:pic>
    </p:spTree>
    <p:extLst>
      <p:ext uri="{BB962C8B-B14F-4D97-AF65-F5344CB8AC3E}">
        <p14:creationId xmlns:p14="http://schemas.microsoft.com/office/powerpoint/2010/main" val="2931028135"/>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Header + Bullets white">
    <p:spTree>
      <p:nvGrpSpPr>
        <p:cNvPr id="1" name=""/>
        <p:cNvGrpSpPr/>
        <p:nvPr/>
      </p:nvGrpSpPr>
      <p:grpSpPr>
        <a:xfrm>
          <a:off x="0" y="0"/>
          <a:ext cx="0" cy="0"/>
          <a:chOff x="0" y="0"/>
          <a:chExt cx="0" cy="0"/>
        </a:xfrm>
      </p:grpSpPr>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484777237"/>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419987012"/>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4079" r="1"/>
          <a:stretch/>
        </p:blipFill>
        <p:spPr>
          <a:xfrm>
            <a:off x="497397" y="0"/>
            <a:ext cx="11694603" cy="6858000"/>
          </a:xfrm>
          <a:prstGeom prst="rect">
            <a:avLst/>
          </a:prstGeom>
        </p:spPr>
      </p:pic>
      <p:cxnSp>
        <p:nvCxnSpPr>
          <p:cNvPr id="23" name="Rak 22"/>
          <p:cNvCxnSpPr/>
          <p:nvPr/>
        </p:nvCxnSpPr>
        <p:spPr>
          <a:xfrm>
            <a:off x="527381" y="785037"/>
            <a:ext cx="643947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solidFill>
                  <a:schemeClr val="bg1"/>
                </a:solidFill>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3146205088"/>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0882010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
        <p:nvSpPr>
          <p:cNvPr id="9" name="Freeform: Shape 8"/>
          <p:cNvSpPr/>
          <p:nvPr userDrawn="1"/>
        </p:nvSpPr>
        <p:spPr>
          <a:xfrm rot="10800000" flipH="1">
            <a:off x="0" y="-3934"/>
            <a:ext cx="7537142" cy="6858000"/>
          </a:xfrm>
          <a:custGeom>
            <a:avLst/>
            <a:gdLst>
              <a:gd name="connsiteX0" fmla="*/ 0 w 7537142"/>
              <a:gd name="connsiteY0" fmla="*/ 6858000 h 6858000"/>
              <a:gd name="connsiteX1" fmla="*/ 3400148 w 7537142"/>
              <a:gd name="connsiteY1" fmla="*/ 6858000 h 6858000"/>
              <a:gd name="connsiteX2" fmla="*/ 7537142 w 7537142"/>
              <a:gd name="connsiteY2" fmla="*/ 6858000 h 6858000"/>
              <a:gd name="connsiteX3" fmla="*/ 3400148 w 7537142"/>
              <a:gd name="connsiteY3" fmla="*/ 0 h 6858000"/>
              <a:gd name="connsiteX4" fmla="*/ 0 w 75371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7142" h="6858000">
                <a:moveTo>
                  <a:pt x="0" y="6858000"/>
                </a:moveTo>
                <a:lnTo>
                  <a:pt x="3400148" y="6858000"/>
                </a:lnTo>
                <a:lnTo>
                  <a:pt x="7537142" y="6858000"/>
                </a:lnTo>
                <a:lnTo>
                  <a:pt x="3400148" y="0"/>
                </a:lnTo>
                <a:lnTo>
                  <a:pt x="0" y="0"/>
                </a:lnTo>
                <a:close/>
              </a:path>
            </a:pathLst>
          </a:custGeom>
          <a:blipFill dpi="0" rotWithShape="0">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8823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3296762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duotone>
              <a:prstClr val="black"/>
              <a:srgbClr val="339933">
                <a:tint val="45000"/>
                <a:satMod val="400000"/>
              </a:srgbClr>
            </a:duotone>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9712172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386175" y="179885"/>
            <a:ext cx="1196845" cy="514235"/>
          </a:xfrm>
          <a:prstGeom prst="rect">
            <a:avLst/>
          </a:prstGeom>
        </p:spPr>
      </p:pic>
      <p:pic>
        <p:nvPicPr>
          <p:cNvPr id="13" name="Picture 12">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24565" y="196511"/>
            <a:ext cx="1302338" cy="450392"/>
          </a:xfrm>
          <a:prstGeom prst="rect">
            <a:avLst/>
          </a:prstGeom>
        </p:spPr>
      </p:pic>
    </p:spTree>
    <p:extLst>
      <p:ext uri="{BB962C8B-B14F-4D97-AF65-F5344CB8AC3E}">
        <p14:creationId xmlns:p14="http://schemas.microsoft.com/office/powerpoint/2010/main" val="26182651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519180" y="204172"/>
            <a:ext cx="1196845" cy="514235"/>
          </a:xfrm>
          <a:prstGeom prst="rect">
            <a:avLst/>
          </a:prstGeom>
        </p:spPr>
      </p:pic>
      <p:pic>
        <p:nvPicPr>
          <p:cNvPr id="21" name="Picture 20">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51186" y="266239"/>
            <a:ext cx="1302338" cy="450392"/>
          </a:xfrm>
          <a:prstGeom prst="rect">
            <a:avLst/>
          </a:prstGeom>
        </p:spPr>
      </p:pic>
    </p:spTree>
    <p:extLst>
      <p:ext uri="{BB962C8B-B14F-4D97-AF65-F5344CB8AC3E}">
        <p14:creationId xmlns:p14="http://schemas.microsoft.com/office/powerpoint/2010/main" val="40468673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377860" y="179885"/>
            <a:ext cx="1196845" cy="514235"/>
          </a:xfrm>
          <a:prstGeom prst="rect">
            <a:avLst/>
          </a:prstGeom>
        </p:spPr>
      </p:pic>
      <p:pic>
        <p:nvPicPr>
          <p:cNvPr id="12" name="Picture 11">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55124" y="222839"/>
            <a:ext cx="1302338" cy="450392"/>
          </a:xfrm>
          <a:prstGeom prst="rect">
            <a:avLst/>
          </a:prstGeom>
        </p:spPr>
      </p:pic>
    </p:spTree>
    <p:extLst>
      <p:ext uri="{BB962C8B-B14F-4D97-AF65-F5344CB8AC3E}">
        <p14:creationId xmlns:p14="http://schemas.microsoft.com/office/powerpoint/2010/main" val="14268574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577366" y="179885"/>
            <a:ext cx="1196845" cy="514235"/>
          </a:xfrm>
          <a:prstGeom prst="rect">
            <a:avLst/>
          </a:prstGeom>
        </p:spPr>
      </p:pic>
      <p:pic>
        <p:nvPicPr>
          <p:cNvPr id="20" name="Picture 19">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28483" y="222010"/>
            <a:ext cx="1302338" cy="450392"/>
          </a:xfrm>
          <a:prstGeom prst="rect">
            <a:avLst/>
          </a:prstGeom>
        </p:spPr>
      </p:pic>
    </p:spTree>
    <p:extLst>
      <p:ext uri="{BB962C8B-B14F-4D97-AF65-F5344CB8AC3E}">
        <p14:creationId xmlns:p14="http://schemas.microsoft.com/office/powerpoint/2010/main" val="13018464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Calibri Light" charset="0"/>
                <a:ea typeface="Calibri Light" charset="0"/>
                <a:cs typeface="Calibri Light"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444366" y="179885"/>
            <a:ext cx="1196845" cy="514235"/>
          </a:xfrm>
          <a:prstGeom prst="rect">
            <a:avLst/>
          </a:prstGeom>
        </p:spPr>
      </p:pic>
      <p:pic>
        <p:nvPicPr>
          <p:cNvPr id="6" name="Picture 5">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24338" y="211806"/>
            <a:ext cx="1302338" cy="450392"/>
          </a:xfrm>
          <a:prstGeom prst="rect">
            <a:avLst/>
          </a:prstGeom>
        </p:spPr>
      </p:pic>
    </p:spTree>
    <p:extLst>
      <p:ext uri="{BB962C8B-B14F-4D97-AF65-F5344CB8AC3E}">
        <p14:creationId xmlns:p14="http://schemas.microsoft.com/office/powerpoint/2010/main" val="34172754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EC90AAC5-FF07-46D4-AB51-C407C911C9C1}"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4" name="Picture 3">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6186" y="284162"/>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7723" y="61794"/>
            <a:ext cx="1316448" cy="789869"/>
          </a:xfrm>
          <a:prstGeom prst="rect">
            <a:avLst/>
          </a:prstGeom>
        </p:spPr>
      </p:pic>
    </p:spTree>
    <p:extLst>
      <p:ext uri="{BB962C8B-B14F-4D97-AF65-F5344CB8AC3E}">
        <p14:creationId xmlns:p14="http://schemas.microsoft.com/office/powerpoint/2010/main" val="342280803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p:spPr>
        <p:txBody>
          <a:bodyPr/>
          <a:lstStyle>
            <a:lvl1pPr>
              <a:defRPr sz="1200" spc="-70" baseline="0">
                <a:solidFill>
                  <a:srgbClr val="FFFFFF"/>
                </a:solidFill>
                <a:latin typeface="Calibri" pitchFamily="34" charset="0"/>
              </a:defRPr>
            </a:lvl1pPr>
          </a:lstStyle>
          <a:p>
            <a:pPr>
              <a:defRPr/>
            </a:pPr>
            <a:fld id="{022EFF50-040F-4B70-9616-1755AE329628}" type="slidenum">
              <a:rPr lang="sv-SE"/>
              <a:pPr>
                <a:defRPr/>
              </a:pPr>
              <a:t>‹#›</a:t>
            </a:fld>
            <a:endParaRPr lang="sv-SE" dirty="0"/>
          </a:p>
        </p:txBody>
      </p:sp>
      <p:sp>
        <p:nvSpPr>
          <p:cNvPr id="3" name="Platshållare för datum 3"/>
          <p:cNvSpPr>
            <a:spLocks noGrp="1"/>
          </p:cNvSpPr>
          <p:nvPr>
            <p:ph type="dt" sz="half" idx="11"/>
          </p:nvPr>
        </p:nvSpPr>
        <p:spPr>
          <a:xfrm>
            <a:off x="8957734" y="6318250"/>
            <a:ext cx="1274233" cy="255588"/>
          </a:xfrm>
        </p:spPr>
        <p:txBody>
          <a:bodyPr/>
          <a:lstStyle>
            <a:lvl1pPr algn="r">
              <a:defRPr sz="1200" cap="all" spc="-70" baseline="0">
                <a:solidFill>
                  <a:srgbClr val="FFFFFF"/>
                </a:solidFill>
                <a:latin typeface="Calibri" pitchFamily="34" charset="0"/>
              </a:defRPr>
            </a:lvl1pPr>
          </a:lstStyle>
          <a:p>
            <a:pPr>
              <a:defRPr/>
            </a:pPr>
            <a:r>
              <a:rPr lang="sv-SE"/>
              <a:t>2014-09-16</a:t>
            </a:r>
            <a:endParaRPr lang="sv-SE" dirty="0"/>
          </a:p>
        </p:txBody>
      </p:sp>
      <p:pic>
        <p:nvPicPr>
          <p:cNvPr id="4" name="Picture 3">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2441" y="222368"/>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63978" y="0"/>
            <a:ext cx="1316448" cy="789869"/>
          </a:xfrm>
          <a:prstGeom prst="rect">
            <a:avLst/>
          </a:prstGeom>
        </p:spPr>
      </p:pic>
    </p:spTree>
    <p:extLst>
      <p:ext uri="{BB962C8B-B14F-4D97-AF65-F5344CB8AC3E}">
        <p14:creationId xmlns:p14="http://schemas.microsoft.com/office/powerpoint/2010/main" val="13367949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144000" cy="563562"/>
          </a:xfrm>
        </p:spPr>
        <p:txBody>
          <a:bodyPr/>
          <a:lstStyle/>
          <a:p>
            <a:r>
              <a:rPr lang="en-US"/>
              <a:t>Click to edit Master title style</a:t>
            </a:r>
          </a:p>
        </p:txBody>
      </p:sp>
      <p:sp>
        <p:nvSpPr>
          <p:cNvPr id="3" name="Content Placeholder 2"/>
          <p:cNvSpPr>
            <a:spLocks noGrp="1"/>
          </p:cNvSpPr>
          <p:nvPr>
            <p:ph sz="half" idx="1"/>
          </p:nvPr>
        </p:nvSpPr>
        <p:spPr>
          <a:xfrm>
            <a:off x="609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99CDEE-73C4-47B7-9D0A-2179E39A424A}" type="datetime1">
              <a:rPr lang="en-US" smtClean="0"/>
              <a:t>6/26/2024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C6F6-69CA-4D06-96D3-38816CD87E27}" type="slidenum">
              <a:rPr lang="en-US" smtClean="0"/>
              <a:t>‹#›</a:t>
            </a:fld>
            <a:endParaRPr lang="en-US"/>
          </a:p>
        </p:txBody>
      </p:sp>
      <p:cxnSp>
        <p:nvCxnSpPr>
          <p:cNvPr id="8"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4646" y="192206"/>
            <a:ext cx="1302338" cy="450392"/>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6183" y="-30162"/>
            <a:ext cx="1316448" cy="789869"/>
          </a:xfrm>
          <a:prstGeom prst="rect">
            <a:avLst/>
          </a:prstGeom>
        </p:spPr>
      </p:pic>
    </p:spTree>
    <p:extLst>
      <p:ext uri="{BB962C8B-B14F-4D97-AF65-F5344CB8AC3E}">
        <p14:creationId xmlns:p14="http://schemas.microsoft.com/office/powerpoint/2010/main" val="11843977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587971" y="609600"/>
            <a:ext cx="9144000" cy="1143000"/>
          </a:xfrm>
        </p:spPr>
        <p:txBody>
          <a:bodyPr/>
          <a:lstStyle/>
          <a:p>
            <a:r>
              <a:rPr lang="en-US"/>
              <a:t>Click to edit Master title style</a:t>
            </a:r>
          </a:p>
        </p:txBody>
      </p:sp>
      <p:sp>
        <p:nvSpPr>
          <p:cNvPr id="3" name="Chart Placeholder 2"/>
          <p:cNvSpPr>
            <a:spLocks noGrp="1"/>
          </p:cNvSpPr>
          <p:nvPr>
            <p:ph type="chart" idx="1"/>
          </p:nvPr>
        </p:nvSpPr>
        <p:spPr>
          <a:xfrm>
            <a:off x="1555987" y="1981200"/>
            <a:ext cx="9234311" cy="4114800"/>
          </a:xfrm>
        </p:spPr>
        <p:txBody>
          <a:bodyPr/>
          <a:lstStyle/>
          <a:p>
            <a:endParaRPr lang="en-US"/>
          </a:p>
        </p:txBody>
      </p:sp>
      <p:sp>
        <p:nvSpPr>
          <p:cNvPr id="4" name="Date Placeholder 3"/>
          <p:cNvSpPr>
            <a:spLocks noGrp="1"/>
          </p:cNvSpPr>
          <p:nvPr>
            <p:ph type="dt" sz="half" idx="10"/>
          </p:nvPr>
        </p:nvSpPr>
        <p:spPr>
          <a:xfrm>
            <a:off x="948267" y="6248400"/>
            <a:ext cx="2528711"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99467" y="6248400"/>
            <a:ext cx="3793067"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15023" y="6248400"/>
            <a:ext cx="2528711" cy="457200"/>
          </a:xfrm>
        </p:spPr>
        <p:txBody>
          <a:bodyPr/>
          <a:lstStyle>
            <a:lvl1pPr>
              <a:defRPr/>
            </a:lvl1pPr>
          </a:lstStyle>
          <a:p>
            <a:fld id="{7868B099-30C5-466A-A10D-828961D17692}" type="slidenum">
              <a:rPr lang="en-US" altLang="en-US"/>
              <a:pPr/>
              <a:t>‹#›</a:t>
            </a:fld>
            <a:endParaRPr lang="en-US" altLang="en-US"/>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3554" y="194499"/>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15091" y="-27869"/>
            <a:ext cx="1316448" cy="789869"/>
          </a:xfrm>
          <a:prstGeom prst="rect">
            <a:avLst/>
          </a:prstGeom>
        </p:spPr>
      </p:pic>
    </p:spTree>
    <p:extLst>
      <p:ext uri="{BB962C8B-B14F-4D97-AF65-F5344CB8AC3E}">
        <p14:creationId xmlns:p14="http://schemas.microsoft.com/office/powerpoint/2010/main" val="24572757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18500210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40802577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2192762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a:solidFill>
            <a:srgbClr val="004C4C"/>
          </a:solidFill>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39110809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20505860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96934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58391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20497377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1053259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6606438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3615149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5003575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2252537270"/>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2547061349"/>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3453437352"/>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1723896437"/>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200152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1070722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3031064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641019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209495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8359575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811004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621534916"/>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875931080"/>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38502118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4093928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1997064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7639831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0180887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065921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0228958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912331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228624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7489665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01564707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172267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573518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62145089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3188909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940676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277976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30929560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86006077"/>
      </p:ext>
    </p:extLst>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3376297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278315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449873366"/>
      </p:ext>
    </p:extLst>
  </p:cSld>
  <p:clrMapOvr>
    <a:masterClrMapping/>
  </p:clrMapOvr>
  <p:hf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8614175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24361832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71224664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62"/>
            <a:ext cx="7872875" cy="814269"/>
          </a:xfrm>
        </p:spPr>
        <p:txBody>
          <a:bodyPr/>
          <a:lstStyle>
            <a:lvl1pPr>
              <a:defRPr sz="3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364676636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Tree>
    <p:extLst>
      <p:ext uri="{BB962C8B-B14F-4D97-AF65-F5344CB8AC3E}">
        <p14:creationId xmlns:p14="http://schemas.microsoft.com/office/powerpoint/2010/main" val="1417361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15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5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theme" Target="../theme/theme2.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theme" Target="../theme/theme3.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8" Type="http://schemas.openxmlformats.org/officeDocument/2006/relationships/slideLayout" Target="../slideLayouts/slideLayout65.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20" Type="http://schemas.openxmlformats.org/officeDocument/2006/relationships/slideLayout" Target="../slideLayouts/slideLayout77.xml"/><Relationship Id="rId41" Type="http://schemas.openxmlformats.org/officeDocument/2006/relationships/slideLayout" Target="../slideLayouts/slideLayout98.xml"/><Relationship Id="rId1" Type="http://schemas.openxmlformats.org/officeDocument/2006/relationships/slideLayout" Target="../slideLayouts/slideLayout58.xml"/><Relationship Id="rId6"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theme" Target="../theme/theme4.xml"/><Relationship Id="rId1" Type="http://schemas.openxmlformats.org/officeDocument/2006/relationships/slideLayout" Target="../slideLayouts/slideLayout10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4" Type="http://schemas.openxmlformats.org/officeDocument/2006/relationships/image" Target="../media/image53.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theme" Target="../theme/theme6.xml"/><Relationship Id="rId1"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4205" r:id="rId1"/>
    <p:sldLayoutId id="2147483661" r:id="rId2"/>
    <p:sldLayoutId id="2147483662" r:id="rId3"/>
    <p:sldLayoutId id="2147483663" r:id="rId4"/>
    <p:sldLayoutId id="2147483664" r:id="rId5"/>
    <p:sldLayoutId id="2147483665" r:id="rId6"/>
    <p:sldLayoutId id="2147483666" r:id="rId7"/>
    <p:sldLayoutId id="2147483670" r:id="rId8"/>
    <p:sldLayoutId id="2147483695" r:id="rId9"/>
    <p:sldLayoutId id="2147483694" r:id="rId10"/>
    <p:sldLayoutId id="2147483738" r:id="rId11"/>
    <p:sldLayoutId id="2147483696" r:id="rId12"/>
    <p:sldLayoutId id="2147483697" r:id="rId13"/>
    <p:sldLayoutId id="2147483698" r:id="rId14"/>
    <p:sldLayoutId id="2147483688" r:id="rId15"/>
    <p:sldLayoutId id="2147483689" r:id="rId16"/>
    <p:sldLayoutId id="2147483673" r:id="rId17"/>
    <p:sldLayoutId id="2147483674" r:id="rId18"/>
    <p:sldLayoutId id="2147483675" r:id="rId19"/>
    <p:sldLayoutId id="2147483678" r:id="rId20"/>
    <p:sldLayoutId id="2147483681" r:id="rId21"/>
    <p:sldLayoutId id="2147483684" r:id="rId22"/>
    <p:sldLayoutId id="2147483687" r:id="rId23"/>
    <p:sldLayoutId id="2147483736" r:id="rId24"/>
    <p:sldLayoutId id="2147483737" r:id="rId25"/>
    <p:sldLayoutId id="2147483739" r:id="rId26"/>
    <p:sldLayoutId id="2147483740" r:id="rId27"/>
    <p:sldLayoutId id="2147483742" r:id="rId28"/>
    <p:sldLayoutId id="2147483743" r:id="rId29"/>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1783272851"/>
      </p:ext>
    </p:extLst>
  </p:cSld>
  <p:clrMap bg1="lt1" tx1="dk1" bg2="lt2" tx2="dk2" accent1="accent1" accent2="accent2" accent3="accent3" accent4="accent4" accent5="accent5" accent6="accent6" hlink="hlink" folHlink="folHlink"/>
  <p:sldLayoutIdLst>
    <p:sldLayoutId id="2147483820"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4207" r:id="rId12"/>
    <p:sldLayoutId id="2147483758" r:id="rId13"/>
    <p:sldLayoutId id="2147483759" r:id="rId14"/>
    <p:sldLayoutId id="2147483760" r:id="rId15"/>
    <p:sldLayoutId id="2147483761" r:id="rId16"/>
    <p:sldLayoutId id="2147483762" r:id="rId17"/>
    <p:sldLayoutId id="2147483763" r:id="rId18"/>
    <p:sldLayoutId id="2147483821"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4206" r:id="rId28"/>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1214001838"/>
      </p:ext>
    </p:extLst>
  </p:cSld>
  <p:clrMap bg1="lt1" tx1="dk1" bg2="lt2" tx2="dk2" accent1="accent1" accent2="accent2" accent3="accent3" accent4="accent4" accent5="accent5" accent6="accent6" hlink="hlink" folHlink="folHlink"/>
  <p:sldLayoutIdLst>
    <p:sldLayoutId id="2147483773" r:id="rId1"/>
    <p:sldLayoutId id="2147483783" r:id="rId2"/>
    <p:sldLayoutId id="2147484202"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420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 id="2147483793" r:id="rId22"/>
    <p:sldLayoutId id="2147483794" r:id="rId23"/>
    <p:sldLayoutId id="2147483795" r:id="rId24"/>
    <p:sldLayoutId id="2147483796" r:id="rId25"/>
    <p:sldLayoutId id="2147483797" r:id="rId26"/>
    <p:sldLayoutId id="2147483798" r:id="rId27"/>
    <p:sldLayoutId id="2147483799" r:id="rId28"/>
    <p:sldLayoutId id="2147483800" r:id="rId29"/>
    <p:sldLayoutId id="2147483801" r:id="rId30"/>
    <p:sldLayoutId id="2147483802" r:id="rId31"/>
    <p:sldLayoutId id="2147483803" r:id="rId32"/>
    <p:sldLayoutId id="2147483804" r:id="rId33"/>
    <p:sldLayoutId id="2147483805" r:id="rId34"/>
    <p:sldLayoutId id="2147483806" r:id="rId35"/>
    <p:sldLayoutId id="2147483807" r:id="rId36"/>
    <p:sldLayoutId id="2147483808" r:id="rId37"/>
    <p:sldLayoutId id="2147483809" r:id="rId38"/>
    <p:sldLayoutId id="2147483810" r:id="rId39"/>
    <p:sldLayoutId id="2147483811" r:id="rId40"/>
    <p:sldLayoutId id="2147483812" r:id="rId41"/>
    <p:sldLayoutId id="2147483813" r:id="rId42"/>
    <p:sldLayoutId id="2147483814" r:id="rId43"/>
    <p:sldLayoutId id="2147483815" r:id="rId44"/>
    <p:sldLayoutId id="2147483816" r:id="rId45"/>
    <p:sldLayoutId id="2147483817" r:id="rId46"/>
    <p:sldLayoutId id="2147483818" r:id="rId47"/>
    <p:sldLayoutId id="2147483819" r:id="rId48"/>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6"/>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C2FD8B88-60CF-9D24-F7AC-D019EAB72C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9479" y="164646"/>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64" r:id="rId1"/>
  </p:sldLayoutIdLst>
  <p:hf hdr="0" dt="0"/>
  <p:txStyles>
    <p:titleStyle>
      <a:lvl1pPr algn="l" defTabSz="609555"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55" rtl="0" eaLnBrk="1" fontAlgn="base" hangingPunct="1">
        <a:spcBef>
          <a:spcPct val="0"/>
        </a:spcBef>
        <a:spcAft>
          <a:spcPct val="0"/>
        </a:spcAft>
        <a:defRPr sz="3733">
          <a:solidFill>
            <a:schemeClr val="tx1"/>
          </a:solidFill>
          <a:latin typeface="Calibri" pitchFamily="34" charset="0"/>
        </a:defRPr>
      </a:lvl2pPr>
      <a:lvl3pPr algn="l" defTabSz="609555" rtl="0" eaLnBrk="1" fontAlgn="base" hangingPunct="1">
        <a:spcBef>
          <a:spcPct val="0"/>
        </a:spcBef>
        <a:spcAft>
          <a:spcPct val="0"/>
        </a:spcAft>
        <a:defRPr sz="3733">
          <a:solidFill>
            <a:schemeClr val="tx1"/>
          </a:solidFill>
          <a:latin typeface="Calibri" pitchFamily="34" charset="0"/>
        </a:defRPr>
      </a:lvl3pPr>
      <a:lvl4pPr algn="l" defTabSz="609555" rtl="0" eaLnBrk="1" fontAlgn="base" hangingPunct="1">
        <a:spcBef>
          <a:spcPct val="0"/>
        </a:spcBef>
        <a:spcAft>
          <a:spcPct val="0"/>
        </a:spcAft>
        <a:defRPr sz="3733">
          <a:solidFill>
            <a:schemeClr val="tx1"/>
          </a:solidFill>
          <a:latin typeface="Calibri" pitchFamily="34" charset="0"/>
        </a:defRPr>
      </a:lvl4pPr>
      <a:lvl5pPr algn="l" defTabSz="609555" rtl="0" eaLnBrk="1" fontAlgn="base" hangingPunct="1">
        <a:spcBef>
          <a:spcPct val="0"/>
        </a:spcBef>
        <a:spcAft>
          <a:spcPct val="0"/>
        </a:spcAft>
        <a:defRPr sz="3733">
          <a:solidFill>
            <a:schemeClr val="tx1"/>
          </a:solidFill>
          <a:latin typeface="Calibri" pitchFamily="34" charset="0"/>
        </a:defRPr>
      </a:lvl5pPr>
      <a:lvl6pPr marL="609555" algn="l" defTabSz="609555" rtl="0" eaLnBrk="1" fontAlgn="base" hangingPunct="1">
        <a:spcBef>
          <a:spcPct val="0"/>
        </a:spcBef>
        <a:spcAft>
          <a:spcPct val="0"/>
        </a:spcAft>
        <a:defRPr sz="3733">
          <a:solidFill>
            <a:schemeClr val="tx1"/>
          </a:solidFill>
          <a:latin typeface="Calibri" pitchFamily="34" charset="0"/>
        </a:defRPr>
      </a:lvl6pPr>
      <a:lvl7pPr marL="1219110" algn="l" defTabSz="609555" rtl="0" eaLnBrk="1" fontAlgn="base" hangingPunct="1">
        <a:spcBef>
          <a:spcPct val="0"/>
        </a:spcBef>
        <a:spcAft>
          <a:spcPct val="0"/>
        </a:spcAft>
        <a:defRPr sz="3733">
          <a:solidFill>
            <a:schemeClr val="tx1"/>
          </a:solidFill>
          <a:latin typeface="Calibri" pitchFamily="34" charset="0"/>
        </a:defRPr>
      </a:lvl7pPr>
      <a:lvl8pPr marL="1828664" algn="l" defTabSz="609555" rtl="0" eaLnBrk="1" fontAlgn="base" hangingPunct="1">
        <a:spcBef>
          <a:spcPct val="0"/>
        </a:spcBef>
        <a:spcAft>
          <a:spcPct val="0"/>
        </a:spcAft>
        <a:defRPr sz="3733">
          <a:solidFill>
            <a:schemeClr val="tx1"/>
          </a:solidFill>
          <a:latin typeface="Calibri" pitchFamily="34" charset="0"/>
        </a:defRPr>
      </a:lvl8pPr>
      <a:lvl9pPr marL="2438218" algn="l" defTabSz="609555"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55" rtl="0" eaLnBrk="1" fontAlgn="base" hangingPunct="1">
        <a:spcBef>
          <a:spcPct val="20000"/>
        </a:spcBef>
        <a:spcAft>
          <a:spcPct val="0"/>
        </a:spcAft>
        <a:buFontTx/>
        <a:buNone/>
        <a:defRPr sz="3200" kern="1200">
          <a:solidFill>
            <a:schemeClr val="tx1"/>
          </a:solidFill>
          <a:latin typeface="+mn-lt"/>
          <a:ea typeface="+mn-ea"/>
          <a:cs typeface="+mn-cs"/>
        </a:defRPr>
      </a:lvl1pPr>
      <a:lvl2pPr marL="609555" indent="0" algn="l" defTabSz="609555"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10" indent="0" algn="l" defTabSz="609555" rtl="0" eaLnBrk="1" fontAlgn="base" hangingPunct="1">
        <a:spcBef>
          <a:spcPct val="20000"/>
        </a:spcBef>
        <a:spcAft>
          <a:spcPct val="0"/>
        </a:spcAft>
        <a:buFontTx/>
        <a:buNone/>
        <a:defRPr sz="2000" kern="1200">
          <a:solidFill>
            <a:schemeClr val="tx1"/>
          </a:solidFill>
          <a:latin typeface="+mn-lt"/>
          <a:ea typeface="+mn-ea"/>
          <a:cs typeface="+mn-cs"/>
        </a:defRPr>
      </a:lvl3pPr>
      <a:lvl4pPr marL="1828664" indent="0" algn="l" defTabSz="609555" rtl="0" eaLnBrk="1" fontAlgn="base" hangingPunct="1">
        <a:spcBef>
          <a:spcPct val="20000"/>
        </a:spcBef>
        <a:spcAft>
          <a:spcPct val="0"/>
        </a:spcAft>
        <a:buFontTx/>
        <a:buNone/>
        <a:defRPr sz="1867" kern="1200">
          <a:solidFill>
            <a:schemeClr val="tx1"/>
          </a:solidFill>
          <a:latin typeface="+mn-lt"/>
          <a:ea typeface="+mn-ea"/>
          <a:cs typeface="+mn-cs"/>
        </a:defRPr>
      </a:lvl4pPr>
      <a:lvl5pPr marL="2438218" indent="0" algn="l" defTabSz="609555" rtl="0" eaLnBrk="1" fontAlgn="base" hangingPunct="1">
        <a:spcBef>
          <a:spcPct val="20000"/>
        </a:spcBef>
        <a:spcAft>
          <a:spcPct val="0"/>
        </a:spcAft>
        <a:buFontTx/>
        <a:buNone/>
        <a:defRPr sz="1467" kern="120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4" name="Picture 3" descr="A black and green logo&#10;&#10;Description automatically generated">
            <a:extLst>
              <a:ext uri="{FF2B5EF4-FFF2-40B4-BE49-F238E27FC236}">
                <a16:creationId xmlns:a16="http://schemas.microsoft.com/office/drawing/2014/main" id="{7FDB2761-A3BB-2302-F123-1154BCC5434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133850728"/>
      </p:ext>
    </p:extLst>
  </p:cSld>
  <p:clrMap bg1="lt1" tx1="dk1" bg2="lt2" tx2="dk2" accent1="accent1" accent2="accent2" accent3="accent3" accent4="accent4" accent5="accent5" accent6="accent6" hlink="hlink" folHlink="folHlink"/>
  <p:sldLayoutIdLst>
    <p:sldLayoutId id="2147484201" r:id="rId1"/>
    <p:sldLayoutId id="2147484178" r:id="rId2"/>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2"/>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76E465BF-F12A-73C7-5D9C-691043547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5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xml"/><Relationship Id="rId1" Type="http://schemas.openxmlformats.org/officeDocument/2006/relationships/slideLayout" Target="../slideLayouts/slideLayout106.xml"/><Relationship Id="rId4" Type="http://schemas.openxmlformats.org/officeDocument/2006/relationships/image" Target="../media/image55.png"/></Relationships>
</file>

<file path=ppt/slides/_rels/slide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106.xml"/></Relationships>
</file>

<file path=ppt/slides/_rels/slide3.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png"/><Relationship Id="rId18" Type="http://schemas.microsoft.com/office/2007/relationships/hdphoto" Target="../media/hdphoto6.wdp"/><Relationship Id="rId3" Type="http://schemas.openxmlformats.org/officeDocument/2006/relationships/image" Target="../media/image57.png"/><Relationship Id="rId21" Type="http://schemas.openxmlformats.org/officeDocument/2006/relationships/image" Target="../media/image67.png"/><Relationship Id="rId7" Type="http://schemas.openxmlformats.org/officeDocument/2006/relationships/image" Target="../media/image56.png"/><Relationship Id="rId12" Type="http://schemas.microsoft.com/office/2007/relationships/hdphoto" Target="../media/hdphoto3.wdp"/><Relationship Id="rId17" Type="http://schemas.openxmlformats.org/officeDocument/2006/relationships/image" Target="../media/image65.png"/><Relationship Id="rId2" Type="http://schemas.openxmlformats.org/officeDocument/2006/relationships/notesSlide" Target="../notesSlides/notesSlide3.xml"/><Relationship Id="rId16" Type="http://schemas.microsoft.com/office/2007/relationships/hdphoto" Target="../media/hdphoto5.wdp"/><Relationship Id="rId20" Type="http://schemas.microsoft.com/office/2007/relationships/hdphoto" Target="../media/hdphoto7.wdp"/><Relationship Id="rId1" Type="http://schemas.openxmlformats.org/officeDocument/2006/relationships/slideLayout" Target="../slideLayouts/slideLayout51.xml"/><Relationship Id="rId6" Type="http://schemas.openxmlformats.org/officeDocument/2006/relationships/image" Target="../media/image59.png"/><Relationship Id="rId11" Type="http://schemas.openxmlformats.org/officeDocument/2006/relationships/image" Target="../media/image62.png"/><Relationship Id="rId24" Type="http://schemas.microsoft.com/office/2007/relationships/hdphoto" Target="../media/hdphoto9.wdp"/><Relationship Id="rId5" Type="http://schemas.openxmlformats.org/officeDocument/2006/relationships/image" Target="../media/image58.jpg"/><Relationship Id="rId15" Type="http://schemas.openxmlformats.org/officeDocument/2006/relationships/image" Target="../media/image64.png"/><Relationship Id="rId23" Type="http://schemas.openxmlformats.org/officeDocument/2006/relationships/image" Target="../media/image68.png"/><Relationship Id="rId10" Type="http://schemas.openxmlformats.org/officeDocument/2006/relationships/image" Target="../media/image61.png"/><Relationship Id="rId19" Type="http://schemas.openxmlformats.org/officeDocument/2006/relationships/image" Target="../media/image66.png"/><Relationship Id="rId4" Type="http://schemas.microsoft.com/office/2007/relationships/hdphoto" Target="../media/hdphoto1.wdp"/><Relationship Id="rId9" Type="http://schemas.microsoft.com/office/2007/relationships/hdphoto" Target="../media/hdphoto2.wdp"/><Relationship Id="rId14" Type="http://schemas.microsoft.com/office/2007/relationships/hdphoto" Target="../media/hdphoto4.wdp"/><Relationship Id="rId22" Type="http://schemas.microsoft.com/office/2007/relationships/hdphoto" Target="../media/hdphoto8.wdp"/></Relationships>
</file>

<file path=ppt/slides/_rels/slide4.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jp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72.jpe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jpg"/><Relationship Id="rId9" Type="http://schemas.openxmlformats.org/officeDocument/2006/relationships/image" Target="../media/image75.png"/><Relationship Id="rId14" Type="http://schemas.microsoft.com/office/2007/relationships/hdphoto" Target="../media/hdphoto10.wdp"/></Relationships>
</file>

<file path=ppt/slides/_rels/slide5.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7.png"/><Relationship Id="rId3" Type="http://schemas.openxmlformats.org/officeDocument/2006/relationships/image" Target="../media/image80.jpg"/><Relationship Id="rId7" Type="http://schemas.microsoft.com/office/2007/relationships/hdphoto" Target="../media/hdphoto12.wdp"/><Relationship Id="rId12" Type="http://schemas.openxmlformats.org/officeDocument/2006/relationships/image" Target="../media/image86.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82.png"/><Relationship Id="rId11" Type="http://schemas.openxmlformats.org/officeDocument/2006/relationships/image" Target="../media/image85.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81.png"/><Relationship Id="rId9" Type="http://schemas.openxmlformats.org/officeDocument/2006/relationships/image" Target="../media/image84.png"/><Relationship Id="rId14" Type="http://schemas.openxmlformats.org/officeDocument/2006/relationships/image" Target="../media/image88.png"/></Relationships>
</file>

<file path=ppt/slides/_rels/slide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106.xml"/></Relationships>
</file>

<file path=ppt/slides/_rels/slide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xml"/><Relationship Id="rId1" Type="http://schemas.openxmlformats.org/officeDocument/2006/relationships/slideLayout" Target="../slideLayouts/slideLayout60.xml"/><Relationship Id="rId4" Type="http://schemas.openxmlformats.org/officeDocument/2006/relationships/image" Target="../media/image91.png"/></Relationships>
</file>

<file path=ppt/slides/_rels/slide1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xml"/><Relationship Id="rId1" Type="http://schemas.openxmlformats.org/officeDocument/2006/relationships/slideLayout" Target="../slideLayouts/slideLayout108.xml"/></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106.xml"/></Relationships>
</file>

<file path=ppt/slides/_rels/slide1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3.xml"/><Relationship Id="rId1" Type="http://schemas.openxmlformats.org/officeDocument/2006/relationships/slideLayout" Target="../slideLayouts/slideLayout107.xml"/><Relationship Id="rId4" Type="http://schemas.microsoft.com/office/2007/relationships/hdphoto" Target="../media/hdphoto14.wdp"/></Relationships>
</file>

<file path=ppt/slides/_rels/slide1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106.xml"/></Relationships>
</file>

<file path=ppt/slides/_rels/slide1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7CDE4599-E8A9-6C70-51E4-4FCE0C40D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1758" y="6028162"/>
            <a:ext cx="1825216" cy="653427"/>
          </a:xfrm>
          <a:prstGeom prst="rect">
            <a:avLst/>
          </a:prstGeom>
        </p:spPr>
      </p:pic>
      <p:sp>
        <p:nvSpPr>
          <p:cNvPr id="2" name="TextBox 1">
            <a:extLst>
              <a:ext uri="{FF2B5EF4-FFF2-40B4-BE49-F238E27FC236}">
                <a16:creationId xmlns:a16="http://schemas.microsoft.com/office/drawing/2014/main" id="{037D9401-6CEE-A5B2-A323-BDF26977382A}"/>
              </a:ext>
            </a:extLst>
          </p:cNvPr>
          <p:cNvSpPr txBox="1"/>
          <p:nvPr/>
        </p:nvSpPr>
        <p:spPr>
          <a:xfrm>
            <a:off x="7010400" y="3239084"/>
            <a:ext cx="5478780" cy="853440"/>
          </a:xfrm>
          <a:prstGeom prst="rect">
            <a:avLst/>
          </a:prstGeom>
        </p:spPr>
        <p:txBody>
          <a:bodyPr vert="horz" wrap="square" lIns="91440" tIns="45720" rIns="91440" bIns="45720" rtlCol="0" anchor="ctr">
            <a:normAutofit fontScale="92500" lnSpcReduction="10000"/>
          </a:bodyPr>
          <a:lstStyle/>
          <a:p>
            <a:pPr marL="0" marR="0" indent="0" algn="ctr" defTabSz="457200" rtl="0" eaLnBrk="1" fontAlgn="auto" latinLnBrk="0" hangingPunct="1">
              <a:lnSpc>
                <a:spcPct val="100000"/>
              </a:lnSpc>
              <a:spcBef>
                <a:spcPct val="0"/>
              </a:spcBef>
              <a:spcAft>
                <a:spcPts val="0"/>
              </a:spcAft>
              <a:buClrTx/>
              <a:buSzTx/>
              <a:buFontTx/>
              <a:buNone/>
              <a:tabLst/>
            </a:pPr>
            <a:r>
              <a:rPr kumimoji="0" lang="en-US" sz="3600" b="1" i="0" u="none" strike="noStrike" kern="1200" spc="0" normalizeH="0" noProof="0" dirty="0">
                <a:ln>
                  <a:noFill/>
                </a:ln>
                <a:solidFill>
                  <a:schemeClr val="bg1"/>
                </a:solidFill>
                <a:effectLst/>
                <a:uLnTx/>
                <a:uFillTx/>
                <a:latin typeface="Calibri" pitchFamily="34" charset="0"/>
                <a:ea typeface="+mj-ea"/>
                <a:cs typeface="+mj-cs"/>
              </a:rPr>
              <a:t>ASCENDANT® &amp; GIGA</a:t>
            </a:r>
          </a:p>
          <a:p>
            <a:pPr marL="0" marR="0" indent="0" algn="ctr" defTabSz="457200" rtl="0" eaLnBrk="1" fontAlgn="auto" latinLnBrk="0" hangingPunct="1">
              <a:lnSpc>
                <a:spcPct val="100000"/>
              </a:lnSpc>
              <a:spcBef>
                <a:spcPct val="0"/>
              </a:spcBef>
              <a:spcAft>
                <a:spcPts val="0"/>
              </a:spcAft>
              <a:buClrTx/>
              <a:buSzTx/>
              <a:buFontTx/>
              <a:buNone/>
              <a:tabLst/>
            </a:pPr>
            <a:r>
              <a:rPr lang="en-US" sz="2300" cap="all" dirty="0">
                <a:solidFill>
                  <a:schemeClr val="bg1"/>
                </a:solidFill>
                <a:latin typeface="Calibri" pitchFamily="34" charset="0"/>
                <a:ea typeface="+mj-ea"/>
                <a:cs typeface="+mj-cs"/>
              </a:rPr>
              <a:t>Active Dehumidification</a:t>
            </a:r>
            <a:endParaRPr kumimoji="0" lang="en-US" sz="2300" i="0" u="none" strike="noStrike" kern="1200" cap="all" spc="0" normalizeH="0" noProof="0" dirty="0">
              <a:ln>
                <a:noFill/>
              </a:ln>
              <a:solidFill>
                <a:schemeClr val="bg1"/>
              </a:solidFill>
              <a:effectLst/>
              <a:uLnTx/>
              <a:uFillTx/>
              <a:latin typeface="Calibri" pitchFamily="34" charset="0"/>
              <a:ea typeface="+mj-ea"/>
              <a:cs typeface="+mj-cs"/>
            </a:endParaRPr>
          </a:p>
        </p:txBody>
      </p:sp>
      <p:pic>
        <p:nvPicPr>
          <p:cNvPr id="5" name="Picture 4" descr="A large grey machine with ladder&#10;&#10;Description automatically generated">
            <a:extLst>
              <a:ext uri="{FF2B5EF4-FFF2-40B4-BE49-F238E27FC236}">
                <a16:creationId xmlns:a16="http://schemas.microsoft.com/office/drawing/2014/main" id="{07551203-859D-CA45-7B4B-E11B896108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533" y="1188720"/>
            <a:ext cx="7802654" cy="4100729"/>
          </a:xfrm>
          <a:prstGeom prst="rect">
            <a:avLst/>
          </a:prstGeom>
        </p:spPr>
      </p:pic>
    </p:spTree>
    <p:extLst>
      <p:ext uri="{BB962C8B-B14F-4D97-AF65-F5344CB8AC3E}">
        <p14:creationId xmlns:p14="http://schemas.microsoft.com/office/powerpoint/2010/main" val="278567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6384860" y="3429000"/>
            <a:ext cx="4115614"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Corporate Overview</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548681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5692"/>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a:extLst>
              <a:ext uri="{28A0092B-C50C-407E-A947-70E740481C1C}">
                <a14:useLocalDpi xmlns:a14="http://schemas.microsoft.com/office/drawing/2010/main" val="0"/>
              </a:ext>
            </a:extLst>
          </a:blip>
          <a:srcRect l="5150" t="680" b="1"/>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uLnTx/>
              <a:uFillTx/>
              <a:latin typeface="Boxed Book" panose="02000506040000020004"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srgbClr val="FFFFFF"/>
                </a:solidFill>
                <a:effectLst/>
                <a:uLnTx/>
                <a:uFillTx/>
                <a:latin typeface="Boxed Book" panose="02000506040000020004" pitchFamily="50" charset="0"/>
                <a:ea typeface="+mn-ea"/>
                <a:cs typeface="+mn-cs"/>
              </a:rPr>
              <a:t>Who we are &amp; what we do</a:t>
            </a:r>
          </a:p>
        </p:txBody>
      </p:sp>
      <p:pic>
        <p:nvPicPr>
          <p:cNvPr id="11" name="Picture 10" descr="Logo&#10;&#10;Description automatically generated">
            <a:extLst>
              <a:ext uri="{FF2B5EF4-FFF2-40B4-BE49-F238E27FC236}">
                <a16:creationId xmlns:a16="http://schemas.microsoft.com/office/drawing/2014/main" id="{3EF6087F-60E6-4D7E-90C3-8B4FA53AD5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21476" y="6114617"/>
            <a:ext cx="1519647" cy="559743"/>
          </a:xfrm>
          <a:prstGeom prst="rect">
            <a:avLst/>
          </a:prstGeom>
        </p:spPr>
      </p:pic>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42923" y="2673777"/>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sp>
          <p:nvSpPr>
            <p:cNvPr id="23" name="Oval 22">
              <a:extLst>
                <a:ext uri="{FF2B5EF4-FFF2-40B4-BE49-F238E27FC236}">
                  <a16:creationId xmlns:a16="http://schemas.microsoft.com/office/drawing/2014/main" id="{3220CAD3-029D-40CF-881F-E3D8E3A4373B}"/>
                </a:ext>
              </a:extLst>
            </p:cNvPr>
            <p:cNvSpPr/>
            <p:nvPr/>
          </p:nvSpPr>
          <p:spPr>
            <a:xfrm>
              <a:off x="5548302" y="2819399"/>
              <a:ext cx="1219200" cy="12192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oxed Book"/>
                <a:ea typeface="+mn-ea"/>
                <a:cs typeface="+mn-cs"/>
              </a:endParaRPr>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oxed Book"/>
                <a:ea typeface="+mn-ea"/>
                <a:cs typeface="+mn-cs"/>
              </a:endParaRPr>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5">
              <a:extLst>
                <a:ext uri="{BEBA8EAE-BF5A-486C-A8C5-ECC9F3942E4B}">
                  <a14:imgProps xmlns:a14="http://schemas.microsoft.com/office/drawing/2010/main">
                    <a14:imgLayer r:embed="rId16">
                      <a14:imgEffect>
                        <a14:sharpenSoften amount="50000"/>
                      </a14:imgEffect>
                    </a14:imgLayer>
                  </a14:imgProps>
                </a:ext>
                <a:ext uri="{28A0092B-C50C-407E-A947-70E740481C1C}">
                  <a14:useLocalDpi xmlns:a14="http://schemas.microsoft.com/office/drawing/2010/main" val="0"/>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oxed Book"/>
                <a:ea typeface="+mn-ea"/>
                <a:cs typeface="+mn-cs"/>
              </a:endParaRPr>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oxed Book"/>
                <a:ea typeface="+mn-ea"/>
                <a:cs typeface="+mn-cs"/>
              </a:endParaRPr>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7">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oxed Book"/>
                <a:ea typeface="+mn-ea"/>
                <a:cs typeface="+mn-cs"/>
              </a:endParaRPr>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9">
              <a:extLst>
                <a:ext uri="{BEBA8EAE-BF5A-486C-A8C5-ECC9F3942E4B}">
                  <a14:imgProps xmlns:a14="http://schemas.microsoft.com/office/drawing/2010/main">
                    <a14:imgLayer r:embed="rId20">
                      <a14:imgEffect>
                        <a14:sharpenSoften amount="50000"/>
                      </a14:imgEffect>
                    </a14:imgLayer>
                  </a14:imgProps>
                </a:ext>
                <a:ext uri="{28A0092B-C50C-407E-A947-70E740481C1C}">
                  <a14:useLocalDpi xmlns:a14="http://schemas.microsoft.com/office/drawing/2010/main" val="0"/>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oxed Book"/>
                <a:ea typeface="+mn-ea"/>
                <a:cs typeface="+mn-cs"/>
              </a:endParaRPr>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1">
              <a:extLst>
                <a:ext uri="{BEBA8EAE-BF5A-486C-A8C5-ECC9F3942E4B}">
                  <a14:imgProps xmlns:a14="http://schemas.microsoft.com/office/drawing/2010/main">
                    <a14:imgLayer r:embed="rId22">
                      <a14:imgEffect>
                        <a14:sharpenSoften amount="50000"/>
                      </a14:imgEffect>
                    </a14:imgLayer>
                  </a14:imgProps>
                </a:ext>
                <a:ext uri="{28A0092B-C50C-407E-A947-70E740481C1C}">
                  <a14:useLocalDpi xmlns:a14="http://schemas.microsoft.com/office/drawing/2010/main" val="0"/>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oxed Book"/>
                <a:ea typeface="+mn-ea"/>
                <a:cs typeface="+mn-cs"/>
              </a:endParaRPr>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lumMod val="20000"/>
                <a:lumOff val="80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Boxed Book"/>
                <a:ea typeface="+mn-ea"/>
                <a:cs typeface="+mn-cs"/>
              </a:endParaRPr>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3">
              <a:extLst>
                <a:ext uri="{BEBA8EAE-BF5A-486C-A8C5-ECC9F3942E4B}">
                  <a14:imgProps xmlns:a14="http://schemas.microsoft.com/office/drawing/2010/main">
                    <a14:imgLayer r:embed="rId24">
                      <a14:imgEffect>
                        <a14:sharpenSoften amount="50000"/>
                      </a14:imgEffect>
                    </a14:imgLayer>
                  </a14:imgProps>
                </a:ext>
                <a:ext uri="{28A0092B-C50C-407E-A947-70E740481C1C}">
                  <a14:useLocalDpi xmlns:a14="http://schemas.microsoft.com/office/drawing/2010/main" val="0"/>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Energy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&amp; Environmental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Patented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Certified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U.S &amp; Global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Engineered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Air Quality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Data Center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Engineered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Air Distribution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&amp; Sound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OEM,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Key Account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Sales Rep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Service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Award Winning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&amp; Industry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Boxed Book"/>
                <a:ea typeface="+mn-ea"/>
                <a:cs typeface="+mn-cs"/>
              </a:rPr>
              <a:t>Recognized</a:t>
            </a:r>
          </a:p>
        </p:txBody>
      </p:sp>
    </p:spTree>
    <p:extLst>
      <p:ext uri="{BB962C8B-B14F-4D97-AF65-F5344CB8AC3E}">
        <p14:creationId xmlns:p14="http://schemas.microsoft.com/office/powerpoint/2010/main" val="317209180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a:srcRect t="14000"/>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a:clrChange>
                <a:clrFrom>
                  <a:srgbClr val="FFFFFF"/>
                </a:clrFrom>
                <a:clrTo>
                  <a:srgbClr val="FFFFFF">
                    <a:alpha val="0"/>
                  </a:srgbClr>
                </a:clrTo>
              </a:clrChange>
            </a:blip>
            <a:srcRect t="1" b="37170"/>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3"/>
            <a:srcRect l="74475" t="10546" r="17645" b="81220"/>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sz="2200" dirty="0">
                <a:latin typeface="Boxed Book" panose="02000506040000020004" pitchFamily="50" charset="0"/>
              </a:rPr>
              <a:t>FläktGroup SEMCO Products For Commercial Applications</a:t>
            </a:r>
            <a:endParaRPr lang="en-US" sz="2700"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1483799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755002" y="786222"/>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527025" y="1915130"/>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27290" y="90186"/>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Boxed Book" panose="02000506040000020004" pitchFamily="50" charset="0"/>
                <a:ea typeface="+mj-ea"/>
                <a:cs typeface="+mj-cs"/>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396820" y="3073082"/>
            <a:ext cx="3336128" cy="1437357"/>
          </a:xfrm>
          <a:prstGeom prst="rect">
            <a:avLst/>
          </a:prstGeom>
          <a:ln>
            <a:solidFill>
              <a:schemeClr val="tx1"/>
            </a:solidFill>
          </a:ln>
        </p:spPr>
      </p:pic>
      <p:pic>
        <p:nvPicPr>
          <p:cNvPr id="3" name="Picture 2">
            <a:extLst>
              <a:ext uri="{FF2B5EF4-FFF2-40B4-BE49-F238E27FC236}">
                <a16:creationId xmlns:a16="http://schemas.microsoft.com/office/drawing/2014/main" id="{1009A2F2-E0BB-40CD-B6C5-494ED3D2E636}"/>
              </a:ext>
            </a:extLst>
          </p:cNvPr>
          <p:cNvPicPr>
            <a:picLocks noChangeAspect="1"/>
          </p:cNvPicPr>
          <p:nvPr/>
        </p:nvPicPr>
        <p:blipFill>
          <a:blip r:embed="rId12"/>
          <a:stretch>
            <a:fillRect/>
          </a:stretch>
        </p:blipFill>
        <p:spPr>
          <a:xfrm>
            <a:off x="6060098" y="5035079"/>
            <a:ext cx="1004786" cy="1299769"/>
          </a:xfrm>
          <a:prstGeom prst="rect">
            <a:avLst/>
          </a:prstGeom>
        </p:spPr>
      </p:pic>
      <p:pic>
        <p:nvPicPr>
          <p:cNvPr id="5" name="Picture 4">
            <a:extLst>
              <a:ext uri="{FF2B5EF4-FFF2-40B4-BE49-F238E27FC236}">
                <a16:creationId xmlns:a16="http://schemas.microsoft.com/office/drawing/2014/main" id="{481F66E5-B49B-4844-AF67-3BC95B457150}"/>
              </a:ext>
            </a:extLst>
          </p:cNvPr>
          <p:cNvPicPr>
            <a:picLocks noChangeAspect="1"/>
          </p:cNvPicPr>
          <p:nvPr/>
        </p:nvPicPr>
        <p:blipFill>
          <a:blip r:embed="rId13"/>
          <a:stretch>
            <a:fillRect/>
          </a:stretch>
        </p:blipFill>
        <p:spPr>
          <a:xfrm>
            <a:off x="5544948" y="5033590"/>
            <a:ext cx="1003008" cy="1299770"/>
          </a:xfrm>
          <a:prstGeom prst="rect">
            <a:avLst/>
          </a:prstGeom>
        </p:spPr>
      </p:pic>
      <p:pic>
        <p:nvPicPr>
          <p:cNvPr id="7" name="Picture 6">
            <a:extLst>
              <a:ext uri="{FF2B5EF4-FFF2-40B4-BE49-F238E27FC236}">
                <a16:creationId xmlns:a16="http://schemas.microsoft.com/office/drawing/2014/main" id="{F6558F84-A04D-450F-8AEE-857BD9590971}"/>
              </a:ext>
            </a:extLst>
          </p:cNvPr>
          <p:cNvPicPr>
            <a:picLocks noChangeAspect="1"/>
          </p:cNvPicPr>
          <p:nvPr/>
        </p:nvPicPr>
        <p:blipFill>
          <a:blip r:embed="rId14"/>
          <a:stretch>
            <a:fillRect/>
          </a:stretch>
        </p:blipFill>
        <p:spPr>
          <a:xfrm>
            <a:off x="4786726" y="5034593"/>
            <a:ext cx="1003742" cy="1298767"/>
          </a:xfrm>
          <a:prstGeom prst="rect">
            <a:avLst/>
          </a:prstGeom>
        </p:spPr>
      </p:pic>
    </p:spTree>
    <p:extLst>
      <p:ext uri="{BB962C8B-B14F-4D97-AF65-F5344CB8AC3E}">
        <p14:creationId xmlns:p14="http://schemas.microsoft.com/office/powerpoint/2010/main" val="1130114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08411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Introduction to the Ascendant &amp; Giga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23535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6432-B895-69B4-AF22-5CE90D3E3906}"/>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Introduction to the Ascendant® and Giga</a:t>
            </a:r>
          </a:p>
        </p:txBody>
      </p:sp>
      <p:sp>
        <p:nvSpPr>
          <p:cNvPr id="5" name="TextBox 4">
            <a:extLst>
              <a:ext uri="{FF2B5EF4-FFF2-40B4-BE49-F238E27FC236}">
                <a16:creationId xmlns:a16="http://schemas.microsoft.com/office/drawing/2014/main" id="{AAE1FFE1-2404-0473-4D35-4FBD5845C940}"/>
              </a:ext>
            </a:extLst>
          </p:cNvPr>
          <p:cNvSpPr txBox="1"/>
          <p:nvPr/>
        </p:nvSpPr>
        <p:spPr>
          <a:xfrm>
            <a:off x="69342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effectLst/>
                <a:uLnTx/>
                <a:uFillTx/>
                <a:latin typeface="Calibri" pitchFamily="34" charset="0"/>
                <a:ea typeface="+mj-ea"/>
                <a:cs typeface="+mj-cs"/>
              </a:rPr>
              <a:t>What is an Ascendant®?</a:t>
            </a:r>
          </a:p>
        </p:txBody>
      </p:sp>
      <p:sp>
        <p:nvSpPr>
          <p:cNvPr id="6" name="TextBox 5">
            <a:extLst>
              <a:ext uri="{FF2B5EF4-FFF2-40B4-BE49-F238E27FC236}">
                <a16:creationId xmlns:a16="http://schemas.microsoft.com/office/drawing/2014/main" id="{BEE52161-E678-6137-8849-C99AB8E89BB1}"/>
              </a:ext>
            </a:extLst>
          </p:cNvPr>
          <p:cNvSpPr txBox="1"/>
          <p:nvPr/>
        </p:nvSpPr>
        <p:spPr>
          <a:xfrm>
            <a:off x="693420" y="1029806"/>
            <a:ext cx="5143500" cy="5142911"/>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itchFamily="34" charset="0"/>
                <a:ea typeface="+mj-ea"/>
                <a:cs typeface="+mj-cs"/>
              </a:rPr>
              <a:t>The Ascendant is a highly efficient, conventional cooling system which employs an, active desiccant hybrid system to deliver and maintain low dewpoints by minimizing regenerative energy input.</a:t>
            </a:r>
            <a:br>
              <a:rPr kumimoji="0" lang="en-US" sz="2400" i="0" u="none" strike="noStrike" kern="1200" spc="0" normalizeH="0" noProof="0" dirty="0">
                <a:ln>
                  <a:noFill/>
                </a:ln>
                <a:effectLst/>
                <a:uLnTx/>
                <a:uFillTx/>
                <a:latin typeface="Calibri" pitchFamily="34" charset="0"/>
                <a:ea typeface="+mj-ea"/>
                <a:cs typeface="+mj-cs"/>
              </a:rPr>
            </a:br>
            <a:endParaRPr kumimoji="0" lang="en-US" sz="2400" i="0" u="none" strike="noStrike" kern="1200" spc="0" normalizeH="0" noProof="0" dirty="0">
              <a:ln>
                <a:noFill/>
              </a:ln>
              <a:effectLst/>
              <a:uLnTx/>
              <a:uFillTx/>
              <a:latin typeface="Calibri" pitchFamily="34" charset="0"/>
              <a:ea typeface="+mj-ea"/>
              <a:cs typeface="+mj-cs"/>
            </a:endParaRP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latin typeface="Calibri" pitchFamily="34" charset="0"/>
                <a:ea typeface="+mj-ea"/>
                <a:cs typeface="+mj-cs"/>
              </a:rPr>
              <a:t>It may be used as a dedicated outdoor air system (DOAS) or a recirculated air system.</a:t>
            </a:r>
          </a:p>
          <a:p>
            <a:pPr marL="0" marR="0" indent="0" algn="l" defTabSz="457200" rtl="0" eaLnBrk="1" fontAlgn="auto" latinLnBrk="0" hangingPunct="1">
              <a:lnSpc>
                <a:spcPct val="100000"/>
              </a:lnSpc>
              <a:spcBef>
                <a:spcPct val="0"/>
              </a:spcBef>
              <a:spcAft>
                <a:spcPts val="0"/>
              </a:spcAft>
              <a:buClrTx/>
              <a:buSzTx/>
              <a:buFontTx/>
              <a:buNone/>
              <a:tabLst/>
            </a:pPr>
            <a:endParaRPr kumimoji="0" lang="en-US" sz="2400" i="0" u="none" strike="noStrike" kern="1200" spc="0" normalizeH="0" noProof="0" dirty="0">
              <a:ln>
                <a:noFill/>
              </a:ln>
              <a:solidFill>
                <a:schemeClr val="tx1"/>
              </a:solidFill>
              <a:effectLst/>
              <a:uLnTx/>
              <a:uFillTx/>
              <a:latin typeface="Calibri" pitchFamily="34" charset="0"/>
              <a:ea typeface="+mj-ea"/>
              <a:cs typeface="+mj-cs"/>
            </a:endParaRPr>
          </a:p>
        </p:txBody>
      </p:sp>
      <p:pic>
        <p:nvPicPr>
          <p:cNvPr id="11" name="Picture 10" descr="A large grey machine with ladder&#10;&#10;Description automatically generated">
            <a:extLst>
              <a:ext uri="{FF2B5EF4-FFF2-40B4-BE49-F238E27FC236}">
                <a16:creationId xmlns:a16="http://schemas.microsoft.com/office/drawing/2014/main" id="{56221C31-0773-609A-29FA-522EE5342D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271359"/>
            <a:ext cx="5485946" cy="288317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31870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&amp; Giga – Dehumidification</a:t>
            </a:r>
          </a:p>
        </p:txBody>
      </p:sp>
      <p:sp>
        <p:nvSpPr>
          <p:cNvPr id="3" name="Content Placeholder 5">
            <a:extLst>
              <a:ext uri="{FF2B5EF4-FFF2-40B4-BE49-F238E27FC236}">
                <a16:creationId xmlns:a16="http://schemas.microsoft.com/office/drawing/2014/main" id="{DD9B02B7-A747-48F2-E9A2-16C743E6048A}"/>
              </a:ext>
            </a:extLst>
          </p:cNvPr>
          <p:cNvSpPr>
            <a:spLocks noGrp="1"/>
          </p:cNvSpPr>
          <p:nvPr>
            <p:ph type="body" sz="quarter" idx="11"/>
          </p:nvPr>
        </p:nvSpPr>
        <p:spPr>
          <a:xfrm>
            <a:off x="556127" y="878304"/>
            <a:ext cx="6518442" cy="5943600"/>
          </a:xfrm>
        </p:spPr>
        <p:txBody>
          <a:bodyPr>
            <a:normAutofit/>
          </a:bodyPr>
          <a:lstStyle/>
          <a:p>
            <a:pPr marL="0" indent="0">
              <a:lnSpc>
                <a:spcPct val="110000"/>
              </a:lnSpc>
              <a:spcBef>
                <a:spcPts val="1000"/>
              </a:spcBef>
              <a:buNone/>
            </a:pPr>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CHALLENGE:</a:t>
            </a:r>
            <a:b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Extreme dehumidification and precise is demanded by an application, to prevent contamination, corrosion, or spoilage during production or storage.</a:t>
            </a:r>
            <a:endParaRPr lang="en-US" sz="22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SOLUTION:</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The Ascendant® has more than 3xs the dehumidification capacity  of a DX cooling system.</a:t>
            </a:r>
          </a:p>
          <a:p>
            <a:pPr marL="342900" indent="-34290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Can provide dewpoints as low as 20°.</a:t>
            </a: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Dewpoints are tightly controlled with customized DDC controls, sensors and algorithms.</a:t>
            </a:r>
          </a:p>
          <a:p>
            <a:endPar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group of barrels in a cellar&#10;&#10;Description automatically generated">
            <a:extLst>
              <a:ext uri="{FF2B5EF4-FFF2-40B4-BE49-F238E27FC236}">
                <a16:creationId xmlns:a16="http://schemas.microsoft.com/office/drawing/2014/main" id="{A2515A71-FF4E-B600-3D78-CEC10F4C14B8}"/>
              </a:ext>
            </a:extLst>
          </p:cNvPr>
          <p:cNvPicPr>
            <a:picLocks noChangeAspect="1"/>
          </p:cNvPicPr>
          <p:nvPr/>
        </p:nvPicPr>
        <p:blipFill rotWithShape="1">
          <a:blip r:embed="rId3">
            <a:extLst>
              <a:ext uri="{28A0092B-C50C-407E-A947-70E740481C1C}">
                <a14:useLocalDpi xmlns:a14="http://schemas.microsoft.com/office/drawing/2010/main" val="0"/>
              </a:ext>
            </a:extLst>
          </a:blip>
          <a:srcRect l="20895" r="27471"/>
          <a:stretch/>
        </p:blipFill>
        <p:spPr>
          <a:xfrm>
            <a:off x="7551420" y="878304"/>
            <a:ext cx="4640580" cy="5979696"/>
          </a:xfrm>
          <a:prstGeom prst="rect">
            <a:avLst/>
          </a:prstGeom>
        </p:spPr>
      </p:pic>
    </p:spTree>
    <p:extLst>
      <p:ext uri="{BB962C8B-B14F-4D97-AF65-F5344CB8AC3E}">
        <p14:creationId xmlns:p14="http://schemas.microsoft.com/office/powerpoint/2010/main" val="196139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Boxed Light" panose="02000503040000020004" pitchFamily="50" charset="0"/>
              </a:rPr>
              <a:t>Ascendant Dehumidification Capacity</a:t>
            </a:r>
          </a:p>
        </p:txBody>
      </p:sp>
      <p:graphicFrame>
        <p:nvGraphicFramePr>
          <p:cNvPr id="16" name="Chart 15">
            <a:extLst>
              <a:ext uri="{FF2B5EF4-FFF2-40B4-BE49-F238E27FC236}">
                <a16:creationId xmlns:a16="http://schemas.microsoft.com/office/drawing/2014/main" id="{AB67AF7B-023F-4336-A26E-5ADD6DA4DE27}"/>
              </a:ext>
            </a:extLst>
          </p:cNvPr>
          <p:cNvGraphicFramePr>
            <a:graphicFrameLocks/>
          </p:cNvGraphicFramePr>
          <p:nvPr/>
        </p:nvGraphicFramePr>
        <p:xfrm>
          <a:off x="2743200" y="1212194"/>
          <a:ext cx="6834834" cy="552044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87C00A1-8A94-4BF4-2DBA-D314DEF7AEC2}"/>
              </a:ext>
            </a:extLst>
          </p:cNvPr>
          <p:cNvSpPr txBox="1"/>
          <p:nvPr/>
        </p:nvSpPr>
        <p:spPr>
          <a:xfrm>
            <a:off x="522584" y="604167"/>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accent2">
                    <a:lumMod val="20000"/>
                    <a:lumOff val="80000"/>
                  </a:schemeClr>
                </a:solidFill>
                <a:effectLst/>
                <a:uLnTx/>
                <a:uFillTx/>
                <a:latin typeface="Calibri" pitchFamily="34" charset="0"/>
                <a:ea typeface="+mj-ea"/>
                <a:cs typeface="+mj-cs"/>
              </a:rPr>
              <a:t>Dehumidification Capacity Comparisons</a:t>
            </a:r>
          </a:p>
        </p:txBody>
      </p:sp>
    </p:spTree>
    <p:extLst>
      <p:ext uri="{BB962C8B-B14F-4D97-AF65-F5344CB8AC3E}">
        <p14:creationId xmlns:p14="http://schemas.microsoft.com/office/powerpoint/2010/main" val="1137956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&amp; Giga – Energy Savings </a:t>
            </a:r>
          </a:p>
        </p:txBody>
      </p:sp>
      <p:sp>
        <p:nvSpPr>
          <p:cNvPr id="4" name="TextBox 3">
            <a:extLst>
              <a:ext uri="{FF2B5EF4-FFF2-40B4-BE49-F238E27FC236}">
                <a16:creationId xmlns:a16="http://schemas.microsoft.com/office/drawing/2014/main" id="{51AE48C9-7CA5-A1D8-F435-71C870FA6965}"/>
              </a:ext>
            </a:extLst>
          </p:cNvPr>
          <p:cNvSpPr txBox="1"/>
          <p:nvPr/>
        </p:nvSpPr>
        <p:spPr>
          <a:xfrm>
            <a:off x="449548" y="733251"/>
            <a:ext cx="196301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CHALLENGE:</a:t>
            </a:r>
          </a:p>
        </p:txBody>
      </p:sp>
      <p:sp>
        <p:nvSpPr>
          <p:cNvPr id="5" name="TextBox 4">
            <a:extLst>
              <a:ext uri="{FF2B5EF4-FFF2-40B4-BE49-F238E27FC236}">
                <a16:creationId xmlns:a16="http://schemas.microsoft.com/office/drawing/2014/main" id="{BAF6500A-6AE4-3704-9F3B-171A0C53C57F}"/>
              </a:ext>
            </a:extLst>
          </p:cNvPr>
          <p:cNvSpPr txBox="1"/>
          <p:nvPr/>
        </p:nvSpPr>
        <p:spPr>
          <a:xfrm>
            <a:off x="485788" y="2278169"/>
            <a:ext cx="1626325"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SOLUTION:</a:t>
            </a:r>
          </a:p>
        </p:txBody>
      </p:sp>
      <p:sp>
        <p:nvSpPr>
          <p:cNvPr id="7" name="TextBox 6">
            <a:extLst>
              <a:ext uri="{FF2B5EF4-FFF2-40B4-BE49-F238E27FC236}">
                <a16:creationId xmlns:a16="http://schemas.microsoft.com/office/drawing/2014/main" id="{DD672494-7389-747E-5E70-E7DA79F14B5F}"/>
              </a:ext>
            </a:extLst>
          </p:cNvPr>
          <p:cNvSpPr txBox="1"/>
          <p:nvPr/>
        </p:nvSpPr>
        <p:spPr>
          <a:xfrm>
            <a:off x="485788" y="782715"/>
            <a:ext cx="6195092" cy="1495454"/>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sz="2400" b="1" dirty="0">
                <a:latin typeface="Calibri" panose="020F0502020204030204" pitchFamily="34" charset="0"/>
                <a:ea typeface="Calibri" panose="020F0502020204030204" pitchFamily="34" charset="0"/>
                <a:cs typeface="Calibri" panose="020F0502020204030204" pitchFamily="34" charset="0"/>
              </a:rPr>
              <a:t>Being able to achieve very low dewpoints without wasting energy and money.</a:t>
            </a:r>
            <a:endParaRPr lang="en-US" b="1" dirty="0">
              <a:latin typeface="Boxed Book" panose="02000506040000020004" pitchFamily="50" charset="0"/>
              <a:ea typeface="+mj-ea"/>
              <a:cs typeface="+mj-cs"/>
            </a:endParaRPr>
          </a:p>
        </p:txBody>
      </p:sp>
      <p:sp>
        <p:nvSpPr>
          <p:cNvPr id="11" name="TextBox 10">
            <a:extLst>
              <a:ext uri="{FF2B5EF4-FFF2-40B4-BE49-F238E27FC236}">
                <a16:creationId xmlns:a16="http://schemas.microsoft.com/office/drawing/2014/main" id="{6DFD0C63-9FE7-FA65-E04C-7646F972DBBE}"/>
              </a:ext>
            </a:extLst>
          </p:cNvPr>
          <p:cNvSpPr txBox="1"/>
          <p:nvPr/>
        </p:nvSpPr>
        <p:spPr>
          <a:xfrm>
            <a:off x="485788" y="2692470"/>
            <a:ext cx="6923910" cy="4062651"/>
          </a:xfrm>
          <a:prstGeom prst="rect">
            <a:avLst/>
          </a:prstGeom>
          <a:noFill/>
        </p:spPr>
        <p:txBody>
          <a:bodyPr wrap="square">
            <a:spAutoFit/>
          </a:bodyPr>
          <a:lstStyle/>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Ascendent expends 60% less tons of mechanical cooling than DX systems, to achieve very low supply air dewpoints.</a:t>
            </a:r>
            <a:br>
              <a:rPr kumimoji="0" lang="en-US" sz="2400"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2400"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spcBef>
                <a:spcPct val="0"/>
              </a:spcBef>
              <a:spcAft>
                <a:spcPts val="0"/>
              </a:spcAft>
              <a:buClrTx/>
              <a:buSzTx/>
              <a:buFont typeface="Arial" panose="020B0604020202020204" pitchFamily="34" charset="0"/>
              <a:buChar char="•"/>
              <a:tabLst/>
            </a:pPr>
            <a:r>
              <a:rPr lang="en-US" sz="2400" dirty="0">
                <a:latin typeface="Calibri" panose="020F0502020204030204" pitchFamily="34" charset="0"/>
                <a:ea typeface="Calibri" panose="020F0502020204030204" pitchFamily="34" charset="0"/>
                <a:cs typeface="Calibri" panose="020F0502020204030204" pitchFamily="34" charset="0"/>
              </a:rPr>
              <a:t>Often, for several hours, no cooling is required to meet these dewpoints, with the only thing needed for dehumidification is the active desiccant wheel.</a:t>
            </a: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b="1" dirty="0">
                <a:latin typeface="Calibri" panose="020F0502020204030204" pitchFamily="34" charset="0"/>
                <a:ea typeface="Calibri" panose="020F0502020204030204" pitchFamily="34" charset="0"/>
                <a:cs typeface="Calibri" panose="020F0502020204030204" pitchFamily="34" charset="0"/>
              </a:rPr>
              <a:t>Leading to a substantial energy and first-cost savings.</a:t>
            </a:r>
            <a:endParaRPr kumimoji="0" lang="en-US" sz="2400" b="1"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ct val="0"/>
              </a:spcBef>
              <a:spcAft>
                <a:spcPts val="0"/>
              </a:spcAft>
              <a:buClrTx/>
              <a:buSzTx/>
              <a:buFontTx/>
              <a:buNone/>
              <a:tabLst/>
            </a:pPr>
            <a:endParaRPr kumimoji="0" lang="en-US" i="0" u="none" strike="noStrike" kern="1200" spc="0" normalizeH="0" noProof="0" dirty="0">
              <a:ln>
                <a:noFill/>
              </a:ln>
              <a:solidFill>
                <a:srgbClr val="24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descr="A green and white squares with symbols&#10;&#10;Description automatically generated">
            <a:extLst>
              <a:ext uri="{FF2B5EF4-FFF2-40B4-BE49-F238E27FC236}">
                <a16:creationId xmlns:a16="http://schemas.microsoft.com/office/drawing/2014/main" id="{F44E553F-CDA6-821C-8090-01851482C47D}"/>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34898"/>
          <a:stretch/>
        </p:blipFill>
        <p:spPr>
          <a:xfrm>
            <a:off x="7467599" y="789320"/>
            <a:ext cx="4724401" cy="6053440"/>
          </a:xfrm>
          <a:prstGeom prst="rect">
            <a:avLst/>
          </a:prstGeom>
        </p:spPr>
      </p:pic>
      <p:pic>
        <p:nvPicPr>
          <p:cNvPr id="14" name="Picture 13" descr="A piggy bank with coins and clocks&#10;&#10;Description automatically generated">
            <a:extLst>
              <a:ext uri="{FF2B5EF4-FFF2-40B4-BE49-F238E27FC236}">
                <a16:creationId xmlns:a16="http://schemas.microsoft.com/office/drawing/2014/main" id="{21C2F51E-B622-88E8-74A3-F0AB38FF4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2867" y="2278169"/>
            <a:ext cx="3863345" cy="4411769"/>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96577815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Several medical personnel in a operating room&#10;&#10;Description automatically generated">
            <a:extLst>
              <a:ext uri="{FF2B5EF4-FFF2-40B4-BE49-F238E27FC236}">
                <a16:creationId xmlns:a16="http://schemas.microsoft.com/office/drawing/2014/main" id="{D4B218A5-0888-2097-86B1-223C8B264539}"/>
              </a:ext>
            </a:extLst>
          </p:cNvPr>
          <p:cNvPicPr>
            <a:picLocks noChangeAspect="1"/>
          </p:cNvPicPr>
          <p:nvPr/>
        </p:nvPicPr>
        <p:blipFill rotWithShape="1">
          <a:blip r:embed="rId3">
            <a:extLst>
              <a:ext uri="{28A0092B-C50C-407E-A947-70E740481C1C}">
                <a14:useLocalDpi xmlns:a14="http://schemas.microsoft.com/office/drawing/2010/main" val="0"/>
              </a:ext>
            </a:extLst>
          </a:blip>
          <a:srcRect l="26725" r="12069"/>
          <a:stretch/>
        </p:blipFill>
        <p:spPr>
          <a:xfrm>
            <a:off x="442902" y="791852"/>
            <a:ext cx="5569278" cy="6066148"/>
          </a:xfrm>
          <a:prstGeom prst="rect">
            <a:avLst/>
          </a:prstGeom>
        </p:spPr>
      </p:pic>
      <p:sp>
        <p:nvSpPr>
          <p:cNvPr id="7" name="Rectangle 6">
            <a:extLst>
              <a:ext uri="{FF2B5EF4-FFF2-40B4-BE49-F238E27FC236}">
                <a16:creationId xmlns:a16="http://schemas.microsoft.com/office/drawing/2014/main" id="{E5BE7858-FAAC-01E8-685E-E4B02A86A522}"/>
              </a:ext>
            </a:extLst>
          </p:cNvPr>
          <p:cNvSpPr/>
          <p:nvPr/>
        </p:nvSpPr>
        <p:spPr>
          <a:xfrm>
            <a:off x="4899660" y="791852"/>
            <a:ext cx="7293824" cy="6066148"/>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FC4685-853B-464A-989C-6F9C2F390CF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Healthcare Applications</a:t>
            </a:r>
          </a:p>
        </p:txBody>
      </p:sp>
      <p:sp>
        <p:nvSpPr>
          <p:cNvPr id="5" name="TextBox 4">
            <a:extLst>
              <a:ext uri="{FF2B5EF4-FFF2-40B4-BE49-F238E27FC236}">
                <a16:creationId xmlns:a16="http://schemas.microsoft.com/office/drawing/2014/main" id="{8B93359E-4363-210C-1DDD-0704989BB92E}"/>
              </a:ext>
            </a:extLst>
          </p:cNvPr>
          <p:cNvSpPr txBox="1"/>
          <p:nvPr/>
        </p:nvSpPr>
        <p:spPr>
          <a:xfrm>
            <a:off x="489966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CHALLENGE:</a:t>
            </a:r>
          </a:p>
        </p:txBody>
      </p:sp>
      <p:sp>
        <p:nvSpPr>
          <p:cNvPr id="6" name="TextBox 5">
            <a:extLst>
              <a:ext uri="{FF2B5EF4-FFF2-40B4-BE49-F238E27FC236}">
                <a16:creationId xmlns:a16="http://schemas.microsoft.com/office/drawing/2014/main" id="{F40841ED-7736-0F0C-34FA-113750D67CDA}"/>
              </a:ext>
            </a:extLst>
          </p:cNvPr>
          <p:cNvSpPr txBox="1"/>
          <p:nvPr/>
        </p:nvSpPr>
        <p:spPr>
          <a:xfrm>
            <a:off x="4899660" y="1301986"/>
            <a:ext cx="6667500" cy="1189237"/>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bg1"/>
                </a:solidFill>
                <a:effectLst/>
                <a:uLnTx/>
                <a:uFillTx/>
                <a:latin typeface="Calibri" pitchFamily="34" charset="0"/>
                <a:ea typeface="+mj-ea"/>
                <a:cs typeface="+mj-cs"/>
              </a:rPr>
              <a:t>Healthcare facilities not only require strict temperature and dewpoint regulation, but also must eliminate airborne </a:t>
            </a:r>
            <a:r>
              <a:rPr lang="en-US" sz="2400" b="1" dirty="0">
                <a:solidFill>
                  <a:schemeClr val="bg1"/>
                </a:solidFill>
                <a:latin typeface="Calibri" pitchFamily="34" charset="0"/>
                <a:ea typeface="+mj-ea"/>
                <a:cs typeface="+mj-cs"/>
              </a:rPr>
              <a:t>contaminants and odors.</a:t>
            </a:r>
            <a:endParaRPr kumimoji="0" lang="en-US" sz="2400" b="1" i="0" u="none" strike="noStrike" kern="1200" spc="0" normalizeH="0" noProof="0" dirty="0" err="1">
              <a:ln>
                <a:noFill/>
              </a:ln>
              <a:solidFill>
                <a:schemeClr val="bg1"/>
              </a:solidFill>
              <a:effectLst/>
              <a:uLnTx/>
              <a:uFillTx/>
              <a:latin typeface="Calibri" pitchFamily="34" charset="0"/>
              <a:ea typeface="+mj-ea"/>
              <a:cs typeface="+mj-cs"/>
            </a:endParaRPr>
          </a:p>
        </p:txBody>
      </p:sp>
      <p:sp>
        <p:nvSpPr>
          <p:cNvPr id="10" name="TextBox 9">
            <a:extLst>
              <a:ext uri="{FF2B5EF4-FFF2-40B4-BE49-F238E27FC236}">
                <a16:creationId xmlns:a16="http://schemas.microsoft.com/office/drawing/2014/main" id="{8769CC8A-3459-6085-A8B5-78D26D07F734}"/>
              </a:ext>
            </a:extLst>
          </p:cNvPr>
          <p:cNvSpPr txBox="1"/>
          <p:nvPr/>
        </p:nvSpPr>
        <p:spPr>
          <a:xfrm>
            <a:off x="4907280" y="2405080"/>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SOLUTION:</a:t>
            </a:r>
          </a:p>
        </p:txBody>
      </p:sp>
      <p:sp>
        <p:nvSpPr>
          <p:cNvPr id="15" name="TextBox 14">
            <a:extLst>
              <a:ext uri="{FF2B5EF4-FFF2-40B4-BE49-F238E27FC236}">
                <a16:creationId xmlns:a16="http://schemas.microsoft.com/office/drawing/2014/main" id="{4E684B0A-80D2-859E-89DB-F5309A3D82C2}"/>
              </a:ext>
            </a:extLst>
          </p:cNvPr>
          <p:cNvSpPr txBox="1"/>
          <p:nvPr/>
        </p:nvSpPr>
        <p:spPr>
          <a:xfrm>
            <a:off x="4907280" y="2722797"/>
            <a:ext cx="7056120" cy="3993508"/>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solidFill>
                  <a:schemeClr val="bg1"/>
                </a:solidFill>
                <a:effectLst/>
                <a:uLnTx/>
                <a:uFillTx/>
                <a:latin typeface="Calibri" pitchFamily="34" charset="0"/>
                <a:ea typeface="+mj-ea"/>
                <a:cs typeface="+mj-cs"/>
              </a:rPr>
              <a:t>The Ascendant comes with the option to add a True 3Å wheel in addition to the active desiccant wheel. Adding the True 3Å, virtually eliminates contaminant carry-over.</a:t>
            </a:r>
            <a:br>
              <a:rPr kumimoji="0" lang="en-US" sz="2400" i="0" u="none" strike="noStrike" kern="1200" spc="0" normalizeH="0" noProof="0" dirty="0">
                <a:ln>
                  <a:noFill/>
                </a:ln>
                <a:solidFill>
                  <a:schemeClr val="bg1"/>
                </a:solidFill>
                <a:effectLst/>
                <a:uLnTx/>
                <a:uFillTx/>
                <a:latin typeface="Calibri" pitchFamily="34" charset="0"/>
                <a:ea typeface="+mj-ea"/>
                <a:cs typeface="+mj-cs"/>
              </a:rPr>
            </a:b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The Ascendant can simultaneously achieve and maintain standard operating room relative humidity at 50% ≥ relative humidity and a room temperature of 62˚ — unachievable with a chilled water system.</a:t>
            </a: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p:txBody>
      </p:sp>
    </p:spTree>
    <p:extLst>
      <p:ext uri="{BB962C8B-B14F-4D97-AF65-F5344CB8AC3E}">
        <p14:creationId xmlns:p14="http://schemas.microsoft.com/office/powerpoint/2010/main" val="2835695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Ascendant &amp; Giga Components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729875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089" y="230758"/>
            <a:ext cx="9230816" cy="470817"/>
          </a:xfrm>
        </p:spPr>
        <p:txBody>
          <a:bodyPr/>
          <a:lstStyle/>
          <a:p>
            <a:r>
              <a:rPr lang="en-US" dirty="0">
                <a:latin typeface="Calibri Light" panose="020F0302020204030204" pitchFamily="34" charset="0"/>
                <a:cs typeface="Calibri Light" panose="020F0302020204030204" pitchFamily="34" charset="0"/>
              </a:rPr>
              <a:t>Ascendant - Active Desiccant Wheel</a:t>
            </a:r>
          </a:p>
        </p:txBody>
      </p:sp>
      <p:sp>
        <p:nvSpPr>
          <p:cNvPr id="12" name="TextBox 11">
            <a:extLst>
              <a:ext uri="{FF2B5EF4-FFF2-40B4-BE49-F238E27FC236}">
                <a16:creationId xmlns:a16="http://schemas.microsoft.com/office/drawing/2014/main" id="{52CDF91C-A4C7-41B3-BCF6-2D00E3BC61C9}"/>
              </a:ext>
            </a:extLst>
          </p:cNvPr>
          <p:cNvSpPr txBox="1"/>
          <p:nvPr/>
        </p:nvSpPr>
        <p:spPr>
          <a:xfrm>
            <a:off x="553469" y="4731263"/>
            <a:ext cx="2867025" cy="470817"/>
          </a:xfrm>
          <a:prstGeom prst="rect">
            <a:avLst/>
          </a:prstGeom>
        </p:spPr>
        <p:txBody>
          <a:bodyPr vert="horz" wrap="square" lIns="91440" tIns="45720" rIns="91440" bIns="45720" rtlCol="0" anchor="ctr">
            <a:noAutofit/>
          </a:bodyPr>
          <a:lstStyle/>
          <a:p>
            <a:pPr marL="285750" marR="0" indent="-285750" algn="l" defTabSz="457200" rtl="0" eaLnBrk="1" fontAlgn="auto" latinLnBrk="0" hangingPunct="1">
              <a:lnSpc>
                <a:spcPct val="170000"/>
              </a:lnSpc>
              <a:spcBef>
                <a:spcPct val="0"/>
              </a:spcBef>
              <a:spcAft>
                <a:spcPts val="0"/>
              </a:spcAft>
              <a:buClrTx/>
              <a:buSzTx/>
              <a:buFont typeface="Arial" panose="020B0604020202020204" pitchFamily="34" charset="0"/>
              <a:buChar char="•"/>
              <a:tabLst/>
            </a:pPr>
            <a:endParaRPr kumimoji="0" lang="en-US" sz="1000" i="0" u="none" strike="noStrike" kern="1200" spc="0" normalizeH="0" noProof="0" dirty="0">
              <a:ln>
                <a:noFill/>
              </a:ln>
              <a:solidFill>
                <a:schemeClr val="bg1"/>
              </a:solidFill>
              <a:effectLst/>
              <a:uLnTx/>
              <a:uFillTx/>
              <a:latin typeface="Boxed Regular" panose="02000606030000020004" pitchFamily="50" charset="0"/>
              <a:ea typeface="+mj-ea"/>
              <a:cs typeface="+mj-cs"/>
            </a:endParaRPr>
          </a:p>
        </p:txBody>
      </p:sp>
      <p:sp>
        <p:nvSpPr>
          <p:cNvPr id="13" name="TextBox 12">
            <a:extLst>
              <a:ext uri="{FF2B5EF4-FFF2-40B4-BE49-F238E27FC236}">
                <a16:creationId xmlns:a16="http://schemas.microsoft.com/office/drawing/2014/main" id="{5452CA87-0CCB-4FEC-9369-4FFA41F17FA5}"/>
              </a:ext>
            </a:extLst>
          </p:cNvPr>
          <p:cNvSpPr txBox="1"/>
          <p:nvPr/>
        </p:nvSpPr>
        <p:spPr>
          <a:xfrm>
            <a:off x="451945" y="1177159"/>
            <a:ext cx="5002924" cy="5680841"/>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endParaRPr kumimoji="0" lang="en-US" sz="1600" b="1" i="0" u="none" strike="noStrike" kern="1200" spc="0" normalizeH="0" noProof="0" dirty="0" err="1">
              <a:ln>
                <a:noFill/>
              </a:ln>
              <a:solidFill>
                <a:schemeClr val="tx1"/>
              </a:solidFill>
              <a:effectLst/>
              <a:uLnTx/>
              <a:uFillTx/>
              <a:latin typeface="Calibri" pitchFamily="34" charset="0"/>
              <a:ea typeface="+mj-ea"/>
              <a:cs typeface="+mj-cs"/>
            </a:endParaRPr>
          </a:p>
        </p:txBody>
      </p:sp>
      <p:pic>
        <p:nvPicPr>
          <p:cNvPr id="7" name="Picture 7" descr="NFCU 100808 001.jpg"/>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23800"/>
          <a:stretch/>
        </p:blipFill>
        <p:spPr bwMode="auto">
          <a:xfrm>
            <a:off x="0" y="770047"/>
            <a:ext cx="3345180" cy="7519057"/>
          </a:xfrm>
          <a:prstGeom prst="rect">
            <a:avLst/>
          </a:prstGeom>
          <a:noFill/>
          <a:ln w="9525">
            <a:noFill/>
            <a:miter lim="800000"/>
            <a:headEnd/>
            <a:tailEnd/>
          </a:ln>
        </p:spPr>
      </p:pic>
      <p:sp>
        <p:nvSpPr>
          <p:cNvPr id="3" name="Text Placeholder 2"/>
          <p:cNvSpPr txBox="1">
            <a:spLocks/>
          </p:cNvSpPr>
          <p:nvPr/>
        </p:nvSpPr>
        <p:spPr>
          <a:xfrm>
            <a:off x="3797125" y="919909"/>
            <a:ext cx="7757330" cy="5521531"/>
          </a:xfrm>
          <a:prstGeom prst="rect">
            <a:avLst/>
          </a:prstGeom>
        </p:spPr>
        <p:txBody>
          <a:bodyPr/>
          <a:lst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342900" indent="-342900">
              <a:lnSpc>
                <a:spcPts val="2600"/>
              </a:lnSpc>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Effectively cycles moisture between 95% and 5% relative humidity (RH) to produce very low dewpoint air.</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ts val="2600"/>
              </a:lnSpc>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Non-metallic, fluted media constructed of glass fiber offers temperature stability and low heat transfer.</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ts val="2600"/>
              </a:lnSpc>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The heated regeneration airstream (20% - 40% of the supply airflow volume)  heats up to 140°F - 200°F with the help of hot water, steam, a direct or indirect gas burner, or waste heat to remove relative humidity to less than 5%.</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Very high desiccant loading — desiccant is 50% the weight of the wheel media.</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Wheel speed typically 0.1 rpm vs 0.2 rpm </a:t>
            </a:r>
          </a:p>
          <a:p>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14604838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Heating &amp; Cooling Options</a:t>
            </a:r>
          </a:p>
        </p:txBody>
      </p:sp>
      <p:sp>
        <p:nvSpPr>
          <p:cNvPr id="4" name="Text Placeholder 3"/>
          <p:cNvSpPr>
            <a:spLocks noGrp="1"/>
          </p:cNvSpPr>
          <p:nvPr>
            <p:ph type="body" sz="quarter" idx="11"/>
          </p:nvPr>
        </p:nvSpPr>
        <p:spPr>
          <a:xfrm>
            <a:off x="5038232" y="1079280"/>
            <a:ext cx="7153768" cy="5405339"/>
          </a:xfrm>
        </p:spPr>
        <p:txBody>
          <a:bodyPr>
            <a:noAutofit/>
          </a:bodyPr>
          <a:lstStyle/>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DX or chilled water pre and/or post-cooling coils</a:t>
            </a: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Regeneration heat</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Hot water</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Steam</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Electric</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Gas (indirect or direct)</a:t>
            </a: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Process air heating options</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Hot water coil</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Steam coil, non-freeze type</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Electric coil (optional with separate electrical connection point)</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Indirect or direct gas burner</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50"/>
          <a:stretch/>
        </p:blipFill>
        <p:spPr>
          <a:xfrm>
            <a:off x="518160" y="883920"/>
            <a:ext cx="4298238" cy="5974229"/>
          </a:xfrm>
          <a:prstGeom prst="rect">
            <a:avLst/>
          </a:prstGeom>
        </p:spPr>
      </p:pic>
    </p:spTree>
    <p:extLst>
      <p:ext uri="{BB962C8B-B14F-4D97-AF65-F5344CB8AC3E}">
        <p14:creationId xmlns:p14="http://schemas.microsoft.com/office/powerpoint/2010/main" val="832225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Airflow Capacity</a:t>
            </a:r>
          </a:p>
        </p:txBody>
      </p:sp>
      <p:pic>
        <p:nvPicPr>
          <p:cNvPr id="7"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r="2578" b="4204"/>
          <a:stretch/>
        </p:blipFill>
        <p:spPr bwMode="auto">
          <a:xfrm>
            <a:off x="771144" y="871394"/>
            <a:ext cx="10963656" cy="5772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7677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a:t>
            </a:r>
            <a:r>
              <a:rPr lang="en-US" kern="0" dirty="0">
                <a:latin typeface="Calibri" panose="020F0502020204030204" pitchFamily="34" charset="0"/>
                <a:ea typeface="Calibri" panose="020F0502020204030204" pitchFamily="34" charset="0"/>
                <a:cs typeface="Calibri" panose="020F0502020204030204" pitchFamily="34" charset="0"/>
              </a:rPr>
              <a:t>How It Works</a:t>
            </a:r>
          </a:p>
        </p:txBody>
      </p:sp>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296" t="2135" r="7102" b="10760"/>
          <a:stretch/>
        </p:blipFill>
        <p:spPr bwMode="auto">
          <a:xfrm>
            <a:off x="1890556" y="960120"/>
            <a:ext cx="8937464" cy="5749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53699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Applications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217152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Targeted Industries</a:t>
            </a:r>
          </a:p>
        </p:txBody>
      </p:sp>
      <p:sp>
        <p:nvSpPr>
          <p:cNvPr id="3" name="Text Placeholder 2"/>
          <p:cNvSpPr>
            <a:spLocks noGrp="1"/>
          </p:cNvSpPr>
          <p:nvPr>
            <p:ph type="body" sz="quarter" idx="11"/>
          </p:nvPr>
        </p:nvSpPr>
        <p:spPr>
          <a:xfrm>
            <a:off x="493852" y="616702"/>
            <a:ext cx="5853607" cy="6386077"/>
          </a:xfrm>
        </p:spPr>
        <p:txBody>
          <a:bodyPr>
            <a:normAutofit fontScale="55000" lnSpcReduction="20000"/>
          </a:bodyPr>
          <a:lstStyle/>
          <a:p>
            <a:pPr marL="285750" indent="-285750">
              <a:buFont typeface="Arial" panose="020B0604020202020204" pitchFamily="34" charset="0"/>
              <a:buChar char="•"/>
            </a:pPr>
            <a:endPar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rPr>
              <a:t>Hospital operating theaters</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Code requires 50% RH even at 65 deg. </a:t>
            </a:r>
            <a:br>
              <a:rPr lang="en-US" sz="2500" i="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(45 deg  dew point)</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1E6161"/>
                </a:solidFill>
                <a:latin typeface="Calibri" panose="020F0502020204030204" pitchFamily="34" charset="0"/>
                <a:ea typeface="Calibri" panose="020F0502020204030204" pitchFamily="34" charset="0"/>
                <a:cs typeface="Calibri" panose="020F0502020204030204" pitchFamily="34" charset="0"/>
              </a:rPr>
              <a:t>Chilled beam projects</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40% less primary air at 30 grains vs. 45 grains (PVS)</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1E6161"/>
                </a:solidFill>
                <a:latin typeface="Calibri" panose="020F0502020204030204" pitchFamily="34" charset="0"/>
                <a:ea typeface="Calibri" panose="020F0502020204030204" pitchFamily="34" charset="0"/>
                <a:cs typeface="Calibri" panose="020F0502020204030204" pitchFamily="34" charset="0"/>
              </a:rPr>
              <a:t>Archival storage, libraries, and museums</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Lower dew point provides maximum DH capacity at min flow</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1E6161"/>
                </a:solidFill>
                <a:latin typeface="Calibri" panose="020F0502020204030204" pitchFamily="34" charset="0"/>
                <a:ea typeface="Calibri" panose="020F0502020204030204" pitchFamily="34" charset="0"/>
                <a:cs typeface="Calibri" panose="020F0502020204030204" pitchFamily="34" charset="0"/>
              </a:rPr>
              <a:t>Hotels</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Decouple all latent loads with outdoor air to downsized</a:t>
            </a:r>
            <a:br>
              <a:rPr lang="en-US" sz="2500" i="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heat pumps – smaller fan coils, less frequent refurbishments</a:t>
            </a:r>
            <a:r>
              <a:rPr lang="en-US" sz="2500" dirty="0">
                <a:latin typeface="Calibri" panose="020F0502020204030204" pitchFamily="34" charset="0"/>
                <a:ea typeface="Calibri" panose="020F0502020204030204" pitchFamily="34" charset="0"/>
                <a:cs typeface="Calibri" panose="020F0502020204030204" pitchFamily="34" charset="0"/>
              </a:rPr>
              <a:t>.</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rPr>
              <a:t>Clean rooms</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Lower dew point provides maximum</a:t>
            </a:r>
            <a:br>
              <a:rPr lang="en-US" sz="2500" i="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DH capacity at min flow</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rPr>
              <a:t>Precision glass manufacturing </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Tight humidity control</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rPr>
              <a:t>Food industry </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Yeast production dry room</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rPr>
              <a:t>Hospital autoclave/sterilization room</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Condensation prevention</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rPr>
              <a:t>Ophthalmology laboratory/manufacturing</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Tight humidity control</a:t>
            </a:r>
            <a:br>
              <a:rPr lang="en-US" sz="2500" i="1" dirty="0">
                <a:latin typeface="Calibri" panose="020F0502020204030204" pitchFamily="34" charset="0"/>
                <a:ea typeface="Calibri" panose="020F0502020204030204" pitchFamily="34" charset="0"/>
                <a:cs typeface="Calibri" panose="020F0502020204030204" pitchFamily="34" charset="0"/>
              </a:rPr>
            </a:br>
            <a:endParaRPr lang="en-US" sz="2500"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500" b="1" dirty="0">
                <a:solidFill>
                  <a:srgbClr val="004C4C"/>
                </a:solidFill>
                <a:latin typeface="Calibri" panose="020F0502020204030204" pitchFamily="34" charset="0"/>
                <a:ea typeface="Calibri" panose="020F0502020204030204" pitchFamily="34" charset="0"/>
                <a:cs typeface="Calibri" panose="020F0502020204030204" pitchFamily="34" charset="0"/>
              </a:rPr>
              <a:t>School facility </a:t>
            </a:r>
            <a:br>
              <a:rPr lang="en-US" sz="2500" b="1" dirty="0">
                <a:latin typeface="Calibri" panose="020F0502020204030204" pitchFamily="34" charset="0"/>
                <a:ea typeface="Calibri" panose="020F0502020204030204" pitchFamily="34" charset="0"/>
                <a:cs typeface="Calibri" panose="020F0502020204030204" pitchFamily="34" charset="0"/>
              </a:rPr>
            </a:br>
            <a:r>
              <a:rPr lang="en-US" sz="2500" i="1" dirty="0">
                <a:latin typeface="Calibri" panose="020F0502020204030204" pitchFamily="34" charset="0"/>
                <a:ea typeface="Calibri" panose="020F0502020204030204" pitchFamily="34" charset="0"/>
                <a:cs typeface="Calibri" panose="020F0502020204030204" pitchFamily="34" charset="0"/>
              </a:rPr>
              <a:t>Humidity control for mold remediation</a:t>
            </a:r>
          </a:p>
          <a:p>
            <a:endParaRPr lang="en-US" sz="2000" dirty="0"/>
          </a:p>
          <a:p>
            <a:endParaRPr lang="en-US" sz="2800" dirty="0"/>
          </a:p>
        </p:txBody>
      </p:sp>
      <p:pic>
        <p:nvPicPr>
          <p:cNvPr id="6" name="Picture 5" descr="A group of people in a museum&#10;&#10;Description automatically generated">
            <a:extLst>
              <a:ext uri="{FF2B5EF4-FFF2-40B4-BE49-F238E27FC236}">
                <a16:creationId xmlns:a16="http://schemas.microsoft.com/office/drawing/2014/main" id="{6114ED28-ECC3-6C5A-3766-31BCC46CD75E}"/>
              </a:ext>
            </a:extLst>
          </p:cNvPr>
          <p:cNvPicPr>
            <a:picLocks noChangeAspect="1"/>
          </p:cNvPicPr>
          <p:nvPr/>
        </p:nvPicPr>
        <p:blipFill rotWithShape="1">
          <a:blip r:embed="rId2">
            <a:extLst>
              <a:ext uri="{28A0092B-C50C-407E-A947-70E740481C1C}">
                <a14:useLocalDpi xmlns:a14="http://schemas.microsoft.com/office/drawing/2010/main" val="0"/>
              </a:ext>
            </a:extLst>
          </a:blip>
          <a:srcRect l="31166"/>
          <a:stretch/>
        </p:blipFill>
        <p:spPr>
          <a:xfrm>
            <a:off x="5890260" y="798077"/>
            <a:ext cx="6301740" cy="6091908"/>
          </a:xfrm>
          <a:prstGeom prst="rect">
            <a:avLst/>
          </a:prstGeom>
        </p:spPr>
      </p:pic>
    </p:spTree>
    <p:extLst>
      <p:ext uri="{BB962C8B-B14F-4D97-AF65-F5344CB8AC3E}">
        <p14:creationId xmlns:p14="http://schemas.microsoft.com/office/powerpoint/2010/main" val="344664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AA1E-FF90-4EED-8230-1F607510CBE5}"/>
              </a:ext>
            </a:extLst>
          </p:cNvPr>
          <p:cNvSpPr>
            <a:spLocks noGrp="1"/>
          </p:cNvSpPr>
          <p:nvPr>
            <p:ph type="title"/>
          </p:nvPr>
        </p:nvSpPr>
        <p:spPr/>
        <p:txBody>
          <a:bodyPr/>
          <a:lstStyle/>
          <a:p>
            <a:r>
              <a:rPr lang="en-US" sz="2200" dirty="0"/>
              <a:t>Thank you for your attention!</a:t>
            </a:r>
          </a:p>
        </p:txBody>
      </p:sp>
      <p:pic>
        <p:nvPicPr>
          <p:cNvPr id="5" name="Picture 4" descr="A group of people sitting around a table playing a board game&#10;&#10;Description automatically generated">
            <a:extLst>
              <a:ext uri="{FF2B5EF4-FFF2-40B4-BE49-F238E27FC236}">
                <a16:creationId xmlns:a16="http://schemas.microsoft.com/office/drawing/2014/main" id="{10E3DD3A-AA32-4C53-ADD5-78AC63535535}"/>
              </a:ext>
            </a:extLst>
          </p:cNvPr>
          <p:cNvPicPr>
            <a:picLocks noChangeAspect="1"/>
          </p:cNvPicPr>
          <p:nvPr/>
        </p:nvPicPr>
        <p:blipFill rotWithShape="1">
          <a:blip r:embed="rId2"/>
          <a:srcRect l="388" r="3938" b="26345"/>
          <a:stretch/>
        </p:blipFill>
        <p:spPr>
          <a:xfrm>
            <a:off x="518962" y="878234"/>
            <a:ext cx="11673038" cy="5979766"/>
          </a:xfrm>
          <a:prstGeom prst="rect">
            <a:avLst/>
          </a:prstGeom>
        </p:spPr>
      </p:pic>
    </p:spTree>
    <p:extLst>
      <p:ext uri="{BB962C8B-B14F-4D97-AF65-F5344CB8AC3E}">
        <p14:creationId xmlns:p14="http://schemas.microsoft.com/office/powerpoint/2010/main" val="185263640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theme1.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1_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3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4.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5.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6.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14577</TotalTime>
  <Words>1590</Words>
  <Application>Microsoft Office PowerPoint</Application>
  <PresentationFormat>Widescreen</PresentationFormat>
  <Paragraphs>163</Paragraphs>
  <Slides>19</Slides>
  <Notes>15</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19</vt:i4>
      </vt:variant>
    </vt:vector>
  </HeadingPairs>
  <TitlesOfParts>
    <vt:vector size="32" baseType="lpstr">
      <vt:lpstr>Arial</vt:lpstr>
      <vt:lpstr>Boxed Book</vt:lpstr>
      <vt:lpstr>Boxed Light</vt:lpstr>
      <vt:lpstr>Boxed Regular</vt:lpstr>
      <vt:lpstr>Calibri</vt:lpstr>
      <vt:lpstr>Calibri Light</vt:lpstr>
      <vt:lpstr>Times New Roman</vt:lpstr>
      <vt:lpstr>DH_Template</vt:lpstr>
      <vt:lpstr>1_DH_Template</vt:lpstr>
      <vt:lpstr>3_DH_Template</vt:lpstr>
      <vt:lpstr>1_DH_Template</vt:lpstr>
      <vt:lpstr>1_DH_Template</vt:lpstr>
      <vt:lpstr>1_DH_Template</vt:lpstr>
      <vt:lpstr>PowerPoint Presentation</vt:lpstr>
      <vt:lpstr>PowerPoint Presentation</vt:lpstr>
      <vt:lpstr>PowerPoint Presentation</vt:lpstr>
      <vt:lpstr>FläktGroup SEMCO Products For Commercial Applications</vt:lpstr>
      <vt:lpstr>PowerPoint Presentation</vt:lpstr>
      <vt:lpstr>PowerPoint Presentation</vt:lpstr>
      <vt:lpstr>Introduction to the Ascendant® and Giga</vt:lpstr>
      <vt:lpstr>Ascendant® &amp; Giga – Dehumidification</vt:lpstr>
      <vt:lpstr>Ascendant Dehumidification Capacity</vt:lpstr>
      <vt:lpstr>Ascendant &amp; Giga – Energy Savings </vt:lpstr>
      <vt:lpstr>Ascendant – Healthcare Applications</vt:lpstr>
      <vt:lpstr>PowerPoint Presentation</vt:lpstr>
      <vt:lpstr>Ascendant - Active Desiccant Wheel</vt:lpstr>
      <vt:lpstr>Ascendant - Heating &amp; Cooling Options</vt:lpstr>
      <vt:lpstr>Airflow Capacity</vt:lpstr>
      <vt:lpstr>Ascendant - How It Works</vt:lpstr>
      <vt:lpstr>PowerPoint Presentation</vt:lpstr>
      <vt:lpstr>Targeted Industries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258</cp:revision>
  <cp:lastPrinted>2018-08-16T17:03:11Z</cp:lastPrinted>
  <dcterms:created xsi:type="dcterms:W3CDTF">2018-05-09T22:20:48Z</dcterms:created>
  <dcterms:modified xsi:type="dcterms:W3CDTF">2024-06-26T18:12:57Z</dcterms:modified>
</cp:coreProperties>
</file>