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slideLayouts/slideLayout83.xml" ContentType="application/vnd.openxmlformats-officedocument.presentationml.slideLayout+xml"/>
  <Override PartName="/ppt/theme/theme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5" r:id="rId2"/>
    <p:sldMasterId id="2147483782" r:id="rId3"/>
    <p:sldMasterId id="2147483828" r:id="rId4"/>
    <p:sldMasterId id="2147483784" r:id="rId5"/>
    <p:sldMasterId id="2147484147" r:id="rId6"/>
  </p:sldMasterIdLst>
  <p:notesMasterIdLst>
    <p:notesMasterId r:id="rId28"/>
  </p:notesMasterIdLst>
  <p:sldIdLst>
    <p:sldId id="10864" r:id="rId7"/>
    <p:sldId id="10865" r:id="rId8"/>
    <p:sldId id="10866" r:id="rId9"/>
    <p:sldId id="10867" r:id="rId10"/>
    <p:sldId id="10868" r:id="rId11"/>
    <p:sldId id="10869" r:id="rId12"/>
    <p:sldId id="10870" r:id="rId13"/>
    <p:sldId id="10871" r:id="rId14"/>
    <p:sldId id="10872" r:id="rId15"/>
    <p:sldId id="10873" r:id="rId16"/>
    <p:sldId id="10875" r:id="rId17"/>
    <p:sldId id="10876" r:id="rId18"/>
    <p:sldId id="10878" r:id="rId19"/>
    <p:sldId id="10879" r:id="rId20"/>
    <p:sldId id="10880" r:id="rId21"/>
    <p:sldId id="10884" r:id="rId22"/>
    <p:sldId id="10881" r:id="rId23"/>
    <p:sldId id="10882" r:id="rId24"/>
    <p:sldId id="10886" r:id="rId25"/>
    <p:sldId id="10885" r:id="rId26"/>
    <p:sldId id="10883"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E5D52D6-3B30-4ECA-B77B-38B0F39C1353}">
          <p14:sldIdLst>
            <p14:sldId id="10864"/>
            <p14:sldId id="10865"/>
            <p14:sldId id="10866"/>
            <p14:sldId id="10867"/>
            <p14:sldId id="10868"/>
            <p14:sldId id="10869"/>
            <p14:sldId id="10870"/>
            <p14:sldId id="10871"/>
            <p14:sldId id="10872"/>
            <p14:sldId id="10873"/>
            <p14:sldId id="10875"/>
            <p14:sldId id="10876"/>
            <p14:sldId id="10878"/>
            <p14:sldId id="10879"/>
            <p14:sldId id="10880"/>
            <p14:sldId id="10884"/>
            <p14:sldId id="10881"/>
            <p14:sldId id="10882"/>
            <p14:sldId id="10886"/>
            <p14:sldId id="10885"/>
            <p14:sldId id="1088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9933"/>
    <a:srgbClr val="0000FF"/>
    <a:srgbClr val="00703C"/>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0752" autoAdjust="0"/>
  </p:normalViewPr>
  <p:slideViewPr>
    <p:cSldViewPr snapToGrid="0">
      <p:cViewPr varScale="1">
        <p:scale>
          <a:sx n="93" d="100"/>
          <a:sy n="93" d="100"/>
        </p:scale>
        <p:origin x="2820"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Low</c:v>
                </c:pt>
              </c:strCache>
            </c:strRef>
          </c:tx>
          <c:spPr>
            <a:solidFill>
              <a:schemeClr val="accent4">
                <a:shade val="65000"/>
              </a:schemeClr>
            </a:solidFill>
            <a:ln>
              <a:noFill/>
            </a:ln>
            <a:effectLst/>
            <a:sp3d/>
          </c:spPr>
          <c:invertIfNegative val="0"/>
          <c:dLbls>
            <c:dLbl>
              <c:idx val="0"/>
              <c:layout>
                <c:manualLayout>
                  <c:x val="-4.1274795345806421E-2"/>
                  <c:y val="6.4102574887706923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E0C1-4C74-B0A3-003C1E99A34A}"/>
                </c:ext>
              </c:extLst>
            </c:dLbl>
            <c:dLbl>
              <c:idx val="1"/>
              <c:layout>
                <c:manualLayout>
                  <c:x val="-7.0167152087870915E-2"/>
                  <c:y val="2.1367524962568976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81%</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E0C1-4C74-B0A3-003C1E99A34A}"/>
                </c:ext>
              </c:extLst>
            </c:dLbl>
            <c:dLbl>
              <c:idx val="2"/>
              <c:layout>
                <c:manualLayout>
                  <c:x val="-9.9059508829935417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82%</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E0C1-4C74-B0A3-003C1E99A34A}"/>
                </c:ext>
              </c:extLst>
            </c:dLbl>
            <c:dLbl>
              <c:idx val="3"/>
              <c:layout>
                <c:manualLayout>
                  <c:x val="-0.12244855952589236"/>
                  <c:y val="2.1367524962568191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E0C1-4C74-B0A3-003C1E99A34A}"/>
                </c:ext>
              </c:extLst>
            </c:dLbl>
            <c:dLbl>
              <c:idx val="4"/>
              <c:layout>
                <c:manualLayout>
                  <c:x val="-0.25590373114399972"/>
                  <c:y val="2.1368366203709235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85%</a:t>
                    </a:r>
                  </a:p>
                </c:rich>
              </c:tx>
              <c:showLegendKey val="0"/>
              <c:showVal val="1"/>
              <c:showCatName val="0"/>
              <c:showSerName val="0"/>
              <c:showPercent val="0"/>
              <c:showBubbleSize val="0"/>
              <c:extLst>
                <c:ext xmlns:c15="http://schemas.microsoft.com/office/drawing/2012/chart" uri="{CE6537A1-D6FC-4f65-9D91-7224C49458BB}">
                  <c15:layout>
                    <c:manualLayout>
                      <c:w val="0.22029040772672837"/>
                      <c:h val="6.5042745986059955E-2"/>
                    </c:manualLayout>
                  </c15:layout>
                  <c15:showDataLabelsRange val="0"/>
                </c:ext>
                <c:ext xmlns:c16="http://schemas.microsoft.com/office/drawing/2014/chart" uri="{C3380CC4-5D6E-409C-BE32-E72D297353CC}">
                  <c16:uniqueId val="{00000011-E0C1-4C74-B0A3-003C1E99A34A}"/>
                </c:ext>
              </c:extLst>
            </c:dLbl>
            <c:dLbl>
              <c:idx val="5"/>
              <c:layout>
                <c:manualLayout>
                  <c:x val="-0.23389050695956967"/>
                  <c:y val="-2.136752496256897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E0C1-4C74-B0A3-003C1E99A34A}"/>
                </c:ext>
              </c:extLst>
            </c:dLbl>
            <c:dLbl>
              <c:idx val="6"/>
              <c:layout>
                <c:manualLayout>
                  <c:x val="-0.35771489299698889"/>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82%</a:t>
                    </a:r>
                  </a:p>
                </c:rich>
              </c:tx>
              <c:showLegendKey val="0"/>
              <c:showVal val="1"/>
              <c:showCatName val="0"/>
              <c:showSerName val="0"/>
              <c:showPercent val="0"/>
              <c:showBubbleSize val="0"/>
              <c:extLst>
                <c:ext xmlns:c15="http://schemas.microsoft.com/office/drawing/2012/chart" uri="{CE6537A1-D6FC-4f65-9D91-7224C49458BB}">
                  <c15:layout>
                    <c:manualLayout>
                      <c:w val="0.26844433563016917"/>
                      <c:h val="6.5042745986059955E-2"/>
                    </c:manualLayout>
                  </c15:layout>
                  <c15:showDataLabelsRange val="0"/>
                </c:ext>
                <c:ext xmlns:c16="http://schemas.microsoft.com/office/drawing/2014/chart" uri="{C3380CC4-5D6E-409C-BE32-E72D297353CC}">
                  <c16:uniqueId val="{0000000B-E0C1-4C74-B0A3-003C1E99A34A}"/>
                </c:ext>
              </c:extLst>
            </c:dLbl>
            <c:dLbl>
              <c:idx val="7"/>
              <c:layout>
                <c:manualLayout>
                  <c:x val="-0.44018258409468719"/>
                  <c:y val="8.4124114025862109E-8"/>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83%</a:t>
                    </a:r>
                  </a:p>
                </c:rich>
              </c:tx>
              <c:showLegendKey val="0"/>
              <c:showVal val="1"/>
              <c:showCatName val="0"/>
              <c:showSerName val="0"/>
              <c:showPercent val="0"/>
              <c:showBubbleSize val="0"/>
              <c:extLst>
                <c:ext xmlns:c15="http://schemas.microsoft.com/office/drawing/2012/chart" uri="{CE6537A1-D6FC-4f65-9D91-7224C49458BB}">
                  <c15:layout>
                    <c:manualLayout>
                      <c:w val="0.37830474901574801"/>
                      <c:h val="7.1343745611236117E-2"/>
                    </c:manualLayout>
                  </c15:layout>
                  <c15:showDataLabelsRange val="0"/>
                </c:ext>
                <c:ext xmlns:c16="http://schemas.microsoft.com/office/drawing/2014/chart" uri="{C3380CC4-5D6E-409C-BE32-E72D297353CC}">
                  <c16:uniqueId val="{00000008-E0C1-4C74-B0A3-003C1E99A34A}"/>
                </c:ext>
              </c:extLst>
            </c:dLbl>
            <c:dLbl>
              <c:idx val="8"/>
              <c:layout>
                <c:manualLayout>
                  <c:x val="-0.5390625"/>
                  <c:y val="-2.3437498558224854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6042187500000008"/>
                      <c:h val="7.1343745611236117E-2"/>
                    </c:manualLayout>
                  </c15:layout>
                  <c15:showDataLabelsRange val="0"/>
                </c:ext>
                <c:ext xmlns:c16="http://schemas.microsoft.com/office/drawing/2014/chart" uri="{C3380CC4-5D6E-409C-BE32-E72D297353CC}">
                  <c16:uniqueId val="{00000005-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 - 3</c:v>
                </c:pt>
                <c:pt idx="1">
                  <c:v>EP - 5</c:v>
                </c:pt>
                <c:pt idx="2">
                  <c:v>EP -9</c:v>
                </c:pt>
                <c:pt idx="3">
                  <c:v>EP-13</c:v>
                </c:pt>
                <c:pt idx="4">
                  <c:v>EP-18</c:v>
                </c:pt>
                <c:pt idx="5">
                  <c:v>EP-24</c:v>
                </c:pt>
                <c:pt idx="6">
                  <c:v>EP-28</c:v>
                </c:pt>
                <c:pt idx="7">
                  <c:v>EP-35</c:v>
                </c:pt>
                <c:pt idx="8">
                  <c:v>EP-43</c:v>
                </c:pt>
              </c:strCache>
            </c:strRef>
          </c:cat>
          <c:val>
            <c:numRef>
              <c:f>Sheet1!$B$2:$B$10</c:f>
              <c:numCache>
                <c:formatCode>#,##0</c:formatCode>
                <c:ptCount val="9"/>
                <c:pt idx="0">
                  <c:v>2000</c:v>
                </c:pt>
                <c:pt idx="1">
                  <c:v>3000</c:v>
                </c:pt>
                <c:pt idx="2">
                  <c:v>4500</c:v>
                </c:pt>
                <c:pt idx="3">
                  <c:v>6000</c:v>
                </c:pt>
                <c:pt idx="4">
                  <c:v>8000</c:v>
                </c:pt>
                <c:pt idx="5">
                  <c:v>11000</c:v>
                </c:pt>
                <c:pt idx="6">
                  <c:v>15000</c:v>
                </c:pt>
                <c:pt idx="7">
                  <c:v>18000</c:v>
                </c:pt>
                <c:pt idx="8">
                  <c:v>26000</c:v>
                </c:pt>
              </c:numCache>
            </c:numRef>
          </c:val>
          <c:extLst>
            <c:ext xmlns:c16="http://schemas.microsoft.com/office/drawing/2014/chart" uri="{C3380CC4-5D6E-409C-BE32-E72D297353CC}">
              <c16:uniqueId val="{00000000-E0C1-4C74-B0A3-003C1E99A34A}"/>
            </c:ext>
          </c:extLst>
        </c:ser>
        <c:ser>
          <c:idx val="1"/>
          <c:order val="1"/>
          <c:tx>
            <c:strRef>
              <c:f>Sheet1!$C$1</c:f>
              <c:strCache>
                <c:ptCount val="1"/>
                <c:pt idx="0">
                  <c:v>Mid</c:v>
                </c:pt>
              </c:strCache>
            </c:strRef>
          </c:tx>
          <c:spPr>
            <a:solidFill>
              <a:schemeClr val="accent4"/>
            </a:solidFill>
            <a:ln>
              <a:noFill/>
            </a:ln>
            <a:effectLst/>
            <a:sp3d/>
          </c:spPr>
          <c:invertIfNegative val="0"/>
          <c:dLbls>
            <c:dLbl>
              <c:idx val="0"/>
              <c:layout>
                <c:manualLayout>
                  <c:x val="-5.2281407438021468E-2"/>
                  <c:y val="4.273504992513795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75%</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E0C1-4C74-B0A3-003C1E99A34A}"/>
                </c:ext>
              </c:extLst>
            </c:dLbl>
            <c:dLbl>
              <c:idx val="1"/>
              <c:layout>
                <c:manualLayout>
                  <c:x val="-6.6039672553290241E-2"/>
                  <c:y val="0"/>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E0C1-4C74-B0A3-003C1E99A34A}"/>
                </c:ext>
              </c:extLst>
            </c:dLbl>
            <c:dLbl>
              <c:idx val="2"/>
              <c:layout>
                <c:manualLayout>
                  <c:x val="-7.7046284645505322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E0C1-4C74-B0A3-003C1E99A34A}"/>
                </c:ext>
              </c:extLst>
            </c:dLbl>
            <c:dLbl>
              <c:idx val="3"/>
              <c:layout>
                <c:manualLayout>
                  <c:x val="-0.18848823207918261"/>
                  <c:y val="2.1368366203709235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80%</a:t>
                    </a:r>
                  </a:p>
                </c:rich>
              </c:tx>
              <c:showLegendKey val="0"/>
              <c:showVal val="1"/>
              <c:showCatName val="0"/>
              <c:showSerName val="0"/>
              <c:showPercent val="0"/>
              <c:showBubbleSize val="0"/>
              <c:extLst>
                <c:ext xmlns:c15="http://schemas.microsoft.com/office/drawing/2012/chart" uri="{CE6537A1-D6FC-4f65-9D91-7224C49458BB}">
                  <c15:layout>
                    <c:manualLayout>
                      <c:w val="0.29871251888376055"/>
                      <c:h val="6.5042745986059955E-2"/>
                    </c:manualLayout>
                  </c15:layout>
                  <c15:showDataLabelsRange val="0"/>
                </c:ext>
                <c:ext xmlns:c16="http://schemas.microsoft.com/office/drawing/2014/chart" uri="{C3380CC4-5D6E-409C-BE32-E72D297353CC}">
                  <c16:uniqueId val="{00000013-E0C1-4C74-B0A3-003C1E99A34A}"/>
                </c:ext>
              </c:extLst>
            </c:dLbl>
            <c:dLbl>
              <c:idx val="4"/>
              <c:layout>
                <c:manualLayout>
                  <c:x val="-0.25040042509789223"/>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82%</a:t>
                    </a:r>
                  </a:p>
                </c:rich>
              </c:tx>
              <c:showLegendKey val="0"/>
              <c:showVal val="1"/>
              <c:showCatName val="0"/>
              <c:showSerName val="0"/>
              <c:showPercent val="0"/>
              <c:showBubbleSize val="0"/>
              <c:extLst>
                <c:ext xmlns:c15="http://schemas.microsoft.com/office/drawing/2012/chart" uri="{CE6537A1-D6FC-4f65-9D91-7224C49458BB}">
                  <c15:layout>
                    <c:manualLayout>
                      <c:w val="0.31797409004513688"/>
                      <c:h val="6.5042745986059955E-2"/>
                    </c:manualLayout>
                  </c15:layout>
                  <c15:showDataLabelsRange val="0"/>
                </c:ext>
                <c:ext xmlns:c16="http://schemas.microsoft.com/office/drawing/2014/chart" uri="{C3380CC4-5D6E-409C-BE32-E72D297353CC}">
                  <c16:uniqueId val="{00000010-E0C1-4C74-B0A3-003C1E99A34A}"/>
                </c:ext>
              </c:extLst>
            </c:dLbl>
            <c:dLbl>
              <c:idx val="5"/>
              <c:layout>
                <c:manualLayout>
                  <c:x val="-0.19674319114834388"/>
                  <c:y val="-3.9173343230905993E-17"/>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E0C1-4C74-B0A3-003C1E99A34A}"/>
                </c:ext>
              </c:extLst>
            </c:dLbl>
            <c:dLbl>
              <c:idx val="6"/>
              <c:layout>
                <c:manualLayout>
                  <c:x val="-0.18711240556765574"/>
                  <c:y val="-3.9173343230905993E-17"/>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79%</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0C1-4C74-B0A3-003C1E99A34A}"/>
                </c:ext>
              </c:extLst>
            </c:dLbl>
            <c:dLbl>
              <c:idx val="7"/>
              <c:layout>
                <c:manualLayout>
                  <c:x val="-0.37968750000000001"/>
                  <c:y val="-2.3437498558224958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80%</a:t>
                    </a:r>
                  </a:p>
                </c:rich>
              </c:tx>
              <c:showLegendKey val="0"/>
              <c:showVal val="1"/>
              <c:showCatName val="0"/>
              <c:showSerName val="0"/>
              <c:showPercent val="0"/>
              <c:showBubbleSize val="0"/>
              <c:extLst>
                <c:ext xmlns:c15="http://schemas.microsoft.com/office/drawing/2012/chart" uri="{CE6537A1-D6FC-4f65-9D91-7224C49458BB}">
                  <c15:layout>
                    <c:manualLayout>
                      <c:w val="0.30642974901574804"/>
                      <c:h val="7.1343745611236117E-2"/>
                    </c:manualLayout>
                  </c15:layout>
                  <c15:showDataLabelsRange val="0"/>
                </c:ext>
                <c:ext xmlns:c16="http://schemas.microsoft.com/office/drawing/2014/chart" uri="{C3380CC4-5D6E-409C-BE32-E72D297353CC}">
                  <c16:uniqueId val="{00000007-E0C1-4C74-B0A3-003C1E99A34A}"/>
                </c:ext>
              </c:extLst>
            </c:dLbl>
            <c:dLbl>
              <c:idx val="8"/>
              <c:layout>
                <c:manualLayout>
                  <c:x val="-0.45"/>
                  <c:y val="-2.3437498558224745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7049224901574803"/>
                      <c:h val="7.1343745611236117E-2"/>
                    </c:manualLayout>
                  </c15:layout>
                  <c15:showDataLabelsRange val="0"/>
                </c:ext>
                <c:ext xmlns:c16="http://schemas.microsoft.com/office/drawing/2014/chart" uri="{C3380CC4-5D6E-409C-BE32-E72D297353CC}">
                  <c16:uniqueId val="{00000004-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 - 3</c:v>
                </c:pt>
                <c:pt idx="1">
                  <c:v>EP - 5</c:v>
                </c:pt>
                <c:pt idx="2">
                  <c:v>EP -9</c:v>
                </c:pt>
                <c:pt idx="3">
                  <c:v>EP-13</c:v>
                </c:pt>
                <c:pt idx="4">
                  <c:v>EP-18</c:v>
                </c:pt>
                <c:pt idx="5">
                  <c:v>EP-24</c:v>
                </c:pt>
                <c:pt idx="6">
                  <c:v>EP-28</c:v>
                </c:pt>
                <c:pt idx="7">
                  <c:v>EP-35</c:v>
                </c:pt>
                <c:pt idx="8">
                  <c:v>EP-43</c:v>
                </c:pt>
              </c:strCache>
            </c:strRef>
          </c:cat>
          <c:val>
            <c:numRef>
              <c:f>Sheet1!$C$2:$C$10</c:f>
              <c:numCache>
                <c:formatCode>#,##0</c:formatCode>
                <c:ptCount val="9"/>
                <c:pt idx="0">
                  <c:v>2500</c:v>
                </c:pt>
                <c:pt idx="1">
                  <c:v>4000</c:v>
                </c:pt>
                <c:pt idx="2">
                  <c:v>6000</c:v>
                </c:pt>
                <c:pt idx="3">
                  <c:v>8000</c:v>
                </c:pt>
                <c:pt idx="4">
                  <c:v>10000</c:v>
                </c:pt>
                <c:pt idx="5">
                  <c:v>14000</c:v>
                </c:pt>
                <c:pt idx="6">
                  <c:v>18000</c:v>
                </c:pt>
                <c:pt idx="7">
                  <c:v>22000</c:v>
                </c:pt>
                <c:pt idx="8">
                  <c:v>30000</c:v>
                </c:pt>
              </c:numCache>
            </c:numRef>
          </c:val>
          <c:extLst>
            <c:ext xmlns:c16="http://schemas.microsoft.com/office/drawing/2014/chart" uri="{C3380CC4-5D6E-409C-BE32-E72D297353CC}">
              <c16:uniqueId val="{00000001-E0C1-4C74-B0A3-003C1E99A34A}"/>
            </c:ext>
          </c:extLst>
        </c:ser>
        <c:ser>
          <c:idx val="2"/>
          <c:order val="2"/>
          <c:tx>
            <c:strRef>
              <c:f>Sheet1!$D$1</c:f>
              <c:strCache>
                <c:ptCount val="1"/>
                <c:pt idx="0">
                  <c:v>High</c:v>
                </c:pt>
              </c:strCache>
            </c:strRef>
          </c:tx>
          <c:spPr>
            <a:solidFill>
              <a:schemeClr val="accent4">
                <a:tint val="65000"/>
              </a:schemeClr>
            </a:solidFill>
            <a:ln>
              <a:noFill/>
            </a:ln>
            <a:effectLst/>
            <a:sp3d/>
          </c:spPr>
          <c:invertIfNegative val="0"/>
          <c:dLbls>
            <c:dLbl>
              <c:idx val="0"/>
              <c:layout>
                <c:manualLayout>
                  <c:x val="-7.0167152087870915E-2"/>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E0C1-4C74-B0A3-003C1E99A34A}"/>
                </c:ext>
              </c:extLst>
            </c:dLbl>
            <c:dLbl>
              <c:idx val="1"/>
              <c:layout>
                <c:manualLayout>
                  <c:x val="-9.493202929535477E-2"/>
                  <c:y val="2.1367524962568191E-3"/>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E0C1-4C74-B0A3-003C1E99A34A}"/>
                </c:ext>
              </c:extLst>
            </c:dLbl>
            <c:dLbl>
              <c:idx val="2"/>
              <c:layout>
                <c:manualLayout>
                  <c:x val="-0.1747299669639138"/>
                  <c:y val="7.8346686461811987E-17"/>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E0C1-4C74-B0A3-003C1E99A34A}"/>
                </c:ext>
              </c:extLst>
            </c:dLbl>
            <c:dLbl>
              <c:idx val="3"/>
              <c:layout>
                <c:manualLayout>
                  <c:x val="-0.19949484417139765"/>
                  <c:y val="-4.2735049925137951E-3"/>
                </c:manualLayout>
              </c:layout>
              <c:tx>
                <c:rich>
                  <a:bodyPr/>
                  <a:lstStyle/>
                  <a:p>
                    <a:r>
                      <a:rPr lang="en-US" sz="1100"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endParaRPr lang="en-US" sz="11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E0C1-4C74-B0A3-003C1E99A34A}"/>
                </c:ext>
              </c:extLst>
            </c:dLbl>
            <c:dLbl>
              <c:idx val="4"/>
              <c:layout>
                <c:manualLayout>
                  <c:x val="-0.32469505672034377"/>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E0C1-4C74-B0A3-003C1E99A34A}"/>
                </c:ext>
              </c:extLst>
            </c:dLbl>
            <c:dLbl>
              <c:idx val="5"/>
              <c:layout>
                <c:manualLayout>
                  <c:x val="-0.38798307625058026"/>
                  <c:y val="-2.1367524962568976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E0C1-4C74-B0A3-003C1E99A34A}"/>
                </c:ext>
              </c:extLst>
            </c:dLbl>
            <c:dLbl>
              <c:idx val="6"/>
              <c:layout>
                <c:manualLayout>
                  <c:x val="-0.48841841159204252"/>
                  <c:y val="-3.9173343230905993E-17"/>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0C1-4C74-B0A3-003C1E99A34A}"/>
                </c:ext>
              </c:extLst>
            </c:dLbl>
            <c:dLbl>
              <c:idx val="7"/>
              <c:layout>
                <c:manualLayout>
                  <c:x val="-0.55937499999999996"/>
                  <c:y val="-2.3437498558224745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0C1-4C74-B0A3-003C1E99A34A}"/>
                </c:ext>
              </c:extLst>
            </c:dLbl>
            <c:dLbl>
              <c:idx val="8"/>
              <c:layout>
                <c:manualLayout>
                  <c:x val="-0.69296875000000002"/>
                  <c:y val="-2.3437498558224745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75%</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3596099901574802"/>
                      <c:h val="7.5515620354600133E-2"/>
                    </c:manualLayout>
                  </c15:layout>
                  <c15:showDataLabelsRange val="0"/>
                </c:ext>
                <c:ext xmlns:c16="http://schemas.microsoft.com/office/drawing/2014/chart" uri="{C3380CC4-5D6E-409C-BE32-E72D297353CC}">
                  <c16:uniqueId val="{00000003-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 - 3</c:v>
                </c:pt>
                <c:pt idx="1">
                  <c:v>EP - 5</c:v>
                </c:pt>
                <c:pt idx="2">
                  <c:v>EP -9</c:v>
                </c:pt>
                <c:pt idx="3">
                  <c:v>EP-13</c:v>
                </c:pt>
                <c:pt idx="4">
                  <c:v>EP-18</c:v>
                </c:pt>
                <c:pt idx="5">
                  <c:v>EP-24</c:v>
                </c:pt>
                <c:pt idx="6">
                  <c:v>EP-28</c:v>
                </c:pt>
                <c:pt idx="7">
                  <c:v>EP-35</c:v>
                </c:pt>
                <c:pt idx="8">
                  <c:v>EP-43</c:v>
                </c:pt>
              </c:strCache>
            </c:strRef>
          </c:cat>
          <c:val>
            <c:numRef>
              <c:f>Sheet1!$D$2:$D$10</c:f>
              <c:numCache>
                <c:formatCode>#,##0</c:formatCode>
                <c:ptCount val="9"/>
                <c:pt idx="0">
                  <c:v>3000</c:v>
                </c:pt>
                <c:pt idx="1">
                  <c:v>4500</c:v>
                </c:pt>
                <c:pt idx="2">
                  <c:v>8000</c:v>
                </c:pt>
                <c:pt idx="3">
                  <c:v>10000</c:v>
                </c:pt>
                <c:pt idx="4">
                  <c:v>15000</c:v>
                </c:pt>
                <c:pt idx="5">
                  <c:v>18000</c:v>
                </c:pt>
                <c:pt idx="6">
                  <c:v>23000</c:v>
                </c:pt>
                <c:pt idx="7">
                  <c:v>27000</c:v>
                </c:pt>
                <c:pt idx="8">
                  <c:v>40000</c:v>
                </c:pt>
              </c:numCache>
            </c:numRef>
          </c:val>
          <c:extLst>
            <c:ext xmlns:c16="http://schemas.microsoft.com/office/drawing/2014/chart" uri="{C3380CC4-5D6E-409C-BE32-E72D297353CC}">
              <c16:uniqueId val="{00000002-E0C1-4C74-B0A3-003C1E99A34A}"/>
            </c:ext>
          </c:extLst>
        </c:ser>
        <c:dLbls>
          <c:showLegendKey val="0"/>
          <c:showVal val="0"/>
          <c:showCatName val="0"/>
          <c:showSerName val="0"/>
          <c:showPercent val="0"/>
          <c:showBubbleSize val="0"/>
        </c:dLbls>
        <c:gapWidth val="150"/>
        <c:shape val="box"/>
        <c:axId val="1521975056"/>
        <c:axId val="1521976496"/>
        <c:axId val="0"/>
      </c:bar3DChart>
      <c:catAx>
        <c:axId val="15219750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6496"/>
        <c:crosses val="autoZero"/>
        <c:auto val="1"/>
        <c:lblAlgn val="ctr"/>
        <c:lblOffset val="100"/>
        <c:noMultiLvlLbl val="0"/>
      </c:catAx>
      <c:valAx>
        <c:axId val="15219764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50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Low</c:v>
                </c:pt>
              </c:strCache>
            </c:strRef>
          </c:tx>
          <c:spPr>
            <a:solidFill>
              <a:srgbClr val="339933"/>
            </a:solidFill>
            <a:ln>
              <a:noFill/>
            </a:ln>
            <a:effectLst/>
            <a:sp3d/>
          </c:spPr>
          <c:invertIfNegative val="0"/>
          <c:dLbls>
            <c:dLbl>
              <c:idx val="0"/>
              <c:layout>
                <c:manualLayout>
                  <c:x val="-4.1274795345806407E-2"/>
                  <c:y val="2.136752496256897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E0C1-4C74-B0A3-003C1E99A34A}"/>
                </c:ext>
              </c:extLst>
            </c:dLbl>
            <c:dLbl>
              <c:idx val="1"/>
              <c:layout>
                <c:manualLayout>
                  <c:x val="-7.0167152087870915E-2"/>
                  <c:y val="2.1367524962568976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81%</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E0C1-4C74-B0A3-003C1E99A34A}"/>
                </c:ext>
              </c:extLst>
            </c:dLbl>
            <c:dLbl>
              <c:idx val="2"/>
              <c:layout>
                <c:manualLayout>
                  <c:x val="-9.9059508829935417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82%</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E0C1-4C74-B0A3-003C1E99A34A}"/>
                </c:ext>
              </c:extLst>
            </c:dLbl>
            <c:dLbl>
              <c:idx val="3"/>
              <c:layout>
                <c:manualLayout>
                  <c:x val="-0.12244855952589236"/>
                  <c:y val="-2.1367524962569761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E0C1-4C74-B0A3-003C1E99A34A}"/>
                </c:ext>
              </c:extLst>
            </c:dLbl>
            <c:dLbl>
              <c:idx val="4"/>
              <c:layout>
                <c:manualLayout>
                  <c:x val="-0.25590373114399972"/>
                  <c:y val="2.1368366203709235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85%</a:t>
                    </a:r>
                  </a:p>
                </c:rich>
              </c:tx>
              <c:showLegendKey val="0"/>
              <c:showVal val="1"/>
              <c:showCatName val="0"/>
              <c:showSerName val="0"/>
              <c:showPercent val="0"/>
              <c:showBubbleSize val="0"/>
              <c:extLst>
                <c:ext xmlns:c15="http://schemas.microsoft.com/office/drawing/2012/chart" uri="{CE6537A1-D6FC-4f65-9D91-7224C49458BB}">
                  <c15:layout>
                    <c:manualLayout>
                      <c:w val="0.22029040772672837"/>
                      <c:h val="6.5042745986059955E-2"/>
                    </c:manualLayout>
                  </c15:layout>
                  <c15:showDataLabelsRange val="0"/>
                </c:ext>
                <c:ext xmlns:c16="http://schemas.microsoft.com/office/drawing/2014/chart" uri="{C3380CC4-5D6E-409C-BE32-E72D297353CC}">
                  <c16:uniqueId val="{00000011-E0C1-4C74-B0A3-003C1E99A34A}"/>
                </c:ext>
              </c:extLst>
            </c:dLbl>
            <c:dLbl>
              <c:idx val="5"/>
              <c:layout>
                <c:manualLayout>
                  <c:x val="-0.23389050695956967"/>
                  <c:y val="-2.136752496256897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E0C1-4C74-B0A3-003C1E99A34A}"/>
                </c:ext>
              </c:extLst>
            </c:dLbl>
            <c:dLbl>
              <c:idx val="6"/>
              <c:layout>
                <c:manualLayout>
                  <c:x val="-0.35771489299698889"/>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82%</a:t>
                    </a:r>
                  </a:p>
                </c:rich>
              </c:tx>
              <c:showLegendKey val="0"/>
              <c:showVal val="1"/>
              <c:showCatName val="0"/>
              <c:showSerName val="0"/>
              <c:showPercent val="0"/>
              <c:showBubbleSize val="0"/>
              <c:extLst>
                <c:ext xmlns:c15="http://schemas.microsoft.com/office/drawing/2012/chart" uri="{CE6537A1-D6FC-4f65-9D91-7224C49458BB}">
                  <c15:layout>
                    <c:manualLayout>
                      <c:w val="0.26844433563016917"/>
                      <c:h val="6.5042745986059955E-2"/>
                    </c:manualLayout>
                  </c15:layout>
                  <c15:showDataLabelsRange val="0"/>
                </c:ext>
                <c:ext xmlns:c16="http://schemas.microsoft.com/office/drawing/2014/chart" uri="{C3380CC4-5D6E-409C-BE32-E72D297353CC}">
                  <c16:uniqueId val="{0000000B-E0C1-4C74-B0A3-003C1E99A34A}"/>
                </c:ext>
              </c:extLst>
            </c:dLbl>
            <c:dLbl>
              <c:idx val="7"/>
              <c:layout>
                <c:manualLayout>
                  <c:x val="-0.44018258409468719"/>
                  <c:y val="8.4124114025862109E-8"/>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83%</a:t>
                    </a:r>
                  </a:p>
                </c:rich>
              </c:tx>
              <c:showLegendKey val="0"/>
              <c:showVal val="1"/>
              <c:showCatName val="0"/>
              <c:showSerName val="0"/>
              <c:showPercent val="0"/>
              <c:showBubbleSize val="0"/>
              <c:extLst>
                <c:ext xmlns:c15="http://schemas.microsoft.com/office/drawing/2012/chart" uri="{CE6537A1-D6FC-4f65-9D91-7224C49458BB}">
                  <c15:layout>
                    <c:manualLayout>
                      <c:w val="0.37830474901574801"/>
                      <c:h val="7.1343745611236117E-2"/>
                    </c:manualLayout>
                  </c15:layout>
                  <c15:showDataLabelsRange val="0"/>
                </c:ext>
                <c:ext xmlns:c16="http://schemas.microsoft.com/office/drawing/2014/chart" uri="{C3380CC4-5D6E-409C-BE32-E72D297353CC}">
                  <c16:uniqueId val="{00000008-E0C1-4C74-B0A3-003C1E99A34A}"/>
                </c:ext>
              </c:extLst>
            </c:dLbl>
            <c:dLbl>
              <c:idx val="8"/>
              <c:layout>
                <c:manualLayout>
                  <c:x val="-0.5390625"/>
                  <c:y val="-2.3437498558224854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6042187500000008"/>
                      <c:h val="7.1343745611236117E-2"/>
                    </c:manualLayout>
                  </c15:layout>
                  <c15:showDataLabelsRange val="0"/>
                </c:ext>
                <c:ext xmlns:c16="http://schemas.microsoft.com/office/drawing/2014/chart" uri="{C3380CC4-5D6E-409C-BE32-E72D297353CC}">
                  <c16:uniqueId val="{00000005-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EPD - 3</c:v>
                </c:pt>
                <c:pt idx="1">
                  <c:v>EPD - 5</c:v>
                </c:pt>
                <c:pt idx="2">
                  <c:v>EPD -9</c:v>
                </c:pt>
                <c:pt idx="3">
                  <c:v>EPD-13</c:v>
                </c:pt>
                <c:pt idx="4">
                  <c:v>EPD-18</c:v>
                </c:pt>
                <c:pt idx="5">
                  <c:v>EPD-24</c:v>
                </c:pt>
                <c:pt idx="6">
                  <c:v>EPD-28</c:v>
                </c:pt>
                <c:pt idx="7">
                  <c:v>EPD-35</c:v>
                </c:pt>
                <c:pt idx="8">
                  <c:v>EPD-43</c:v>
                </c:pt>
              </c:strCache>
            </c:strRef>
          </c:cat>
          <c:val>
            <c:numRef>
              <c:f>Sheet1!$B$2:$B$10</c:f>
              <c:numCache>
                <c:formatCode>#,##0</c:formatCode>
                <c:ptCount val="9"/>
                <c:pt idx="0">
                  <c:v>2000</c:v>
                </c:pt>
                <c:pt idx="1">
                  <c:v>3000</c:v>
                </c:pt>
                <c:pt idx="2">
                  <c:v>4500</c:v>
                </c:pt>
                <c:pt idx="3">
                  <c:v>6000</c:v>
                </c:pt>
                <c:pt idx="4">
                  <c:v>8000</c:v>
                </c:pt>
                <c:pt idx="5">
                  <c:v>11000</c:v>
                </c:pt>
                <c:pt idx="6">
                  <c:v>15000</c:v>
                </c:pt>
                <c:pt idx="7">
                  <c:v>18000</c:v>
                </c:pt>
                <c:pt idx="8">
                  <c:v>26000</c:v>
                </c:pt>
              </c:numCache>
            </c:numRef>
          </c:val>
          <c:extLst>
            <c:ext xmlns:c16="http://schemas.microsoft.com/office/drawing/2014/chart" uri="{C3380CC4-5D6E-409C-BE32-E72D297353CC}">
              <c16:uniqueId val="{00000000-E0C1-4C74-B0A3-003C1E99A34A}"/>
            </c:ext>
          </c:extLst>
        </c:ser>
        <c:ser>
          <c:idx val="1"/>
          <c:order val="1"/>
          <c:tx>
            <c:strRef>
              <c:f>Sheet1!$C$1</c:f>
              <c:strCache>
                <c:ptCount val="1"/>
                <c:pt idx="0">
                  <c:v>Mid</c:v>
                </c:pt>
              </c:strCache>
            </c:strRef>
          </c:tx>
          <c:spPr>
            <a:solidFill>
              <a:schemeClr val="accent5">
                <a:lumMod val="50000"/>
              </a:schemeClr>
            </a:solidFill>
            <a:ln>
              <a:noFill/>
            </a:ln>
            <a:effectLst/>
            <a:sp3d/>
          </c:spPr>
          <c:invertIfNegative val="0"/>
          <c:dLbls>
            <c:dLbl>
              <c:idx val="0"/>
              <c:layout>
                <c:manualLayout>
                  <c:x val="-5.2281407438021468E-2"/>
                  <c:y val="4.2735049925137951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E0C1-4C74-B0A3-003C1E99A34A}"/>
                </c:ext>
              </c:extLst>
            </c:dLbl>
            <c:dLbl>
              <c:idx val="1"/>
              <c:layout>
                <c:manualLayout>
                  <c:x val="-6.6039672553290241E-2"/>
                  <c:y val="0"/>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E0C1-4C74-B0A3-003C1E99A34A}"/>
                </c:ext>
              </c:extLst>
            </c:dLbl>
            <c:dLbl>
              <c:idx val="2"/>
              <c:layout>
                <c:manualLayout>
                  <c:x val="-7.7046284645505322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E0C1-4C74-B0A3-003C1E99A34A}"/>
                </c:ext>
              </c:extLst>
            </c:dLbl>
            <c:dLbl>
              <c:idx val="3"/>
              <c:layout>
                <c:manualLayout>
                  <c:x val="-0.18436075254460196"/>
                  <c:y val="8.4124114025862109E-8"/>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81%</a:t>
                    </a:r>
                  </a:p>
                </c:rich>
              </c:tx>
              <c:showLegendKey val="0"/>
              <c:showVal val="1"/>
              <c:showCatName val="0"/>
              <c:showSerName val="0"/>
              <c:showPercent val="0"/>
              <c:showBubbleSize val="0"/>
              <c:extLst>
                <c:ext xmlns:c15="http://schemas.microsoft.com/office/drawing/2012/chart" uri="{CE6537A1-D6FC-4f65-9D91-7224C49458BB}">
                  <c15:layout>
                    <c:manualLayout>
                      <c:w val="0.29871251888376055"/>
                      <c:h val="6.5042745986059955E-2"/>
                    </c:manualLayout>
                  </c15:layout>
                  <c15:showDataLabelsRange val="0"/>
                </c:ext>
                <c:ext xmlns:c16="http://schemas.microsoft.com/office/drawing/2014/chart" uri="{C3380CC4-5D6E-409C-BE32-E72D297353CC}">
                  <c16:uniqueId val="{00000013-E0C1-4C74-B0A3-003C1E99A34A}"/>
                </c:ext>
              </c:extLst>
            </c:dLbl>
            <c:dLbl>
              <c:idx val="4"/>
              <c:layout>
                <c:manualLayout>
                  <c:x val="-0.25040042509789223"/>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82%</a:t>
                    </a:r>
                  </a:p>
                </c:rich>
              </c:tx>
              <c:showLegendKey val="0"/>
              <c:showVal val="1"/>
              <c:showCatName val="0"/>
              <c:showSerName val="0"/>
              <c:showPercent val="0"/>
              <c:showBubbleSize val="0"/>
              <c:extLst>
                <c:ext xmlns:c15="http://schemas.microsoft.com/office/drawing/2012/chart" uri="{CE6537A1-D6FC-4f65-9D91-7224C49458BB}">
                  <c15:layout>
                    <c:manualLayout>
                      <c:w val="0.31797409004513688"/>
                      <c:h val="6.5042745986059955E-2"/>
                    </c:manualLayout>
                  </c15:layout>
                  <c15:showDataLabelsRange val="0"/>
                </c:ext>
                <c:ext xmlns:c16="http://schemas.microsoft.com/office/drawing/2014/chart" uri="{C3380CC4-5D6E-409C-BE32-E72D297353CC}">
                  <c16:uniqueId val="{00000010-E0C1-4C74-B0A3-003C1E99A34A}"/>
                </c:ext>
              </c:extLst>
            </c:dLbl>
            <c:dLbl>
              <c:idx val="5"/>
              <c:layout>
                <c:manualLayout>
                  <c:x val="-0.19674319114834388"/>
                  <c:y val="-3.9173343230905993E-17"/>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E0C1-4C74-B0A3-003C1E99A34A}"/>
                </c:ext>
              </c:extLst>
            </c:dLbl>
            <c:dLbl>
              <c:idx val="6"/>
              <c:layout>
                <c:manualLayout>
                  <c:x val="-0.18711240556765574"/>
                  <c:y val="-3.9173343230905993E-17"/>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0C1-4C74-B0A3-003C1E99A34A}"/>
                </c:ext>
              </c:extLst>
            </c:dLbl>
            <c:dLbl>
              <c:idx val="7"/>
              <c:layout>
                <c:manualLayout>
                  <c:x val="-0.37968750000000001"/>
                  <c:y val="-2.3437498558224958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80%</a:t>
                    </a:r>
                  </a:p>
                </c:rich>
              </c:tx>
              <c:showLegendKey val="0"/>
              <c:showVal val="1"/>
              <c:showCatName val="0"/>
              <c:showSerName val="0"/>
              <c:showPercent val="0"/>
              <c:showBubbleSize val="0"/>
              <c:extLst>
                <c:ext xmlns:c15="http://schemas.microsoft.com/office/drawing/2012/chart" uri="{CE6537A1-D6FC-4f65-9D91-7224C49458BB}">
                  <c15:layout>
                    <c:manualLayout>
                      <c:w val="0.30642974901574804"/>
                      <c:h val="7.1343745611236117E-2"/>
                    </c:manualLayout>
                  </c15:layout>
                  <c15:showDataLabelsRange val="0"/>
                </c:ext>
                <c:ext xmlns:c16="http://schemas.microsoft.com/office/drawing/2014/chart" uri="{C3380CC4-5D6E-409C-BE32-E72D297353CC}">
                  <c16:uniqueId val="{00000007-E0C1-4C74-B0A3-003C1E99A34A}"/>
                </c:ext>
              </c:extLst>
            </c:dLbl>
            <c:dLbl>
              <c:idx val="8"/>
              <c:layout>
                <c:manualLayout>
                  <c:x val="-0.45"/>
                  <c:y val="-2.3437498558224745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7049224901574803"/>
                      <c:h val="7.1343745611236117E-2"/>
                    </c:manualLayout>
                  </c15:layout>
                  <c15:showDataLabelsRange val="0"/>
                </c:ext>
                <c:ext xmlns:c16="http://schemas.microsoft.com/office/drawing/2014/chart" uri="{C3380CC4-5D6E-409C-BE32-E72D297353CC}">
                  <c16:uniqueId val="{00000004-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EPD - 3</c:v>
                </c:pt>
                <c:pt idx="1">
                  <c:v>EPD - 5</c:v>
                </c:pt>
                <c:pt idx="2">
                  <c:v>EPD -9</c:v>
                </c:pt>
                <c:pt idx="3">
                  <c:v>EPD-13</c:v>
                </c:pt>
                <c:pt idx="4">
                  <c:v>EPD-18</c:v>
                </c:pt>
                <c:pt idx="5">
                  <c:v>EPD-24</c:v>
                </c:pt>
                <c:pt idx="6">
                  <c:v>EPD-28</c:v>
                </c:pt>
                <c:pt idx="7">
                  <c:v>EPD-35</c:v>
                </c:pt>
                <c:pt idx="8">
                  <c:v>EPD-43</c:v>
                </c:pt>
              </c:strCache>
            </c:strRef>
          </c:cat>
          <c:val>
            <c:numRef>
              <c:f>Sheet1!$C$2:$C$10</c:f>
              <c:numCache>
                <c:formatCode>#,##0</c:formatCode>
                <c:ptCount val="9"/>
                <c:pt idx="0">
                  <c:v>2250</c:v>
                </c:pt>
                <c:pt idx="1">
                  <c:v>3500</c:v>
                </c:pt>
                <c:pt idx="2">
                  <c:v>6000</c:v>
                </c:pt>
                <c:pt idx="3">
                  <c:v>7500</c:v>
                </c:pt>
                <c:pt idx="4">
                  <c:v>10000</c:v>
                </c:pt>
                <c:pt idx="5">
                  <c:v>13000</c:v>
                </c:pt>
                <c:pt idx="6">
                  <c:v>18500</c:v>
                </c:pt>
                <c:pt idx="7">
                  <c:v>21000</c:v>
                </c:pt>
                <c:pt idx="8">
                  <c:v>30000</c:v>
                </c:pt>
              </c:numCache>
            </c:numRef>
          </c:val>
          <c:extLst>
            <c:ext xmlns:c16="http://schemas.microsoft.com/office/drawing/2014/chart" uri="{C3380CC4-5D6E-409C-BE32-E72D297353CC}">
              <c16:uniqueId val="{00000001-E0C1-4C74-B0A3-003C1E99A34A}"/>
            </c:ext>
          </c:extLst>
        </c:ser>
        <c:ser>
          <c:idx val="2"/>
          <c:order val="2"/>
          <c:tx>
            <c:strRef>
              <c:f>Sheet1!$D$1</c:f>
              <c:strCache>
                <c:ptCount val="1"/>
                <c:pt idx="0">
                  <c:v>High</c:v>
                </c:pt>
              </c:strCache>
            </c:strRef>
          </c:tx>
          <c:spPr>
            <a:solidFill>
              <a:schemeClr val="accent2">
                <a:lumMod val="20000"/>
                <a:lumOff val="80000"/>
              </a:schemeClr>
            </a:solidFill>
            <a:ln>
              <a:noFill/>
            </a:ln>
            <a:effectLst/>
            <a:sp3d/>
          </c:spPr>
          <c:invertIfNegative val="0"/>
          <c:dLbls>
            <c:dLbl>
              <c:idx val="0"/>
              <c:layout>
                <c:manualLayout>
                  <c:x val="-5.3657233949548334E-2"/>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E0C1-4C74-B0A3-003C1E99A34A}"/>
                </c:ext>
              </c:extLst>
            </c:dLbl>
            <c:dLbl>
              <c:idx val="1"/>
              <c:layout>
                <c:manualLayout>
                  <c:x val="-8.5301243714666589E-2"/>
                  <c:y val="2.1367524962569761E-3"/>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E0C1-4C74-B0A3-003C1E99A34A}"/>
                </c:ext>
              </c:extLst>
            </c:dLbl>
            <c:dLbl>
              <c:idx val="2"/>
              <c:layout>
                <c:manualLayout>
                  <c:x val="-0.16372335487169876"/>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E0C1-4C74-B0A3-003C1E99A34A}"/>
                </c:ext>
              </c:extLst>
            </c:dLbl>
            <c:dLbl>
              <c:idx val="3"/>
              <c:layout>
                <c:manualLayout>
                  <c:x val="-0.18504866580036541"/>
                  <c:y val="1.0683762481284488E-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r>
                      <a:rPr lang="en-US" sz="1100"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79%</a:t>
                    </a:r>
                    <a:endParaRPr lang="en-US" sz="11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3.6005379806658459E-2"/>
                      <c:h val="3.2970091017243928E-2"/>
                    </c:manualLayout>
                  </c15:layout>
                  <c15:showDataLabelsRange val="0"/>
                </c:ext>
                <c:ext xmlns:c16="http://schemas.microsoft.com/office/drawing/2014/chart" uri="{C3380CC4-5D6E-409C-BE32-E72D297353CC}">
                  <c16:uniqueId val="{00000012-E0C1-4C74-B0A3-003C1E99A34A}"/>
                </c:ext>
              </c:extLst>
            </c:dLbl>
            <c:dLbl>
              <c:idx val="4"/>
              <c:layout>
                <c:manualLayout>
                  <c:x val="-0.32469505672034377"/>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E0C1-4C74-B0A3-003C1E99A34A}"/>
                </c:ext>
              </c:extLst>
            </c:dLbl>
            <c:dLbl>
              <c:idx val="5"/>
              <c:layout>
                <c:manualLayout>
                  <c:x val="-0.32194340369729002"/>
                  <c:y val="-2.1367524962569366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E0C1-4C74-B0A3-003C1E99A34A}"/>
                </c:ext>
              </c:extLst>
            </c:dLbl>
            <c:dLbl>
              <c:idx val="6"/>
              <c:layout>
                <c:manualLayout>
                  <c:x val="-0.48841841159204252"/>
                  <c:y val="-3.9173343230905993E-17"/>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0C1-4C74-B0A3-003C1E99A34A}"/>
                </c:ext>
              </c:extLst>
            </c:dLbl>
            <c:dLbl>
              <c:idx val="7"/>
              <c:layout>
                <c:manualLayout>
                  <c:x val="-0.51397270988531352"/>
                  <c:y val="-2.0694532050362079E-4"/>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79%</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0C1-4C74-B0A3-003C1E99A34A}"/>
                </c:ext>
              </c:extLst>
            </c:dLbl>
            <c:dLbl>
              <c:idx val="8"/>
              <c:layout>
                <c:manualLayout>
                  <c:x val="-0.69296875000000002"/>
                  <c:y val="-2.3437498558224745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3596099901574802"/>
                      <c:h val="7.5515620354600133E-2"/>
                    </c:manualLayout>
                  </c15:layout>
                  <c15:showDataLabelsRange val="0"/>
                </c:ext>
                <c:ext xmlns:c16="http://schemas.microsoft.com/office/drawing/2014/chart" uri="{C3380CC4-5D6E-409C-BE32-E72D297353CC}">
                  <c16:uniqueId val="{00000003-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EPD - 3</c:v>
                </c:pt>
                <c:pt idx="1">
                  <c:v>EPD - 5</c:v>
                </c:pt>
                <c:pt idx="2">
                  <c:v>EPD -9</c:v>
                </c:pt>
                <c:pt idx="3">
                  <c:v>EPD-13</c:v>
                </c:pt>
                <c:pt idx="4">
                  <c:v>EPD-18</c:v>
                </c:pt>
                <c:pt idx="5">
                  <c:v>EPD-24</c:v>
                </c:pt>
                <c:pt idx="6">
                  <c:v>EPD-28</c:v>
                </c:pt>
                <c:pt idx="7">
                  <c:v>EPD-35</c:v>
                </c:pt>
                <c:pt idx="8">
                  <c:v>EPD-43</c:v>
                </c:pt>
              </c:strCache>
            </c:strRef>
          </c:cat>
          <c:val>
            <c:numRef>
              <c:f>Sheet1!$D$2:$D$10</c:f>
              <c:numCache>
                <c:formatCode>#,##0</c:formatCode>
                <c:ptCount val="9"/>
                <c:pt idx="0">
                  <c:v>2500</c:v>
                </c:pt>
                <c:pt idx="1">
                  <c:v>4000</c:v>
                </c:pt>
                <c:pt idx="2">
                  <c:v>7300</c:v>
                </c:pt>
                <c:pt idx="3">
                  <c:v>8800</c:v>
                </c:pt>
                <c:pt idx="4">
                  <c:v>15000</c:v>
                </c:pt>
                <c:pt idx="5">
                  <c:v>15000</c:v>
                </c:pt>
                <c:pt idx="6">
                  <c:v>24000</c:v>
                </c:pt>
                <c:pt idx="7">
                  <c:v>24000</c:v>
                </c:pt>
                <c:pt idx="8">
                  <c:v>40000</c:v>
                </c:pt>
              </c:numCache>
            </c:numRef>
          </c:val>
          <c:extLst>
            <c:ext xmlns:c16="http://schemas.microsoft.com/office/drawing/2014/chart" uri="{C3380CC4-5D6E-409C-BE32-E72D297353CC}">
              <c16:uniqueId val="{00000002-E0C1-4C74-B0A3-003C1E99A34A}"/>
            </c:ext>
          </c:extLst>
        </c:ser>
        <c:dLbls>
          <c:showLegendKey val="0"/>
          <c:showVal val="0"/>
          <c:showCatName val="0"/>
          <c:showSerName val="0"/>
          <c:showPercent val="0"/>
          <c:showBubbleSize val="0"/>
        </c:dLbls>
        <c:gapWidth val="150"/>
        <c:shape val="box"/>
        <c:axId val="1521975056"/>
        <c:axId val="1521976496"/>
        <c:axId val="0"/>
      </c:bar3DChart>
      <c:catAx>
        <c:axId val="15219750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6496"/>
        <c:crosses val="autoZero"/>
        <c:auto val="1"/>
        <c:lblAlgn val="ctr"/>
        <c:lblOffset val="100"/>
        <c:noMultiLvlLbl val="0"/>
      </c:catAx>
      <c:valAx>
        <c:axId val="15219764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50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atin typeface="Boxed Book" panose="02000506040000020004" pitchFamily="2" charset="0"/>
              </a:defRPr>
            </a:lvl1pPr>
          </a:lstStyle>
          <a:p>
            <a:fld id="{48AB29F4-D744-4C07-B41F-9089C544518A}" type="datetimeFigureOut">
              <a:rPr lang="en-US" smtClean="0"/>
              <a:pPr/>
              <a:t>6/28/2024</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6" tIns="46588" rIns="93176" bIns="46588" rtlCol="0" anchor="b"/>
          <a:lstStyle>
            <a:lvl1pPr algn="l">
              <a:defRPr sz="12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3176" tIns="46588" rIns="93176" bIns="46588" rtlCol="0" anchor="b"/>
          <a:lstStyle>
            <a:lvl1pPr algn="r">
              <a:defRPr sz="12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2</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5</a:t>
            </a:fld>
            <a:endParaRPr lang="en-US" dirty="0"/>
          </a:p>
        </p:txBody>
      </p:sp>
    </p:spTree>
    <p:extLst>
      <p:ext uri="{BB962C8B-B14F-4D97-AF65-F5344CB8AC3E}">
        <p14:creationId xmlns:p14="http://schemas.microsoft.com/office/powerpoint/2010/main" val="2654497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3117789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264949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10</a:t>
            </a:fld>
            <a:endParaRPr lang="en-US" dirty="0"/>
          </a:p>
        </p:txBody>
      </p:sp>
    </p:spTree>
    <p:extLst>
      <p:ext uri="{BB962C8B-B14F-4D97-AF65-F5344CB8AC3E}">
        <p14:creationId xmlns:p14="http://schemas.microsoft.com/office/powerpoint/2010/main" val="1473562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 CFM – 40,000 CFM range standard</a:t>
            </a:r>
          </a:p>
          <a:p>
            <a:r>
              <a:rPr lang="en-US" dirty="0"/>
              <a:t>Up to 70,000 CFM custom</a:t>
            </a:r>
          </a:p>
        </p:txBody>
      </p:sp>
      <p:sp>
        <p:nvSpPr>
          <p:cNvPr id="4" name="Slide Number Placeholder 3"/>
          <p:cNvSpPr>
            <a:spLocks noGrp="1"/>
          </p:cNvSpPr>
          <p:nvPr>
            <p:ph type="sldNum" sz="quarter" idx="5"/>
          </p:nvPr>
        </p:nvSpPr>
        <p:spPr/>
        <p:txBody>
          <a:bodyPr/>
          <a:lstStyle/>
          <a:p>
            <a:fld id="{0B39CB9F-518B-4160-9289-638A5019AC60}" type="slidenum">
              <a:rPr lang="en-US" smtClean="0"/>
              <a:pPr/>
              <a:t>13</a:t>
            </a:fld>
            <a:endParaRPr lang="en-US" dirty="0"/>
          </a:p>
        </p:txBody>
      </p:sp>
    </p:spTree>
    <p:extLst>
      <p:ext uri="{BB962C8B-B14F-4D97-AF65-F5344CB8AC3E}">
        <p14:creationId xmlns:p14="http://schemas.microsoft.com/office/powerpoint/2010/main" val="926349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 CFM – 40,000 CFM range standard</a:t>
            </a:r>
          </a:p>
          <a:p>
            <a:r>
              <a:rPr lang="en-US" dirty="0"/>
              <a:t>Up to 70,000 CFM custom</a:t>
            </a:r>
          </a:p>
        </p:txBody>
      </p:sp>
      <p:sp>
        <p:nvSpPr>
          <p:cNvPr id="4" name="Slide Number Placeholder 3"/>
          <p:cNvSpPr>
            <a:spLocks noGrp="1"/>
          </p:cNvSpPr>
          <p:nvPr>
            <p:ph type="sldNum" sz="quarter" idx="5"/>
          </p:nvPr>
        </p:nvSpPr>
        <p:spPr/>
        <p:txBody>
          <a:bodyPr/>
          <a:lstStyle/>
          <a:p>
            <a:fld id="{0B39CB9F-518B-4160-9289-638A5019AC60}" type="slidenum">
              <a:rPr lang="en-US" smtClean="0"/>
              <a:pPr/>
              <a:t>14</a:t>
            </a:fld>
            <a:endParaRPr lang="en-US" dirty="0"/>
          </a:p>
        </p:txBody>
      </p:sp>
    </p:spTree>
    <p:extLst>
      <p:ext uri="{BB962C8B-B14F-4D97-AF65-F5344CB8AC3E}">
        <p14:creationId xmlns:p14="http://schemas.microsoft.com/office/powerpoint/2010/main" val="2641873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16</a:t>
            </a:fld>
            <a:endParaRPr lang="en-US" dirty="0"/>
          </a:p>
        </p:txBody>
      </p:sp>
    </p:spTree>
    <p:extLst>
      <p:ext uri="{BB962C8B-B14F-4D97-AF65-F5344CB8AC3E}">
        <p14:creationId xmlns:p14="http://schemas.microsoft.com/office/powerpoint/2010/main" val="2590908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19</a:t>
            </a:fld>
            <a:endParaRPr lang="en-US" dirty="0"/>
          </a:p>
        </p:txBody>
      </p:sp>
    </p:spTree>
    <p:extLst>
      <p:ext uri="{BB962C8B-B14F-4D97-AF65-F5344CB8AC3E}">
        <p14:creationId xmlns:p14="http://schemas.microsoft.com/office/powerpoint/2010/main" val="12915650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2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8.png"/><Relationship Id="rId4" Type="http://schemas.openxmlformats.org/officeDocument/2006/relationships/image" Target="../media/image27.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2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4.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3.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34.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5.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4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6.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7.jpe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3" name="Picture 2" descr="A close-up of a logo&#10;&#10;Description automatically generated">
            <a:extLst>
              <a:ext uri="{FF2B5EF4-FFF2-40B4-BE49-F238E27FC236}">
                <a16:creationId xmlns:a16="http://schemas.microsoft.com/office/drawing/2014/main" id="{835FE223-C30E-9D76-2224-E94598A87D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04907" y="214466"/>
            <a:ext cx="2221996" cy="392694"/>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157189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751385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661906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039145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381198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593994" y="179885"/>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90839" y="243728"/>
            <a:ext cx="1302338" cy="450392"/>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979872" y="5907267"/>
            <a:ext cx="1196845" cy="514235"/>
          </a:xfrm>
          <a:prstGeom prst="rect">
            <a:avLst/>
          </a:prstGeom>
        </p:spPr>
      </p:pic>
      <p:pic>
        <p:nvPicPr>
          <p:cNvPr id="9" name="Picture 8">
            <a:extLst>
              <a:ext uri="{FF2B5EF4-FFF2-40B4-BE49-F238E27FC236}">
                <a16:creationId xmlns:a16="http://schemas.microsoft.com/office/drawing/2014/main" id="{B9FC056C-FF56-4EB0-B5E4-11649B7342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21860" y="5939188"/>
            <a:ext cx="1302338" cy="450392"/>
          </a:xfrm>
          <a:prstGeom prst="rect">
            <a:avLst/>
          </a:prstGeom>
        </p:spPr>
      </p:pic>
    </p:spTree>
    <p:extLst>
      <p:ext uri="{BB962C8B-B14F-4D97-AF65-F5344CB8AC3E}">
        <p14:creationId xmlns:p14="http://schemas.microsoft.com/office/powerpoint/2010/main" val="17127399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29916" y="6484626"/>
            <a:ext cx="918983" cy="317815"/>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00978" y="6364851"/>
            <a:ext cx="928938" cy="557363"/>
          </a:xfrm>
          <a:prstGeom prst="rect">
            <a:avLst/>
          </a:prstGeom>
        </p:spPr>
      </p:pic>
    </p:spTree>
    <p:extLst>
      <p:ext uri="{BB962C8B-B14F-4D97-AF65-F5344CB8AC3E}">
        <p14:creationId xmlns:p14="http://schemas.microsoft.com/office/powerpoint/2010/main" val="19067094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93829" y="5907267"/>
              <a:ext cx="1196845" cy="514235"/>
            </a:xfrm>
            <a:prstGeom prst="rect">
              <a:avLst/>
            </a:prstGeom>
          </p:spPr>
        </p:pic>
      </p:grpSp>
      <p:pic>
        <p:nvPicPr>
          <p:cNvPr id="10" name="Picture 9">
            <a:extLst>
              <a:ext uri="{FF2B5EF4-FFF2-40B4-BE49-F238E27FC236}">
                <a16:creationId xmlns:a16="http://schemas.microsoft.com/office/drawing/2014/main" id="{B9FC056C-FF56-4EB0-B5E4-11649B7342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08307" y="5939188"/>
            <a:ext cx="1302338" cy="450392"/>
          </a:xfrm>
          <a:prstGeom prst="rect">
            <a:avLst/>
          </a:prstGeom>
        </p:spPr>
      </p:pic>
    </p:spTree>
    <p:extLst>
      <p:ext uri="{BB962C8B-B14F-4D97-AF65-F5344CB8AC3E}">
        <p14:creationId xmlns:p14="http://schemas.microsoft.com/office/powerpoint/2010/main" val="34016150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6" name="Picture 5">
            <a:extLst>
              <a:ext uri="{FF2B5EF4-FFF2-40B4-BE49-F238E27FC236}">
                <a16:creationId xmlns:a16="http://schemas.microsoft.com/office/drawing/2014/main" id="{B9FC056C-FF56-4EB0-B5E4-11649B7342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91346" y="6193142"/>
            <a:ext cx="1302338" cy="450392"/>
          </a:xfrm>
          <a:prstGeom prst="rect">
            <a:avLst/>
          </a:prstGeom>
        </p:spPr>
      </p:pic>
      <p:pic>
        <p:nvPicPr>
          <p:cNvPr id="7" name="Picture 6"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52883" y="5970774"/>
            <a:ext cx="1316448" cy="789869"/>
          </a:xfrm>
          <a:prstGeom prst="rect">
            <a:avLst/>
          </a:prstGeom>
        </p:spPr>
      </p:pic>
    </p:spTree>
    <p:extLst>
      <p:ext uri="{BB962C8B-B14F-4D97-AF65-F5344CB8AC3E}">
        <p14:creationId xmlns:p14="http://schemas.microsoft.com/office/powerpoint/2010/main" val="3628604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26811" y="6193142"/>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88348" y="5970774"/>
            <a:ext cx="1316448" cy="789869"/>
          </a:xfrm>
          <a:prstGeom prst="rect">
            <a:avLst/>
          </a:prstGeom>
        </p:spPr>
      </p:pic>
    </p:spTree>
    <p:extLst>
      <p:ext uri="{BB962C8B-B14F-4D97-AF65-F5344CB8AC3E}">
        <p14:creationId xmlns:p14="http://schemas.microsoft.com/office/powerpoint/2010/main" val="22158986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4079" r="1"/>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9785342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26811" y="6286602"/>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88348" y="6064234"/>
            <a:ext cx="1316448" cy="789869"/>
          </a:xfrm>
          <a:prstGeom prst="rect">
            <a:avLst/>
          </a:prstGeom>
        </p:spPr>
      </p:pic>
    </p:spTree>
    <p:extLst>
      <p:ext uri="{BB962C8B-B14F-4D97-AF65-F5344CB8AC3E}">
        <p14:creationId xmlns:p14="http://schemas.microsoft.com/office/powerpoint/2010/main" val="3539909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66303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590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16374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341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319674" y="179885"/>
            <a:ext cx="1196845" cy="514235"/>
          </a:xfrm>
          <a:prstGeom prst="rect">
            <a:avLst/>
          </a:prstGeom>
        </p:spPr>
      </p:pic>
      <p:pic>
        <p:nvPicPr>
          <p:cNvPr id="13" name="Picture 12">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1458" y="243728"/>
            <a:ext cx="1302338" cy="450392"/>
          </a:xfrm>
          <a:prstGeom prst="rect">
            <a:avLst/>
          </a:prstGeom>
        </p:spPr>
      </p:pic>
    </p:spTree>
    <p:extLst>
      <p:ext uri="{BB962C8B-B14F-4D97-AF65-F5344CB8AC3E}">
        <p14:creationId xmlns:p14="http://schemas.microsoft.com/office/powerpoint/2010/main" val="675442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11113" y="179885"/>
            <a:ext cx="1196845" cy="514235"/>
          </a:xfrm>
          <a:prstGeom prst="rect">
            <a:avLst/>
          </a:prstGeom>
        </p:spPr>
      </p:pic>
      <p:pic>
        <p:nvPicPr>
          <p:cNvPr id="21" name="Picture 20">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28974" y="243728"/>
            <a:ext cx="1302338" cy="450392"/>
          </a:xfrm>
          <a:prstGeom prst="rect">
            <a:avLst/>
          </a:prstGeom>
        </p:spPr>
      </p:pic>
    </p:spTree>
    <p:extLst>
      <p:ext uri="{BB962C8B-B14F-4D97-AF65-F5344CB8AC3E}">
        <p14:creationId xmlns:p14="http://schemas.microsoft.com/office/powerpoint/2010/main" val="3870097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02801" y="179885"/>
            <a:ext cx="1196845" cy="514235"/>
          </a:xfrm>
          <a:prstGeom prst="rect">
            <a:avLst/>
          </a:prstGeom>
        </p:spPr>
      </p:pic>
      <p:pic>
        <p:nvPicPr>
          <p:cNvPr id="12" name="Picture 11">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24563" y="260723"/>
            <a:ext cx="1302338" cy="450392"/>
          </a:xfrm>
          <a:prstGeom prst="rect">
            <a:avLst/>
          </a:prstGeom>
        </p:spPr>
      </p:pic>
    </p:spTree>
    <p:extLst>
      <p:ext uri="{BB962C8B-B14F-4D97-AF65-F5344CB8AC3E}">
        <p14:creationId xmlns:p14="http://schemas.microsoft.com/office/powerpoint/2010/main" val="795771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44366" y="179885"/>
            <a:ext cx="1196845" cy="514235"/>
          </a:xfrm>
          <a:prstGeom prst="rect">
            <a:avLst/>
          </a:prstGeom>
        </p:spPr>
      </p:pic>
      <p:pic>
        <p:nvPicPr>
          <p:cNvPr id="20" name="Picture 19">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4894" y="233577"/>
            <a:ext cx="1302338" cy="450392"/>
          </a:xfrm>
          <a:prstGeom prst="rect">
            <a:avLst/>
          </a:prstGeom>
        </p:spPr>
      </p:pic>
    </p:spTree>
    <p:extLst>
      <p:ext uri="{BB962C8B-B14F-4D97-AF65-F5344CB8AC3E}">
        <p14:creationId xmlns:p14="http://schemas.microsoft.com/office/powerpoint/2010/main" val="2074385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236552" y="179885"/>
            <a:ext cx="1196845" cy="514235"/>
          </a:xfrm>
          <a:prstGeom prst="rect">
            <a:avLst/>
          </a:prstGeom>
        </p:spPr>
      </p:pic>
      <p:pic>
        <p:nvPicPr>
          <p:cNvPr id="6" name="Picture 5">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53066" y="211806"/>
            <a:ext cx="1302338" cy="450392"/>
          </a:xfrm>
          <a:prstGeom prst="rect">
            <a:avLst/>
          </a:prstGeom>
        </p:spPr>
      </p:pic>
    </p:spTree>
    <p:extLst>
      <p:ext uri="{BB962C8B-B14F-4D97-AF65-F5344CB8AC3E}">
        <p14:creationId xmlns:p14="http://schemas.microsoft.com/office/powerpoint/2010/main" val="215906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563562"/>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FC94C6F6-69CA-4D06-96D3-38816CD87E27}" type="slidenum">
              <a:rPr lang="en-US" smtClean="0"/>
              <a:t>‹#›</a:t>
            </a:fld>
            <a:endParaRPr lang="en-US"/>
          </a:p>
        </p:txBody>
      </p:sp>
      <p:cxnSp>
        <p:nvCxnSpPr>
          <p:cNvPr id="7"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 name="Rectangle 3"/>
          <p:cNvSpPr/>
          <p:nvPr userDrawn="1"/>
        </p:nvSpPr>
        <p:spPr>
          <a:xfrm>
            <a:off x="10160000" y="0"/>
            <a:ext cx="2032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Boxed Book" panose="02000506040000020004" pitchFamily="2" charset="0"/>
            </a:endParaRPr>
          </a:p>
        </p:txBody>
      </p:sp>
      <p:pic>
        <p:nvPicPr>
          <p:cNvPr id="8" name="Picture 7">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270699"/>
            <a:ext cx="1302338" cy="450392"/>
          </a:xfrm>
          <a:prstGeom prst="rect">
            <a:avLst/>
          </a:prstGeom>
        </p:spPr>
      </p:pic>
      <p:pic>
        <p:nvPicPr>
          <p:cNvPr id="9" name="Picture 8"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48331"/>
            <a:ext cx="1316448" cy="789869"/>
          </a:xfrm>
          <a:prstGeom prst="rect">
            <a:avLst/>
          </a:prstGeom>
        </p:spPr>
      </p:pic>
    </p:spTree>
    <p:extLst>
      <p:ext uri="{BB962C8B-B14F-4D97-AF65-F5344CB8AC3E}">
        <p14:creationId xmlns:p14="http://schemas.microsoft.com/office/powerpoint/2010/main" val="2629598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a:prstGeom prst="rect">
            <a:avLst/>
          </a:prstGeo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a:prstGeom prst="rect">
            <a:avLst/>
          </a:prstGeo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16000" y="6356351"/>
            <a:ext cx="2844800" cy="365125"/>
          </a:xfrm>
          <a:prstGeom prst="rect">
            <a:avLst/>
          </a:prstGeom>
        </p:spPr>
        <p:txBody>
          <a:bodyPr/>
          <a:lstStyle/>
          <a:p>
            <a:fld id="{757B281C-5159-4971-8228-52B9A72E9ED2}" type="datetimeFigureOut">
              <a:rPr lang="en-US" smtClean="0"/>
              <a:pPr/>
              <a:t>6/28/2024</a:t>
            </a:fld>
            <a:endParaRPr lang="en-US" dirty="0"/>
          </a:p>
        </p:txBody>
      </p:sp>
      <p:sp>
        <p:nvSpPr>
          <p:cNvPr id="5" name="Footer Placeholder 4"/>
          <p:cNvSpPr>
            <a:spLocks noGrp="1"/>
          </p:cNvSpPr>
          <p:nvPr>
            <p:ph type="ftr" sz="quarter" idx="11"/>
          </p:nvPr>
        </p:nvSpPr>
        <p:spPr>
          <a:xfrm>
            <a:off x="44704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a:prstGeom prst="rect">
            <a:avLst/>
          </a:prstGeom>
        </p:spPr>
        <p:txBody>
          <a:bodyPr/>
          <a:lstStyle/>
          <a:p>
            <a:fld id="{33D6E5A2-EC83-451F-A719-9AC1370DD5CF}" type="slidenum">
              <a:rPr lang="en-US" smtClean="0"/>
              <a:pPr/>
              <a:t>‹#›</a:t>
            </a:fld>
            <a:endParaRPr lang="en-US"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3262" y="375941"/>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44799" y="153573"/>
            <a:ext cx="1316448" cy="789869"/>
          </a:xfrm>
          <a:prstGeom prst="rect">
            <a:avLst/>
          </a:prstGeom>
        </p:spPr>
      </p:pic>
    </p:spTree>
    <p:extLst>
      <p:ext uri="{BB962C8B-B14F-4D97-AF65-F5344CB8AC3E}">
        <p14:creationId xmlns:p14="http://schemas.microsoft.com/office/powerpoint/2010/main" val="1084047212"/>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33815" y="284162"/>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5352" y="61794"/>
            <a:ext cx="1316448" cy="789869"/>
          </a:xfrm>
          <a:prstGeom prst="rect">
            <a:avLst/>
          </a:prstGeom>
        </p:spPr>
      </p:pic>
    </p:spTree>
    <p:extLst>
      <p:ext uri="{BB962C8B-B14F-4D97-AF65-F5344CB8AC3E}">
        <p14:creationId xmlns:p14="http://schemas.microsoft.com/office/powerpoint/2010/main" val="91999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p:spPr>
        <p:txBody>
          <a:bodyPr/>
          <a:lstStyle>
            <a:lvl1pPr>
              <a:defRPr sz="1200" spc="-70" baseline="0">
                <a:solidFill>
                  <a:srgbClr val="FFFFFF"/>
                </a:solidFill>
                <a:latin typeface="Calibri" pitchFamily="34" charset="0"/>
              </a:defRPr>
            </a:lvl1pPr>
          </a:lstStyle>
          <a:p>
            <a:pPr>
              <a:defRPr/>
            </a:pPr>
            <a:fld id="{022EFF50-040F-4B70-9616-1755AE329628}" type="slidenum">
              <a:rPr lang="sv-SE"/>
              <a:pPr>
                <a:defRPr/>
              </a:pPr>
              <a:t>‹#›</a:t>
            </a:fld>
            <a:endParaRPr lang="sv-SE" dirty="0"/>
          </a:p>
        </p:txBody>
      </p:sp>
      <p:sp>
        <p:nvSpPr>
          <p:cNvPr id="3" name="Platshållare för datum 3"/>
          <p:cNvSpPr>
            <a:spLocks noGrp="1"/>
          </p:cNvSpPr>
          <p:nvPr>
            <p:ph type="dt" sz="half" idx="11"/>
          </p:nvPr>
        </p:nvSpPr>
        <p:spPr>
          <a:xfrm>
            <a:off x="8957734" y="6318250"/>
            <a:ext cx="1274233" cy="255588"/>
          </a:xfrm>
        </p:spPr>
        <p:txBody>
          <a:bodyPr/>
          <a:lstStyle>
            <a:lvl1pPr algn="r">
              <a:defRPr sz="1200" cap="all" spc="-70" baseline="0">
                <a:solidFill>
                  <a:srgbClr val="FFFFFF"/>
                </a:solidFill>
                <a:latin typeface="Calibri" pitchFamily="34" charset="0"/>
              </a:defRPr>
            </a:lvl1pPr>
          </a:lstStyle>
          <a:p>
            <a:pPr>
              <a:defRPr/>
            </a:pPr>
            <a:r>
              <a:rPr lang="sv-SE"/>
              <a:t>2014-09-16</a:t>
            </a:r>
            <a:endParaRPr lang="sv-SE" dirty="0"/>
          </a:p>
        </p:txBody>
      </p:sp>
      <p:pic>
        <p:nvPicPr>
          <p:cNvPr id="4" name="Picture 3">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2246" y="284162"/>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53783" y="61794"/>
            <a:ext cx="1316448" cy="789869"/>
          </a:xfrm>
          <a:prstGeom prst="rect">
            <a:avLst/>
          </a:prstGeom>
        </p:spPr>
      </p:pic>
    </p:spTree>
    <p:extLst>
      <p:ext uri="{BB962C8B-B14F-4D97-AF65-F5344CB8AC3E}">
        <p14:creationId xmlns:p14="http://schemas.microsoft.com/office/powerpoint/2010/main" val="3029050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347200" cy="8382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EE5ED90-85D0-4738-B118-B2027E93D68F}" type="datetime1">
              <a:rPr lang="en-US" smtClean="0"/>
              <a:t>6/28/2024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94C6F6-69CA-4D06-96D3-38816CD87E27}" type="slidenum">
              <a:rPr lang="en-US" smtClean="0"/>
              <a:t>‹#›</a:t>
            </a:fld>
            <a:endParaRPr lang="en-US"/>
          </a:p>
        </p:txBody>
      </p:sp>
      <p:cxnSp>
        <p:nvCxnSpPr>
          <p:cNvPr id="6"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218070"/>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4298"/>
            <a:ext cx="1316448" cy="789869"/>
          </a:xfrm>
          <a:prstGeom prst="rect">
            <a:avLst/>
          </a:prstGeom>
        </p:spPr>
      </p:pic>
    </p:spTree>
    <p:extLst>
      <p:ext uri="{BB962C8B-B14F-4D97-AF65-F5344CB8AC3E}">
        <p14:creationId xmlns:p14="http://schemas.microsoft.com/office/powerpoint/2010/main" val="2921820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563562"/>
          </a:xfrm>
        </p:spPr>
        <p:txBody>
          <a:bodyPr/>
          <a:lstStyle/>
          <a:p>
            <a:r>
              <a:rPr lang="en-US"/>
              <a:t>Click to edit Master title style</a:t>
            </a:r>
          </a:p>
        </p:txBody>
      </p:sp>
      <p:sp>
        <p:nvSpPr>
          <p:cNvPr id="3" name="Content Placeholder 2"/>
          <p:cNvSpPr>
            <a:spLocks noGrp="1"/>
          </p:cNvSpPr>
          <p:nvPr>
            <p:ph sz="half" idx="1"/>
          </p:nvPr>
        </p:nvSpPr>
        <p:spPr>
          <a:xfrm>
            <a:off x="609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99CDEE-73C4-47B7-9D0A-2179E39A424A}" type="datetime1">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C6F6-69CA-4D06-96D3-38816CD87E27}" type="slidenum">
              <a:rPr lang="en-US" smtClean="0"/>
              <a:t>‹#›</a:t>
            </a:fld>
            <a:endParaRPr lang="en-US"/>
          </a:p>
        </p:txBody>
      </p:sp>
      <p:cxnSp>
        <p:nvCxnSpPr>
          <p:cNvPr id="8"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222368"/>
            <a:ext cx="1302338" cy="450392"/>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0"/>
            <a:ext cx="1316448" cy="789869"/>
          </a:xfrm>
          <a:prstGeom prst="rect">
            <a:avLst/>
          </a:prstGeom>
        </p:spPr>
      </p:pic>
    </p:spTree>
    <p:extLst>
      <p:ext uri="{BB962C8B-B14F-4D97-AF65-F5344CB8AC3E}">
        <p14:creationId xmlns:p14="http://schemas.microsoft.com/office/powerpoint/2010/main" val="2254609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87971" y="609600"/>
            <a:ext cx="9144000" cy="1143000"/>
          </a:xfrm>
        </p:spPr>
        <p:txBody>
          <a:bodyPr/>
          <a:lstStyle/>
          <a:p>
            <a:r>
              <a:rPr lang="en-US"/>
              <a:t>Click to edit Master title style</a:t>
            </a:r>
          </a:p>
        </p:txBody>
      </p:sp>
      <p:sp>
        <p:nvSpPr>
          <p:cNvPr id="3" name="Chart Placeholder 2"/>
          <p:cNvSpPr>
            <a:spLocks noGrp="1"/>
          </p:cNvSpPr>
          <p:nvPr>
            <p:ph type="chart" idx="1"/>
          </p:nvPr>
        </p:nvSpPr>
        <p:spPr>
          <a:xfrm>
            <a:off x="1555987" y="1981200"/>
            <a:ext cx="9234311" cy="4114800"/>
          </a:xfrm>
        </p:spPr>
        <p:txBody>
          <a:bodyPr/>
          <a:lstStyle/>
          <a:p>
            <a:endParaRPr lang="en-US"/>
          </a:p>
        </p:txBody>
      </p:sp>
      <p:sp>
        <p:nvSpPr>
          <p:cNvPr id="4" name="Date Placeholder 3"/>
          <p:cNvSpPr>
            <a:spLocks noGrp="1"/>
          </p:cNvSpPr>
          <p:nvPr>
            <p:ph type="dt" sz="half" idx="10"/>
          </p:nvPr>
        </p:nvSpPr>
        <p:spPr>
          <a:xfrm>
            <a:off x="948267" y="6248400"/>
            <a:ext cx="2528711"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99467" y="6248400"/>
            <a:ext cx="3793067"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15023" y="6248400"/>
            <a:ext cx="2528711" cy="457200"/>
          </a:xfrm>
        </p:spPr>
        <p:txBody>
          <a:bodyPr/>
          <a:lstStyle>
            <a:lvl1pPr>
              <a:defRPr/>
            </a:lvl1pPr>
          </a:lstStyle>
          <a:p>
            <a:fld id="{7868B099-30C5-466A-A10D-828961D17692}" type="slidenum">
              <a:rPr lang="en-US" altLang="en-US"/>
              <a:pPr/>
              <a:t>‹#›</a:t>
            </a:fld>
            <a:endParaRPr lang="en-US" altLang="en-US"/>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565" y="152400"/>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4102" y="-69968"/>
            <a:ext cx="1316448" cy="789869"/>
          </a:xfrm>
          <a:prstGeom prst="rect">
            <a:avLst/>
          </a:prstGeom>
        </p:spPr>
      </p:pic>
    </p:spTree>
    <p:extLst>
      <p:ext uri="{BB962C8B-B14F-4D97-AF65-F5344CB8AC3E}">
        <p14:creationId xmlns:p14="http://schemas.microsoft.com/office/powerpoint/2010/main" val="23722977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869408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7026048" y="820665"/>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438571" y="240120"/>
            <a:ext cx="2511849" cy="443919"/>
          </a:xfrm>
          <a:prstGeom prst="rect">
            <a:avLst/>
          </a:prstGeom>
        </p:spPr>
      </p:pic>
    </p:spTree>
    <p:extLst>
      <p:ext uri="{BB962C8B-B14F-4D97-AF65-F5344CB8AC3E}">
        <p14:creationId xmlns:p14="http://schemas.microsoft.com/office/powerpoint/2010/main" val="3225992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683938"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414023" y="206779"/>
            <a:ext cx="2481165" cy="438496"/>
          </a:xfrm>
          <a:prstGeom prst="rect">
            <a:avLst/>
          </a:prstGeom>
        </p:spPr>
      </p:pic>
    </p:spTree>
    <p:extLst>
      <p:ext uri="{BB962C8B-B14F-4D97-AF65-F5344CB8AC3E}">
        <p14:creationId xmlns:p14="http://schemas.microsoft.com/office/powerpoint/2010/main" val="32784328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a:solidFill>
            <a:srgbClr val="004C4C"/>
          </a:solidFill>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39110809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0505860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00041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774795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980106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14726473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6563219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038520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0528206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7338643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3346673152"/>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2552478005"/>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1160088208"/>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42417676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205342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252950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027232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0544117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730868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2641460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6518284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949654328"/>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65913075"/>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27600951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964642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7151788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7406402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5486854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132587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374368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9493499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44547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118134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05106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250980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4105393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9072339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0275472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987937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8488044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0355588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603143708"/>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749213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828773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1827841718"/>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1730666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35897586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7810098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62"/>
            <a:ext cx="7872875" cy="814269"/>
          </a:xfrm>
        </p:spPr>
        <p:txBody>
          <a:bodyPr/>
          <a:lstStyle>
            <a:lvl1pPr>
              <a:defRPr sz="3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4" name="Picture 3" descr="A black and green logo&#10;&#10;Description automatically generated">
            <a:extLst>
              <a:ext uri="{FF2B5EF4-FFF2-40B4-BE49-F238E27FC236}">
                <a16:creationId xmlns:a16="http://schemas.microsoft.com/office/drawing/2014/main" id="{7144392B-031A-0994-2C87-C9F2D56B91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0413167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3142671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theme" Target="../theme/theme2.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slideLayout" Target="../slideLayouts/slideLayout76.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42" Type="http://schemas.openxmlformats.org/officeDocument/2006/relationships/slideLayout" Target="../slideLayouts/slideLayout79.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45" Type="http://schemas.openxmlformats.org/officeDocument/2006/relationships/slideLayout" Target="../slideLayouts/slideLayout82.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4" Type="http://schemas.openxmlformats.org/officeDocument/2006/relationships/slideLayout" Target="../slideLayouts/slideLayout81.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43" Type="http://schemas.openxmlformats.org/officeDocument/2006/relationships/slideLayout" Target="../slideLayouts/slideLayout80.xml"/><Relationship Id="rId8" Type="http://schemas.openxmlformats.org/officeDocument/2006/relationships/slideLayout" Target="../slideLayouts/slideLayout45.xml"/><Relationship Id="rId3" Type="http://schemas.openxmlformats.org/officeDocument/2006/relationships/slideLayout" Target="../slideLayouts/slideLayout40.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46" Type="http://schemas.openxmlformats.org/officeDocument/2006/relationships/theme" Target="../theme/theme3.xml"/><Relationship Id="rId20" Type="http://schemas.openxmlformats.org/officeDocument/2006/relationships/slideLayout" Target="../slideLayouts/slideLayout57.xml"/><Relationship Id="rId41"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4.xml"/><Relationship Id="rId1" Type="http://schemas.openxmlformats.org/officeDocument/2006/relationships/slideLayout" Target="../slideLayouts/slideLayout8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5.xml"/><Relationship Id="rId1" Type="http://schemas.openxmlformats.org/officeDocument/2006/relationships/slideLayout" Target="../slideLayouts/slideLayout84.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6.xml"/><Relationship Id="rId1"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4204" r:id="rId1"/>
    <p:sldLayoutId id="2147483661" r:id="rId2"/>
    <p:sldLayoutId id="2147483662" r:id="rId3"/>
    <p:sldLayoutId id="2147483663" r:id="rId4"/>
    <p:sldLayoutId id="2147483664" r:id="rId5"/>
    <p:sldLayoutId id="2147483665" r:id="rId6"/>
    <p:sldLayoutId id="2147483666" r:id="rId7"/>
    <p:sldLayoutId id="2147483670" r:id="rId8"/>
    <p:sldLayoutId id="2147483695" r:id="rId9"/>
    <p:sldLayoutId id="2147483694" r:id="rId10"/>
    <p:sldLayoutId id="2147483738" r:id="rId11"/>
    <p:sldLayoutId id="2147483696" r:id="rId12"/>
    <p:sldLayoutId id="2147484182" r:id="rId13"/>
    <p:sldLayoutId id="2147483698" r:id="rId14"/>
    <p:sldLayoutId id="2147483688" r:id="rId15"/>
    <p:sldLayoutId id="2147483689" r:id="rId16"/>
    <p:sldLayoutId id="2147483673" r:id="rId17"/>
    <p:sldLayoutId id="2147483674" r:id="rId18"/>
    <p:sldLayoutId id="2147483675" r:id="rId19"/>
    <p:sldLayoutId id="2147483678" r:id="rId20"/>
    <p:sldLayoutId id="2147483681" r:id="rId21"/>
    <p:sldLayoutId id="2147483684" r:id="rId22"/>
    <p:sldLayoutId id="2147483687" r:id="rId23"/>
    <p:sldLayoutId id="2147483736" r:id="rId24"/>
    <p:sldLayoutId id="2147483737" r:id="rId25"/>
    <p:sldLayoutId id="2147483739" r:id="rId26"/>
    <p:sldLayoutId id="2147483740" r:id="rId27"/>
    <p:sldLayoutId id="2147483741" r:id="rId28"/>
    <p:sldLayoutId id="2147483742" r:id="rId29"/>
    <p:sldLayoutId id="2147483743" r:id="rId30"/>
    <p:sldLayoutId id="2147483746" r:id="rId3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1" r:id="rId1"/>
    <p:sldLayoutId id="2147484181" r:id="rId2"/>
    <p:sldLayoutId id="2147483773" r:id="rId3"/>
    <p:sldLayoutId id="2147483783" r:id="rId4"/>
    <p:sldLayoutId id="2147484202" r:id="rId5"/>
    <p:sldLayoutId id="2147483780" r:id="rId6"/>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941350513"/>
      </p:ext>
    </p:extLst>
  </p:cSld>
  <p:clrMap bg1="lt1" tx1="dk1" bg2="lt2" tx2="dk2" accent1="accent1" accent2="accent2" accent3="accent3" accent4="accent4" accent5="accent5" accent6="accent6" hlink="hlink" folHlink="folHlink"/>
  <p:sldLayoutIdLst>
    <p:sldLayoutId id="2147484203" r:id="rId1"/>
    <p:sldLayoutId id="2147484205"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5" r:id="rId23"/>
    <p:sldLayoutId id="2147483806" r:id="rId24"/>
    <p:sldLayoutId id="2147483807" r:id="rId25"/>
    <p:sldLayoutId id="2147483808" r:id="rId26"/>
    <p:sldLayoutId id="2147483809" r:id="rId27"/>
    <p:sldLayoutId id="2147483810" r:id="rId28"/>
    <p:sldLayoutId id="2147483811" r:id="rId29"/>
    <p:sldLayoutId id="2147483812" r:id="rId30"/>
    <p:sldLayoutId id="2147483813" r:id="rId31"/>
    <p:sldLayoutId id="2147483814" r:id="rId32"/>
    <p:sldLayoutId id="2147483815" r:id="rId33"/>
    <p:sldLayoutId id="2147483816" r:id="rId34"/>
    <p:sldLayoutId id="2147483817" r:id="rId35"/>
    <p:sldLayoutId id="2147483818" r:id="rId36"/>
    <p:sldLayoutId id="2147483819" r:id="rId37"/>
    <p:sldLayoutId id="2147483820" r:id="rId38"/>
    <p:sldLayoutId id="2147483821" r:id="rId39"/>
    <p:sldLayoutId id="2147483822" r:id="rId40"/>
    <p:sldLayoutId id="2147483823" r:id="rId41"/>
    <p:sldLayoutId id="2147483824" r:id="rId42"/>
    <p:sldLayoutId id="2147483825" r:id="rId43"/>
    <p:sldLayoutId id="2147483826" r:id="rId44"/>
    <p:sldLayoutId id="2147483827"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6"/>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C2FD8B88-60CF-9D24-F7AC-D019EAB72C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9479" y="164646"/>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64" r:id="rId1"/>
  </p:sldLayoutIdLst>
  <p:hf hdr="0" dt="0"/>
  <p:txStyles>
    <p:titleStyle>
      <a:lvl1pPr algn="l" defTabSz="609555"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55" rtl="0" eaLnBrk="1" fontAlgn="base" hangingPunct="1">
        <a:spcBef>
          <a:spcPct val="0"/>
        </a:spcBef>
        <a:spcAft>
          <a:spcPct val="0"/>
        </a:spcAft>
        <a:defRPr sz="3733">
          <a:solidFill>
            <a:schemeClr val="tx1"/>
          </a:solidFill>
          <a:latin typeface="Calibri" pitchFamily="34" charset="0"/>
        </a:defRPr>
      </a:lvl2pPr>
      <a:lvl3pPr algn="l" defTabSz="609555" rtl="0" eaLnBrk="1" fontAlgn="base" hangingPunct="1">
        <a:spcBef>
          <a:spcPct val="0"/>
        </a:spcBef>
        <a:spcAft>
          <a:spcPct val="0"/>
        </a:spcAft>
        <a:defRPr sz="3733">
          <a:solidFill>
            <a:schemeClr val="tx1"/>
          </a:solidFill>
          <a:latin typeface="Calibri" pitchFamily="34" charset="0"/>
        </a:defRPr>
      </a:lvl3pPr>
      <a:lvl4pPr algn="l" defTabSz="609555" rtl="0" eaLnBrk="1" fontAlgn="base" hangingPunct="1">
        <a:spcBef>
          <a:spcPct val="0"/>
        </a:spcBef>
        <a:spcAft>
          <a:spcPct val="0"/>
        </a:spcAft>
        <a:defRPr sz="3733">
          <a:solidFill>
            <a:schemeClr val="tx1"/>
          </a:solidFill>
          <a:latin typeface="Calibri" pitchFamily="34" charset="0"/>
        </a:defRPr>
      </a:lvl4pPr>
      <a:lvl5pPr algn="l" defTabSz="609555" rtl="0" eaLnBrk="1" fontAlgn="base" hangingPunct="1">
        <a:spcBef>
          <a:spcPct val="0"/>
        </a:spcBef>
        <a:spcAft>
          <a:spcPct val="0"/>
        </a:spcAft>
        <a:defRPr sz="3733">
          <a:solidFill>
            <a:schemeClr val="tx1"/>
          </a:solidFill>
          <a:latin typeface="Calibri" pitchFamily="34" charset="0"/>
        </a:defRPr>
      </a:lvl5pPr>
      <a:lvl6pPr marL="609555" algn="l" defTabSz="609555" rtl="0" eaLnBrk="1" fontAlgn="base" hangingPunct="1">
        <a:spcBef>
          <a:spcPct val="0"/>
        </a:spcBef>
        <a:spcAft>
          <a:spcPct val="0"/>
        </a:spcAft>
        <a:defRPr sz="3733">
          <a:solidFill>
            <a:schemeClr val="tx1"/>
          </a:solidFill>
          <a:latin typeface="Calibri" pitchFamily="34" charset="0"/>
        </a:defRPr>
      </a:lvl6pPr>
      <a:lvl7pPr marL="1219110" algn="l" defTabSz="609555" rtl="0" eaLnBrk="1" fontAlgn="base" hangingPunct="1">
        <a:spcBef>
          <a:spcPct val="0"/>
        </a:spcBef>
        <a:spcAft>
          <a:spcPct val="0"/>
        </a:spcAft>
        <a:defRPr sz="3733">
          <a:solidFill>
            <a:schemeClr val="tx1"/>
          </a:solidFill>
          <a:latin typeface="Calibri" pitchFamily="34" charset="0"/>
        </a:defRPr>
      </a:lvl7pPr>
      <a:lvl8pPr marL="1828664" algn="l" defTabSz="609555" rtl="0" eaLnBrk="1" fontAlgn="base" hangingPunct="1">
        <a:spcBef>
          <a:spcPct val="0"/>
        </a:spcBef>
        <a:spcAft>
          <a:spcPct val="0"/>
        </a:spcAft>
        <a:defRPr sz="3733">
          <a:solidFill>
            <a:schemeClr val="tx1"/>
          </a:solidFill>
          <a:latin typeface="Calibri" pitchFamily="34" charset="0"/>
        </a:defRPr>
      </a:lvl8pPr>
      <a:lvl9pPr marL="2438218" algn="l" defTabSz="609555"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55" rtl="0" eaLnBrk="1" fontAlgn="base" hangingPunct="1">
        <a:spcBef>
          <a:spcPct val="20000"/>
        </a:spcBef>
        <a:spcAft>
          <a:spcPct val="0"/>
        </a:spcAft>
        <a:buFontTx/>
        <a:buNone/>
        <a:defRPr sz="3200" kern="1200">
          <a:solidFill>
            <a:schemeClr val="tx1"/>
          </a:solidFill>
          <a:latin typeface="+mn-lt"/>
          <a:ea typeface="+mn-ea"/>
          <a:cs typeface="+mn-cs"/>
        </a:defRPr>
      </a:lvl1pPr>
      <a:lvl2pPr marL="609555" indent="0" algn="l" defTabSz="609555"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10" indent="0" algn="l" defTabSz="609555" rtl="0" eaLnBrk="1" fontAlgn="base" hangingPunct="1">
        <a:spcBef>
          <a:spcPct val="20000"/>
        </a:spcBef>
        <a:spcAft>
          <a:spcPct val="0"/>
        </a:spcAft>
        <a:buFontTx/>
        <a:buNone/>
        <a:defRPr sz="2000" kern="1200">
          <a:solidFill>
            <a:schemeClr val="tx1"/>
          </a:solidFill>
          <a:latin typeface="+mn-lt"/>
          <a:ea typeface="+mn-ea"/>
          <a:cs typeface="+mn-cs"/>
        </a:defRPr>
      </a:lvl3pPr>
      <a:lvl4pPr marL="1828664" indent="0" algn="l" defTabSz="609555" rtl="0" eaLnBrk="1" fontAlgn="base" hangingPunct="1">
        <a:spcBef>
          <a:spcPct val="20000"/>
        </a:spcBef>
        <a:spcAft>
          <a:spcPct val="0"/>
        </a:spcAft>
        <a:buFontTx/>
        <a:buNone/>
        <a:defRPr sz="1867" kern="1200">
          <a:solidFill>
            <a:schemeClr val="tx1"/>
          </a:solidFill>
          <a:latin typeface="+mn-lt"/>
          <a:ea typeface="+mn-ea"/>
          <a:cs typeface="+mn-cs"/>
        </a:defRPr>
      </a:lvl4pPr>
      <a:lvl5pPr marL="2438218" indent="0" algn="l" defTabSz="609555" rtl="0" eaLnBrk="1" fontAlgn="base" hangingPunct="1">
        <a:spcBef>
          <a:spcPct val="20000"/>
        </a:spcBef>
        <a:spcAft>
          <a:spcPct val="0"/>
        </a:spcAft>
        <a:buFontTx/>
        <a:buNone/>
        <a:defRPr sz="1467" kern="120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5C1D4-84EF-4B46-ACAF-CF1C10311353}" type="datetimeFigureOut">
              <a:rPr lang="en-US" smtClean="0"/>
              <a:t>6/28/2024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DF775-966D-40F1-B191-FDFE5EDC7397}" type="slidenum">
              <a:rPr lang="en-US" smtClean="0"/>
              <a:t>‹#›</a:t>
            </a:fld>
            <a:endParaRPr lang="en-US" dirty="0"/>
          </a:p>
        </p:txBody>
      </p:sp>
    </p:spTree>
    <p:extLst>
      <p:ext uri="{BB962C8B-B14F-4D97-AF65-F5344CB8AC3E}">
        <p14:creationId xmlns:p14="http://schemas.microsoft.com/office/powerpoint/2010/main" val="3116681556"/>
      </p:ext>
    </p:extLst>
  </p:cSld>
  <p:clrMap bg1="lt1" tx1="dk1" bg2="lt2" tx2="dk2" accent1="accent1" accent2="accent2" accent3="accent3" accent4="accent4" accent5="accent5" accent6="accent6" hlink="hlink" folHlink="folHlink"/>
  <p:sldLayoutIdLst>
    <p:sldLayoutId id="2147483697" r:id="rId1"/>
    <p:sldLayoutId id="21474841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83.xml"/><Relationship Id="rId4" Type="http://schemas.openxmlformats.org/officeDocument/2006/relationships/image" Target="../media/image52.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62.png"/><Relationship Id="rId3" Type="http://schemas.openxmlformats.org/officeDocument/2006/relationships/image" Target="../media/image53.png"/><Relationship Id="rId21" Type="http://schemas.microsoft.com/office/2007/relationships/hdphoto" Target="../media/hdphoto8.wdp"/><Relationship Id="rId7" Type="http://schemas.openxmlformats.org/officeDocument/2006/relationships/image" Target="../media/image56.png"/><Relationship Id="rId12" Type="http://schemas.openxmlformats.org/officeDocument/2006/relationships/image" Target="../media/image59.png"/><Relationship Id="rId17" Type="http://schemas.microsoft.com/office/2007/relationships/hdphoto" Target="../media/hdphoto6.wdp"/><Relationship Id="rId2" Type="http://schemas.openxmlformats.org/officeDocument/2006/relationships/notesSlide" Target="../notesSlides/notesSlide2.xml"/><Relationship Id="rId16" Type="http://schemas.openxmlformats.org/officeDocument/2006/relationships/image" Target="../media/image61.png"/><Relationship Id="rId20" Type="http://schemas.openxmlformats.org/officeDocument/2006/relationships/image" Target="../media/image63.png"/><Relationship Id="rId1" Type="http://schemas.openxmlformats.org/officeDocument/2006/relationships/slideLayout" Target="../slideLayouts/slideLayout85.xml"/><Relationship Id="rId6" Type="http://schemas.openxmlformats.org/officeDocument/2006/relationships/image" Target="../media/image55.png"/><Relationship Id="rId11" Type="http://schemas.microsoft.com/office/2007/relationships/hdphoto" Target="../media/hdphoto3.wdp"/><Relationship Id="rId24" Type="http://schemas.openxmlformats.org/officeDocument/2006/relationships/image" Target="../media/image51.png"/><Relationship Id="rId5" Type="http://schemas.openxmlformats.org/officeDocument/2006/relationships/image" Target="../media/image54.jpeg"/><Relationship Id="rId15" Type="http://schemas.microsoft.com/office/2007/relationships/hdphoto" Target="../media/hdphoto5.wdp"/><Relationship Id="rId23" Type="http://schemas.microsoft.com/office/2007/relationships/hdphoto" Target="../media/hdphoto9.wdp"/><Relationship Id="rId10" Type="http://schemas.openxmlformats.org/officeDocument/2006/relationships/image" Target="../media/image58.png"/><Relationship Id="rId19"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57.png"/><Relationship Id="rId14" Type="http://schemas.openxmlformats.org/officeDocument/2006/relationships/image" Target="../media/image60.png"/><Relationship Id="rId22" Type="http://schemas.openxmlformats.org/officeDocument/2006/relationships/image" Target="../media/image64.png"/></Relationships>
</file>

<file path=ppt/slides/_rels/slide3.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5.png"/><Relationship Id="rId3" Type="http://schemas.openxmlformats.org/officeDocument/2006/relationships/image" Target="../media/image65.jpeg"/><Relationship Id="rId7" Type="http://schemas.openxmlformats.org/officeDocument/2006/relationships/image" Target="../media/image69.jpeg"/><Relationship Id="rId12" Type="http://schemas.openxmlformats.org/officeDocument/2006/relationships/image" Target="../media/image74.png"/><Relationship Id="rId2" Type="http://schemas.openxmlformats.org/officeDocument/2006/relationships/notesSlide" Target="../notesSlides/notesSlide3.xml"/><Relationship Id="rId16" Type="http://schemas.microsoft.com/office/2007/relationships/hdphoto" Target="../media/hdphoto10.wdp"/><Relationship Id="rId1" Type="http://schemas.openxmlformats.org/officeDocument/2006/relationships/slideLayout" Target="../slideLayouts/slideLayout84.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jpe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jpeg"/><Relationship Id="rId9" Type="http://schemas.openxmlformats.org/officeDocument/2006/relationships/image" Target="../media/image71.png"/><Relationship Id="rId14" Type="http://schemas.openxmlformats.org/officeDocument/2006/relationships/image" Target="../media/image76.png"/></Relationships>
</file>

<file path=ppt/slides/_rels/slide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8.jpg"/><Relationship Id="rId7" Type="http://schemas.microsoft.com/office/2007/relationships/hdphoto" Target="../media/hdphoto12.wdp"/><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80.png"/><Relationship Id="rId11" Type="http://schemas.openxmlformats.org/officeDocument/2006/relationships/image" Target="../media/image83.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79.png"/><Relationship Id="rId9" Type="http://schemas.openxmlformats.org/officeDocument/2006/relationships/image" Target="../media/image82.png"/></Relationships>
</file>

<file path=ppt/slides/_rels/slide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83.xml"/></Relationships>
</file>

<file path=ppt/slides/_rels/slide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35.xml"/><Relationship Id="rId5" Type="http://schemas.microsoft.com/office/2007/relationships/hdphoto" Target="../media/hdphoto14.wdp"/><Relationship Id="rId4" Type="http://schemas.openxmlformats.org/officeDocument/2006/relationships/image" Target="../media/image90.png"/></Relationships>
</file>

<file path=ppt/slides/_rels/slide1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3.xml"/><Relationship Id="rId1" Type="http://schemas.openxmlformats.org/officeDocument/2006/relationships/slideLayout" Target="../slideLayouts/slideLayout83.xml"/></Relationships>
</file>

<file path=ppt/slides/_rels/slide1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83.xml"/></Relationships>
</file>

<file path=ppt/slides/_rels/slide2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CDE4599-E8A9-6C70-51E4-4FCE0C40D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1758" y="6028162"/>
            <a:ext cx="1825216" cy="653427"/>
          </a:xfrm>
          <a:prstGeom prst="rect">
            <a:avLst/>
          </a:prstGeom>
        </p:spPr>
      </p:pic>
      <p:sp>
        <p:nvSpPr>
          <p:cNvPr id="2" name="TextBox 1">
            <a:extLst>
              <a:ext uri="{FF2B5EF4-FFF2-40B4-BE49-F238E27FC236}">
                <a16:creationId xmlns:a16="http://schemas.microsoft.com/office/drawing/2014/main" id="{037D9401-6CEE-A5B2-A323-BDF26977382A}"/>
              </a:ext>
            </a:extLst>
          </p:cNvPr>
          <p:cNvSpPr txBox="1"/>
          <p:nvPr/>
        </p:nvSpPr>
        <p:spPr>
          <a:xfrm>
            <a:off x="7010400" y="3239084"/>
            <a:ext cx="5478780" cy="853440"/>
          </a:xfrm>
          <a:prstGeom prst="rect">
            <a:avLst/>
          </a:prstGeom>
        </p:spPr>
        <p:txBody>
          <a:bodyPr vert="horz" wrap="square" lIns="91440" tIns="45720" rIns="91440" bIns="45720" rtlCol="0" anchor="ctr">
            <a:normAutofit/>
          </a:bodyPr>
          <a:lstStyle/>
          <a:p>
            <a:pPr marL="0" marR="0" indent="0" algn="ctr" defTabSz="457200" rtl="0" eaLnBrk="1" fontAlgn="auto" latinLnBrk="0" hangingPunct="1">
              <a:lnSpc>
                <a:spcPct val="100000"/>
              </a:lnSpc>
              <a:spcBef>
                <a:spcPct val="0"/>
              </a:spcBef>
              <a:spcAft>
                <a:spcPts val="0"/>
              </a:spcAft>
              <a:buClrTx/>
              <a:buSzTx/>
              <a:buFontTx/>
              <a:buNone/>
              <a:tabLst/>
            </a:pPr>
            <a:r>
              <a:rPr kumimoji="0" lang="en-US" sz="3600" b="1" i="0" u="none" strike="noStrike" kern="1200" spc="0" normalizeH="0" noProof="0" dirty="0">
                <a:ln>
                  <a:noFill/>
                </a:ln>
                <a:solidFill>
                  <a:schemeClr val="bg1"/>
                </a:solidFill>
                <a:effectLst/>
                <a:uLnTx/>
                <a:uFillTx/>
                <a:latin typeface="Calibri" pitchFamily="34" charset="0"/>
                <a:ea typeface="+mj-ea"/>
                <a:cs typeface="+mj-cs"/>
              </a:rPr>
              <a:t>EP SERIES</a:t>
            </a:r>
          </a:p>
        </p:txBody>
      </p:sp>
      <p:pic>
        <p:nvPicPr>
          <p:cNvPr id="5" name="Picture 4" descr="A large metal container with doors&#10;&#10;Description automatically generated">
            <a:extLst>
              <a:ext uri="{FF2B5EF4-FFF2-40B4-BE49-F238E27FC236}">
                <a16:creationId xmlns:a16="http://schemas.microsoft.com/office/drawing/2014/main" id="{BE49EE09-68F3-57E0-E321-25E0912A8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366" y="770021"/>
            <a:ext cx="7063074" cy="5317958"/>
          </a:xfrm>
          <a:prstGeom prst="rect">
            <a:avLst/>
          </a:prstGeom>
        </p:spPr>
      </p:pic>
    </p:spTree>
    <p:extLst>
      <p:ext uri="{BB962C8B-B14F-4D97-AF65-F5344CB8AC3E}">
        <p14:creationId xmlns:p14="http://schemas.microsoft.com/office/powerpoint/2010/main" val="278567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Calibri" panose="020F0502020204030204" pitchFamily="34" charset="0"/>
                <a:cs typeface="Calibri" panose="020F0502020204030204" pitchFamily="34" charset="0"/>
              </a:rPr>
              <a:t>Who we are &amp; what we do</a:t>
            </a:r>
          </a:p>
        </p:txBody>
      </p:sp>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8">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2" cstate="screen">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pic>
        <p:nvPicPr>
          <p:cNvPr id="15" name="Picture 14" descr="A black and white logo&#10;&#10;Description automatically generated">
            <a:extLst>
              <a:ext uri="{FF2B5EF4-FFF2-40B4-BE49-F238E27FC236}">
                <a16:creationId xmlns:a16="http://schemas.microsoft.com/office/drawing/2014/main" id="{5053E5FA-BBCC-E5CE-52D6-2EB59D41E7D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457322" y="6143243"/>
            <a:ext cx="1524003" cy="545593"/>
          </a:xfrm>
          <a:prstGeom prst="rect">
            <a:avLst/>
          </a:prstGeom>
        </p:spPr>
      </p:pic>
    </p:spTree>
    <p:extLst>
      <p:ext uri="{BB962C8B-B14F-4D97-AF65-F5344CB8AC3E}">
        <p14:creationId xmlns:p14="http://schemas.microsoft.com/office/powerpoint/2010/main" val="3859095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dirty="0"/>
              <a:t>FläktGroup SEMCO Products For Commercial Applications</a:t>
            </a:r>
            <a:endParaRPr lang="en-US"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2483296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07402" y="1595847"/>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679425" y="2724755"/>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309344" y="192074"/>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Calibri" panose="020F0502020204030204" pitchFamily="34" charset="0"/>
                <a:ea typeface="+mj-ea"/>
                <a:cs typeface="Calibri" panose="020F0502020204030204" pitchFamily="34" charset="0"/>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49220" y="3882707"/>
            <a:ext cx="3336128" cy="1437357"/>
          </a:xfrm>
          <a:prstGeom prst="rect">
            <a:avLst/>
          </a:prstGeom>
          <a:ln>
            <a:solidFill>
              <a:schemeClr val="tx1"/>
            </a:solidFill>
          </a:ln>
        </p:spPr>
      </p:pic>
    </p:spTree>
    <p:extLst>
      <p:ext uri="{BB962C8B-B14F-4D97-AF65-F5344CB8AC3E}">
        <p14:creationId xmlns:p14="http://schemas.microsoft.com/office/powerpoint/2010/main" val="204352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08411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Introduction to the EP Series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23535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6432-B895-69B4-AF22-5CE90D3E3906}"/>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Introduction to the EP Series</a:t>
            </a:r>
          </a:p>
        </p:txBody>
      </p:sp>
      <p:sp>
        <p:nvSpPr>
          <p:cNvPr id="5" name="TextBox 4">
            <a:extLst>
              <a:ext uri="{FF2B5EF4-FFF2-40B4-BE49-F238E27FC236}">
                <a16:creationId xmlns:a16="http://schemas.microsoft.com/office/drawing/2014/main" id="{AAE1FFE1-2404-0473-4D35-4FBD5845C940}"/>
              </a:ext>
            </a:extLst>
          </p:cNvPr>
          <p:cNvSpPr txBox="1"/>
          <p:nvPr/>
        </p:nvSpPr>
        <p:spPr>
          <a:xfrm>
            <a:off x="69342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a:ln>
                  <a:noFill/>
                </a:ln>
                <a:effectLst/>
                <a:uLnTx/>
                <a:uFillTx/>
                <a:latin typeface="Calibri" pitchFamily="34" charset="0"/>
                <a:ea typeface="+mj-ea"/>
                <a:cs typeface="+mj-cs"/>
              </a:rPr>
              <a:t>What is </a:t>
            </a:r>
            <a:r>
              <a:rPr kumimoji="0" lang="en-US" sz="2400" b="1" i="0" u="none" strike="noStrike" kern="1200" spc="0" normalizeH="0" noProof="0" dirty="0">
                <a:ln>
                  <a:noFill/>
                </a:ln>
                <a:effectLst/>
                <a:uLnTx/>
                <a:uFillTx/>
                <a:latin typeface="Calibri" pitchFamily="34" charset="0"/>
                <a:ea typeface="+mj-ea"/>
                <a:cs typeface="+mj-cs"/>
              </a:rPr>
              <a:t>the EP Series?</a:t>
            </a:r>
          </a:p>
        </p:txBody>
      </p:sp>
      <p:sp>
        <p:nvSpPr>
          <p:cNvPr id="6" name="TextBox 5">
            <a:extLst>
              <a:ext uri="{FF2B5EF4-FFF2-40B4-BE49-F238E27FC236}">
                <a16:creationId xmlns:a16="http://schemas.microsoft.com/office/drawing/2014/main" id="{BEE52161-E678-6137-8849-C99AB8E89BB1}"/>
              </a:ext>
            </a:extLst>
          </p:cNvPr>
          <p:cNvSpPr txBox="1"/>
          <p:nvPr/>
        </p:nvSpPr>
        <p:spPr>
          <a:xfrm>
            <a:off x="756241" y="1500623"/>
            <a:ext cx="5143500" cy="5142911"/>
          </a:xfrm>
          <a:prstGeom prst="rect">
            <a:avLst/>
          </a:prstGeom>
        </p:spPr>
        <p:txBody>
          <a:bodyPr vert="horz" wrap="square" lIns="91440" tIns="45720" rIns="91440" bIns="45720" rtlCol="0" anchor="ctr">
            <a:normAutofit lnSpcReduction="10000"/>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itchFamily="34" charset="0"/>
                <a:ea typeface="+mj-ea"/>
                <a:cs typeface="+mj-cs"/>
              </a:rPr>
              <a:t>The packaged energy recovery system (EP) Series is versatile line of energy recovery units, designed to bring in large quantities of outdoor air while treating both exhaust and supply air.</a:t>
            </a:r>
            <a:br>
              <a:rPr kumimoji="0" lang="en-US" sz="2400" i="0" u="none" strike="noStrike" kern="1200" spc="0" normalizeH="0" noProof="0" dirty="0">
                <a:ln>
                  <a:noFill/>
                </a:ln>
                <a:effectLst/>
                <a:uLnTx/>
                <a:uFillTx/>
                <a:latin typeface="Calibri" pitchFamily="34" charset="0"/>
                <a:ea typeface="+mj-ea"/>
                <a:cs typeface="+mj-cs"/>
              </a:rPr>
            </a:br>
            <a:endParaRPr kumimoji="0" lang="en-US" sz="2400" i="0" u="none" strike="noStrike" kern="1200" spc="0" normalizeH="0" noProof="0" dirty="0">
              <a:ln>
                <a:noFill/>
              </a:ln>
              <a:effectLst/>
              <a:uLnTx/>
              <a:uFillTx/>
              <a:latin typeface="Calibri" pitchFamily="34" charset="0"/>
              <a:ea typeface="+mj-ea"/>
              <a:cs typeface="+mj-cs"/>
            </a:endParaRPr>
          </a:p>
          <a:p>
            <a:pPr marL="342900" indent="-342900" defTabSz="457200">
              <a:spcBef>
                <a:spcPct val="0"/>
              </a:spcBef>
              <a:buFont typeface="Arial" panose="020B0604020202020204" pitchFamily="34" charset="0"/>
              <a:buChar char="•"/>
            </a:pPr>
            <a:r>
              <a:rPr lang="en-US" sz="2400" dirty="0">
                <a:latin typeface="Calibri" pitchFamily="34" charset="0"/>
                <a:ea typeface="+mj-ea"/>
                <a:cs typeface="+mj-cs"/>
              </a:rPr>
              <a:t>Available in several configuration options, it </a:t>
            </a:r>
            <a:r>
              <a:rPr lang="en-US" sz="2400" dirty="0">
                <a:latin typeface="Calibri" panose="020F0502020204030204" pitchFamily="34" charset="0"/>
                <a:ea typeface="Calibri" panose="020F0502020204030204" pitchFamily="34" charset="0"/>
                <a:cs typeface="Calibri" panose="020F0502020204030204" pitchFamily="34" charset="0"/>
              </a:rPr>
              <a:t>can be applied as a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pre-conditioner to traditional HVAC equipment or as part of an integrated system that provides total space conditioning and precise humidity control.</a:t>
            </a: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ct val="0"/>
              </a:spcBef>
              <a:spcAft>
                <a:spcPts val="0"/>
              </a:spcAft>
              <a:buClrTx/>
              <a:buSzTx/>
              <a:buFontTx/>
              <a:buNone/>
              <a:tabLst/>
            </a:pPr>
            <a:endParaRPr kumimoji="0" lang="en-US" sz="2400" i="0" u="none" strike="noStrike" kern="1200" spc="0" normalizeH="0" noProof="0" dirty="0">
              <a:ln>
                <a:noFill/>
              </a:ln>
              <a:solidFill>
                <a:schemeClr val="tx1"/>
              </a:solidFill>
              <a:effectLst/>
              <a:uLnTx/>
              <a:uFillTx/>
              <a:latin typeface="Calibri" pitchFamily="34" charset="0"/>
              <a:ea typeface="+mj-ea"/>
              <a:cs typeface="+mj-cs"/>
            </a:endParaRPr>
          </a:p>
        </p:txBody>
      </p:sp>
      <p:pic>
        <p:nvPicPr>
          <p:cNvPr id="4" name="Picture 3" descr="A large metal container with doors&#10;&#10;Description automatically generated">
            <a:extLst>
              <a:ext uri="{FF2B5EF4-FFF2-40B4-BE49-F238E27FC236}">
                <a16:creationId xmlns:a16="http://schemas.microsoft.com/office/drawing/2014/main" id="{D98D6511-BA97-C6E1-0BBB-D3F3A1681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701" y="1723366"/>
            <a:ext cx="5401169" cy="4066670"/>
          </a:xfrm>
          <a:prstGeom prst="rect">
            <a:avLst/>
          </a:prstGeom>
        </p:spPr>
      </p:pic>
    </p:spTree>
    <p:extLst>
      <p:ext uri="{BB962C8B-B14F-4D97-AF65-F5344CB8AC3E}">
        <p14:creationId xmlns:p14="http://schemas.microsoft.com/office/powerpoint/2010/main" val="273187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Contaminants</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7" y="878304"/>
            <a:ext cx="6518442" cy="5943600"/>
          </a:xfrm>
        </p:spPr>
        <p:txBody>
          <a:bodyPr>
            <a:normAutofit/>
          </a:bodyPr>
          <a:lstStyle/>
          <a:p>
            <a:pPr marL="0" indent="0">
              <a:spcBef>
                <a:spcPts val="1000"/>
              </a:spcBef>
              <a:buNone/>
            </a:pPr>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CHALLENGE:</a:t>
            </a:r>
            <a:b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Incoming outdoor air needs to be treated, so it can be supplied to the space at ideal conditions, but it is also critical to remove any airborne contaminants for the health and safety of the space’s occupants.</a:t>
            </a:r>
            <a:endParaRPr lang="en-US" sz="22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SOLUTION:</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Not only can the EP deliver supply air at an ideal temperature and RH, but the True 3Å wheel, can also remove 99.95% of all airborne contaminants.</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This includes airborne pathogens, hazardous chemicals, and smoke.</a:t>
            </a:r>
          </a:p>
        </p:txBody>
      </p:sp>
      <p:pic>
        <p:nvPicPr>
          <p:cNvPr id="10" name="Picture 9" descr="A person in a blue shirt and stethoscope looking at a child in a hospital bed&#10;&#10;Description automatically generated">
            <a:extLst>
              <a:ext uri="{FF2B5EF4-FFF2-40B4-BE49-F238E27FC236}">
                <a16:creationId xmlns:a16="http://schemas.microsoft.com/office/drawing/2014/main" id="{CE461250-D6D1-9362-EE06-CB5335F52A31}"/>
              </a:ext>
            </a:extLst>
          </p:cNvPr>
          <p:cNvPicPr>
            <a:picLocks noChangeAspect="1"/>
          </p:cNvPicPr>
          <p:nvPr/>
        </p:nvPicPr>
        <p:blipFill rotWithShape="1">
          <a:blip r:embed="rId3">
            <a:extLst>
              <a:ext uri="{28A0092B-C50C-407E-A947-70E740481C1C}">
                <a14:useLocalDpi xmlns:a14="http://schemas.microsoft.com/office/drawing/2010/main" val="0"/>
              </a:ext>
            </a:extLst>
          </a:blip>
          <a:srcRect l="30787" t="-691" r="14115" b="691"/>
          <a:stretch/>
        </p:blipFill>
        <p:spPr>
          <a:xfrm>
            <a:off x="7240693" y="867030"/>
            <a:ext cx="4951306" cy="5990970"/>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Energy Savings </a:t>
            </a:r>
          </a:p>
        </p:txBody>
      </p:sp>
      <p:sp>
        <p:nvSpPr>
          <p:cNvPr id="4" name="TextBox 3">
            <a:extLst>
              <a:ext uri="{FF2B5EF4-FFF2-40B4-BE49-F238E27FC236}">
                <a16:creationId xmlns:a16="http://schemas.microsoft.com/office/drawing/2014/main" id="{51AE48C9-7CA5-A1D8-F435-71C870FA6965}"/>
              </a:ext>
            </a:extLst>
          </p:cNvPr>
          <p:cNvSpPr txBox="1"/>
          <p:nvPr/>
        </p:nvSpPr>
        <p:spPr>
          <a:xfrm>
            <a:off x="485788" y="728346"/>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485788" y="2268225"/>
            <a:ext cx="1626325"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824326" y="1234404"/>
            <a:ext cx="4833088" cy="1158041"/>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ts val="2600"/>
              </a:lnSpc>
              <a:spcBef>
                <a:spcPct val="0"/>
              </a:spcBef>
              <a:spcAft>
                <a:spcPts val="0"/>
              </a:spcAft>
              <a:buClrTx/>
              <a:buSzTx/>
              <a:buFontTx/>
              <a:buNone/>
              <a:tabLst/>
            </a:pPr>
            <a:r>
              <a:rPr lang="en-US" sz="2200" b="1" dirty="0">
                <a:latin typeface="Calibri" panose="020F0502020204030204" pitchFamily="34" charset="0"/>
                <a:ea typeface="Calibri" panose="020F0502020204030204" pitchFamily="34" charset="0"/>
                <a:cs typeface="Calibri" panose="020F0502020204030204" pitchFamily="34" charset="0"/>
              </a:rPr>
              <a:t>Being able to provide ideal indoor air quality without expending a lot of energy or money.</a:t>
            </a:r>
          </a:p>
          <a:p>
            <a:pPr marL="0" marR="0" indent="0" algn="l" defTabSz="457200" rtl="0" eaLnBrk="1" fontAlgn="auto" latinLnBrk="0" hangingPunct="1">
              <a:lnSpc>
                <a:spcPct val="100000"/>
              </a:lnSpc>
              <a:spcBef>
                <a:spcPct val="0"/>
              </a:spcBef>
              <a:spcAft>
                <a:spcPts val="0"/>
              </a:spcAft>
              <a:buClrTx/>
              <a:buSzTx/>
              <a:buFontTx/>
              <a:buNone/>
              <a:tabLst/>
            </a:pPr>
            <a:endParaRPr lang="en-US" b="1" dirty="0">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6DFD0C63-9FE7-FA65-E04C-7646F972DBBE}"/>
              </a:ext>
            </a:extLst>
          </p:cNvPr>
          <p:cNvSpPr txBox="1"/>
          <p:nvPr/>
        </p:nvSpPr>
        <p:spPr>
          <a:xfrm>
            <a:off x="599797" y="2701644"/>
            <a:ext cx="4944771" cy="4093428"/>
          </a:xfrm>
          <a:prstGeom prst="rect">
            <a:avLst/>
          </a:prstGeom>
          <a:noFill/>
        </p:spPr>
        <p:txBody>
          <a:bodyPr wrap="square">
            <a:spAutoFit/>
          </a:bodyPr>
          <a:lstStyle/>
          <a:p>
            <a:pPr marL="285750" indent="-285750" defTabSz="457200">
              <a:lnSpc>
                <a:spcPts val="2600"/>
              </a:lnSpc>
              <a:spcBef>
                <a:spcPct val="0"/>
              </a:spcBef>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The True 3Å energy recovery wheel has a certified total energy recovery performance (sensible and latent) of up to 90% efficient.</a:t>
            </a:r>
            <a:br>
              <a:rPr lang="en-US" sz="2200" dirty="0">
                <a:latin typeface="Calibri" panose="020F0502020204030204" pitchFamily="34" charset="0"/>
                <a:ea typeface="Calibri" panose="020F0502020204030204" pitchFamily="34" charset="0"/>
                <a:cs typeface="Calibri" panose="020F0502020204030204" pitchFamily="34" charset="0"/>
              </a:rPr>
            </a:br>
            <a:endParaRPr lang="en-US" sz="2200" dirty="0">
              <a:latin typeface="Calibri" panose="020F0502020204030204" pitchFamily="34" charset="0"/>
              <a:ea typeface="Calibri" panose="020F0502020204030204" pitchFamily="34" charset="0"/>
              <a:cs typeface="Calibri" panose="020F0502020204030204" pitchFamily="34" charset="0"/>
            </a:endParaRPr>
          </a:p>
          <a:p>
            <a:pPr marL="285750" indent="-285750" defTabSz="457200">
              <a:lnSpc>
                <a:spcPts val="2600"/>
              </a:lnSpc>
              <a:spcBef>
                <a:spcPct val="0"/>
              </a:spcBef>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While each EP configuration is energy efficient, the EP dual wheel system can generate up to 10 tons of latent cooling for every 3 tons input with no cost of reheating, due to its additional sensible energy wheel.</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light bulb and coins with plants growing out of them&#10;&#10;Description automatically generated">
            <a:extLst>
              <a:ext uri="{FF2B5EF4-FFF2-40B4-BE49-F238E27FC236}">
                <a16:creationId xmlns:a16="http://schemas.microsoft.com/office/drawing/2014/main" id="{5B9DBEF9-69A6-E49D-A21E-6F03701E43F9}"/>
              </a:ext>
            </a:extLst>
          </p:cNvPr>
          <p:cNvPicPr>
            <a:picLocks noChangeAspect="1"/>
          </p:cNvPicPr>
          <p:nvPr/>
        </p:nvPicPr>
        <p:blipFill rotWithShape="1">
          <a:blip r:embed="rId3">
            <a:extLst>
              <a:ext uri="{28A0092B-C50C-407E-A947-70E740481C1C}">
                <a14:useLocalDpi xmlns:a14="http://schemas.microsoft.com/office/drawing/2010/main" val="0"/>
              </a:ext>
            </a:extLst>
          </a:blip>
          <a:srcRect l="13858" r="15861"/>
          <a:stretch/>
        </p:blipFill>
        <p:spPr>
          <a:xfrm>
            <a:off x="5770260" y="785168"/>
            <a:ext cx="6421740" cy="6079812"/>
          </a:xfrm>
          <a:prstGeom prst="rect">
            <a:avLst/>
          </a:prstGeom>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C4685-853B-464A-989C-6F9C2F390CF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Dealing With Variable Temperatures</a:t>
            </a:r>
          </a:p>
        </p:txBody>
      </p:sp>
      <p:sp>
        <p:nvSpPr>
          <p:cNvPr id="5" name="TextBox 4">
            <a:extLst>
              <a:ext uri="{FF2B5EF4-FFF2-40B4-BE49-F238E27FC236}">
                <a16:creationId xmlns:a16="http://schemas.microsoft.com/office/drawing/2014/main" id="{8B93359E-4363-210C-1DDD-0704989BB92E}"/>
              </a:ext>
            </a:extLst>
          </p:cNvPr>
          <p:cNvSpPr txBox="1"/>
          <p:nvPr/>
        </p:nvSpPr>
        <p:spPr>
          <a:xfrm>
            <a:off x="4968240" y="72290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CHALLENGE:</a:t>
            </a:r>
          </a:p>
        </p:txBody>
      </p:sp>
      <p:sp>
        <p:nvSpPr>
          <p:cNvPr id="6" name="TextBox 5">
            <a:extLst>
              <a:ext uri="{FF2B5EF4-FFF2-40B4-BE49-F238E27FC236}">
                <a16:creationId xmlns:a16="http://schemas.microsoft.com/office/drawing/2014/main" id="{F40841ED-7736-0F0C-34FA-113750D67CDA}"/>
              </a:ext>
            </a:extLst>
          </p:cNvPr>
          <p:cNvSpPr txBox="1"/>
          <p:nvPr/>
        </p:nvSpPr>
        <p:spPr>
          <a:xfrm>
            <a:off x="5381946" y="1355381"/>
            <a:ext cx="6667500" cy="1189237"/>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bg1"/>
                </a:solidFill>
                <a:effectLst/>
                <a:uLnTx/>
                <a:uFillTx/>
                <a:latin typeface="Calibri" pitchFamily="34" charset="0"/>
                <a:ea typeface="+mj-ea"/>
                <a:cs typeface="+mj-cs"/>
              </a:rPr>
              <a:t>How to keep indoor space temperatures consistent while outdoor conditions are changing</a:t>
            </a:r>
            <a:r>
              <a:rPr lang="en-US" sz="2400" b="1" dirty="0">
                <a:solidFill>
                  <a:schemeClr val="bg1"/>
                </a:solidFill>
                <a:latin typeface="Calibri" pitchFamily="34" charset="0"/>
                <a:ea typeface="+mj-ea"/>
                <a:cs typeface="+mj-cs"/>
              </a:rPr>
              <a:t>.</a:t>
            </a:r>
            <a:endParaRPr kumimoji="0" lang="en-US" sz="2400" b="1" i="0" u="none" strike="noStrike" kern="1200" spc="0" normalizeH="0" noProof="0" dirty="0" err="1">
              <a:ln>
                <a:noFill/>
              </a:ln>
              <a:solidFill>
                <a:schemeClr val="bg1"/>
              </a:solidFill>
              <a:effectLst/>
              <a:uLnTx/>
              <a:uFillTx/>
              <a:latin typeface="Calibri" pitchFamily="34" charset="0"/>
              <a:ea typeface="+mj-ea"/>
              <a:cs typeface="+mj-cs"/>
            </a:endParaRPr>
          </a:p>
        </p:txBody>
      </p:sp>
      <p:sp>
        <p:nvSpPr>
          <p:cNvPr id="10" name="TextBox 9">
            <a:extLst>
              <a:ext uri="{FF2B5EF4-FFF2-40B4-BE49-F238E27FC236}">
                <a16:creationId xmlns:a16="http://schemas.microsoft.com/office/drawing/2014/main" id="{8769CC8A-3459-6085-A8B5-78D26D07F734}"/>
              </a:ext>
            </a:extLst>
          </p:cNvPr>
          <p:cNvSpPr txBox="1"/>
          <p:nvPr/>
        </p:nvSpPr>
        <p:spPr>
          <a:xfrm>
            <a:off x="5094413" y="2514600"/>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SOLUTION:</a:t>
            </a:r>
          </a:p>
        </p:txBody>
      </p:sp>
      <p:sp>
        <p:nvSpPr>
          <p:cNvPr id="15" name="TextBox 14">
            <a:extLst>
              <a:ext uri="{FF2B5EF4-FFF2-40B4-BE49-F238E27FC236}">
                <a16:creationId xmlns:a16="http://schemas.microsoft.com/office/drawing/2014/main" id="{4E684B0A-80D2-859E-89DB-F5309A3D82C2}"/>
              </a:ext>
            </a:extLst>
          </p:cNvPr>
          <p:cNvSpPr txBox="1"/>
          <p:nvPr/>
        </p:nvSpPr>
        <p:spPr>
          <a:xfrm>
            <a:off x="5381946" y="2582238"/>
            <a:ext cx="6667500" cy="3993508"/>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With several EP configurations to choose from, there is a n EP configuration for every climate and application. The EP is capable of heating, cooling, and dehumidification.</a:t>
            </a:r>
            <a:br>
              <a:rPr kumimoji="0" lang="en-US" sz="2400" i="0" u="none" strike="noStrike" kern="1200" spc="0" normalizeH="0" noProof="0" dirty="0">
                <a:ln>
                  <a:noFill/>
                </a:ln>
                <a:solidFill>
                  <a:schemeClr val="bg1"/>
                </a:solidFill>
                <a:effectLst/>
                <a:uLnTx/>
                <a:uFillTx/>
                <a:latin typeface="Calibri" pitchFamily="34" charset="0"/>
                <a:ea typeface="+mj-ea"/>
                <a:cs typeface="+mj-cs"/>
              </a:rPr>
            </a:b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The EP has equal latent and sensible heat transfer.</a:t>
            </a: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p:txBody>
      </p:sp>
      <p:pic>
        <p:nvPicPr>
          <p:cNvPr id="9" name="Picture 8" descr="A city skyline with a mountain in the background&#10;&#10;Description automatically generated">
            <a:extLst>
              <a:ext uri="{FF2B5EF4-FFF2-40B4-BE49-F238E27FC236}">
                <a16:creationId xmlns:a16="http://schemas.microsoft.com/office/drawing/2014/main" id="{C74164D5-E2DE-843E-27DA-1C22AE940DF3}"/>
              </a:ext>
            </a:extLst>
          </p:cNvPr>
          <p:cNvPicPr>
            <a:picLocks noChangeAspect="1"/>
          </p:cNvPicPr>
          <p:nvPr/>
        </p:nvPicPr>
        <p:blipFill rotWithShape="1">
          <a:blip r:embed="rId3">
            <a:extLst>
              <a:ext uri="{28A0092B-C50C-407E-A947-70E740481C1C}">
                <a14:useLocalDpi xmlns:a14="http://schemas.microsoft.com/office/drawing/2010/main" val="0"/>
              </a:ext>
            </a:extLst>
          </a:blip>
          <a:srcRect l="69869" t="1670"/>
          <a:stretch/>
        </p:blipFill>
        <p:spPr>
          <a:xfrm>
            <a:off x="435935" y="893135"/>
            <a:ext cx="4520205" cy="5964864"/>
          </a:xfrm>
          <a:prstGeom prst="rect">
            <a:avLst/>
          </a:prstGeom>
        </p:spPr>
      </p:pic>
    </p:spTree>
    <p:extLst>
      <p:ext uri="{BB962C8B-B14F-4D97-AF65-F5344CB8AC3E}">
        <p14:creationId xmlns:p14="http://schemas.microsoft.com/office/powerpoint/2010/main" val="2835695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EP Series Components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729875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close-up of a green circular object&#10;&#10;Description automatically generated">
            <a:extLst>
              <a:ext uri="{FF2B5EF4-FFF2-40B4-BE49-F238E27FC236}">
                <a16:creationId xmlns:a16="http://schemas.microsoft.com/office/drawing/2014/main" id="{53AE3E38-52B5-EE71-3652-1394B8EABFF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132" r="8132"/>
          <a:stretch>
            <a:fillRect/>
          </a:stretch>
        </p:blipFill>
        <p:spPr>
          <a:xfrm>
            <a:off x="7172691" y="335518"/>
            <a:ext cx="5447272" cy="5058939"/>
          </a:xfrm>
        </p:spPr>
      </p:pic>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Wheels</a:t>
            </a:r>
          </a:p>
        </p:txBody>
      </p:sp>
      <p:sp>
        <p:nvSpPr>
          <p:cNvPr id="2" name="Text Placeholder 1"/>
          <p:cNvSpPr>
            <a:spLocks noGrp="1"/>
          </p:cNvSpPr>
          <p:nvPr>
            <p:ph type="body" sz="quarter" idx="11"/>
          </p:nvPr>
        </p:nvSpPr>
        <p:spPr>
          <a:xfrm>
            <a:off x="599133" y="954116"/>
            <a:ext cx="6517055" cy="5034832"/>
          </a:xfrm>
        </p:spPr>
        <p:txBody>
          <a:bodyPr>
            <a:noAutofit/>
          </a:bodyPr>
          <a:lstStyle/>
          <a:p>
            <a:pPr>
              <a:spcBef>
                <a:spcPts val="600"/>
              </a:spcBef>
            </a:pPr>
            <a:r>
              <a:rPr lang="en-US"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True 3Å Total Energy Wheel (TE) — </a:t>
            </a:r>
            <a:r>
              <a:rPr lang="en-US"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all EPs </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Patented 3Å molecular sieve-desiccant coating for independently certified cross-contamination less than 0.04%</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All aluminum, structural spoke system eliminates mechanical fatigue and allows media replacement (sizes 13+)</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Field adjustable purge section</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NFPA 90A certified for flame spread and smoke generation based upon ASTM E84 fire test method</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Independently certified wheel performance in accordance with ASHRAE Standard 84-91 and ARI Standard 1060 regarding:</a:t>
            </a:r>
          </a:p>
          <a:p>
            <a:pPr marL="781020" lvl="1" indent="-171450">
              <a:spcBef>
                <a:spcPts val="300"/>
              </a:spcBef>
              <a:buFont typeface="Arial" panose="020B0604020202020204" pitchFamily="34" charset="0"/>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latent transfer efficiency</a:t>
            </a:r>
          </a:p>
          <a:p>
            <a:pPr marL="781020" lvl="1" indent="-171450">
              <a:spcBef>
                <a:spcPts val="300"/>
              </a:spcBef>
              <a:buFont typeface="Arial" panose="020B0604020202020204" pitchFamily="34" charset="0"/>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sensible transfer efficiency</a:t>
            </a:r>
          </a:p>
          <a:p>
            <a:pPr marL="781020" lvl="1" indent="-171450">
              <a:spcBef>
                <a:spcPts val="300"/>
              </a:spcBef>
              <a:buFont typeface="Arial" panose="020B0604020202020204" pitchFamily="34" charset="0"/>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pressure loss across wheel</a:t>
            </a:r>
          </a:p>
          <a:p>
            <a:pPr marL="171450" indent="-171450">
              <a:spcBef>
                <a:spcPts val="600"/>
              </a:spcBef>
              <a:buFont typeface="Arial" panose="020B0604020202020204" pitchFamily="34" charset="0"/>
              <a:buChar char="•"/>
            </a:pPr>
            <a:endParaRPr lang="en-US" sz="1800" dirty="0"/>
          </a:p>
          <a:p>
            <a:pPr marL="171450" indent="-171450">
              <a:spcBef>
                <a:spcPts val="600"/>
              </a:spcBef>
              <a:buFont typeface="Arial" panose="020B0604020202020204" pitchFamily="34" charset="0"/>
              <a:buChar char="•"/>
            </a:pPr>
            <a:endParaRPr lang="en-US" sz="1800" dirty="0"/>
          </a:p>
        </p:txBody>
      </p:sp>
      <p:sp>
        <p:nvSpPr>
          <p:cNvPr id="11" name="TextBox 10">
            <a:extLst>
              <a:ext uri="{FF2B5EF4-FFF2-40B4-BE49-F238E27FC236}">
                <a16:creationId xmlns:a16="http://schemas.microsoft.com/office/drawing/2014/main" id="{149985DE-AD21-329F-153D-3B3561A0000A}"/>
              </a:ext>
            </a:extLst>
          </p:cNvPr>
          <p:cNvSpPr txBox="1"/>
          <p:nvPr/>
        </p:nvSpPr>
        <p:spPr>
          <a:xfrm>
            <a:off x="641252" y="5050229"/>
            <a:ext cx="7221813" cy="1877437"/>
          </a:xfrm>
          <a:prstGeom prst="rect">
            <a:avLst/>
          </a:prstGeom>
          <a:noFill/>
        </p:spPr>
        <p:txBody>
          <a:bodyPr wrap="square">
            <a:spAutoFit/>
          </a:bodyPr>
          <a:lstStyle/>
          <a:p>
            <a:pPr>
              <a:spcBef>
                <a:spcPts val="600"/>
              </a:spcBef>
            </a:pPr>
            <a:r>
              <a:rPr lang="en-US" sz="2400"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Sensible Only (TS) Recovery Wheels </a:t>
            </a:r>
            <a:r>
              <a:rPr lang="en-US" sz="2400"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 Dual Wheel Only</a:t>
            </a:r>
          </a:p>
          <a:p>
            <a:pPr marL="171450" indent="-171450">
              <a:spcBef>
                <a:spcPts val="600"/>
              </a:spcBef>
              <a:buFont typeface="Arial" panose="020B0604020202020204" pitchFamily="34" charset="0"/>
              <a:buChar char="•"/>
            </a:pP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The TS wheel is polymer coated to avoid oxidation and moisture transfer</a:t>
            </a:r>
          </a:p>
          <a:p>
            <a:pPr marL="171450" indent="-171450">
              <a:spcBef>
                <a:spcPts val="600"/>
              </a:spcBef>
              <a:buFont typeface="Arial" panose="020B0604020202020204" pitchFamily="34" charset="0"/>
              <a:buChar char="•"/>
            </a:pP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Field adjustable purge section</a:t>
            </a: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descr="A metal box with blue round objects&#10;&#10;Description automatically generated with medium confidence">
            <a:extLst>
              <a:ext uri="{FF2B5EF4-FFF2-40B4-BE49-F238E27FC236}">
                <a16:creationId xmlns:a16="http://schemas.microsoft.com/office/drawing/2014/main" id="{97A9C7F6-2AC7-E92D-6E33-DB9437F57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130" y="3793772"/>
            <a:ext cx="5415831" cy="4061873"/>
          </a:xfrm>
          <a:prstGeom prst="rect">
            <a:avLst/>
          </a:prstGeom>
        </p:spPr>
      </p:pic>
      <p:pic>
        <p:nvPicPr>
          <p:cNvPr id="7" name="Picture 6" descr="C:\Users\thomas.rice\Desktop\AHRI_certified_label.jpg"/>
          <p:cNvPicPr/>
          <p:nvPr/>
        </p:nvPicPr>
        <p:blipFill>
          <a:blip r:embed="rId4">
            <a:extLst>
              <a:ext uri="{BEBA8EAE-BF5A-486C-A8C5-ECC9F3942E4B}">
                <a14:imgProps xmlns:a14="http://schemas.microsoft.com/office/drawing/2010/main">
                  <a14:imgLayer r:embed="rId5">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6662190" y="3932312"/>
            <a:ext cx="1878874" cy="979377"/>
          </a:xfrm>
          <a:prstGeom prst="rect">
            <a:avLst/>
          </a:prstGeom>
          <a:noFill/>
          <a:ln>
            <a:noFill/>
          </a:ln>
        </p:spPr>
      </p:pic>
    </p:spTree>
    <p:extLst>
      <p:ext uri="{BB962C8B-B14F-4D97-AF65-F5344CB8AC3E}">
        <p14:creationId xmlns:p14="http://schemas.microsoft.com/office/powerpoint/2010/main" val="2036321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 Fans &amp; Filters</a:t>
            </a:r>
          </a:p>
        </p:txBody>
      </p:sp>
      <p:sp>
        <p:nvSpPr>
          <p:cNvPr id="7" name="TextBox 6">
            <a:extLst>
              <a:ext uri="{FF2B5EF4-FFF2-40B4-BE49-F238E27FC236}">
                <a16:creationId xmlns:a16="http://schemas.microsoft.com/office/drawing/2014/main" id="{30886FB8-19D5-04CC-30D2-638496108F7B}"/>
              </a:ext>
            </a:extLst>
          </p:cNvPr>
          <p:cNvSpPr txBox="1"/>
          <p:nvPr/>
        </p:nvSpPr>
        <p:spPr>
          <a:xfrm>
            <a:off x="623392" y="1138495"/>
            <a:ext cx="6806108" cy="4072910"/>
          </a:xfrm>
          <a:prstGeom prst="rect">
            <a:avLst/>
          </a:prstGeom>
          <a:noFill/>
        </p:spPr>
        <p:txBody>
          <a:bodyPr wrap="square">
            <a:spAutoFit/>
          </a:bodyPr>
          <a:lstStyle/>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EC fans sized for quiet and efficient operation.</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EC fans are built to include air-flow measuring.</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No variable frequency drives (VFD) are required to control speed.</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Requires minimal maintenance - effectively operating with low efficiency filters without impacting long term performance.</a:t>
            </a:r>
          </a:p>
          <a:p>
            <a:pPr marL="342900" indent="-34290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Optional - Plenum fans</a:t>
            </a:r>
          </a:p>
        </p:txBody>
      </p:sp>
      <p:pic>
        <p:nvPicPr>
          <p:cNvPr id="12" name="Picture 11" descr="A picture containing text, blue&#10;&#10;Description automatically generated">
            <a:extLst>
              <a:ext uri="{FF2B5EF4-FFF2-40B4-BE49-F238E27FC236}">
                <a16:creationId xmlns:a16="http://schemas.microsoft.com/office/drawing/2014/main" id="{FD690682-FA12-D2A5-E42D-F9075B6B28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37426" t="1" r="-1105" b="36130"/>
          <a:stretch/>
        </p:blipFill>
        <p:spPr>
          <a:xfrm>
            <a:off x="8564879" y="793705"/>
            <a:ext cx="3696267" cy="6064295"/>
          </a:xfrm>
          <a:prstGeom prst="rect">
            <a:avLst/>
          </a:prstGeom>
        </p:spPr>
      </p:pic>
      <p:sp>
        <p:nvSpPr>
          <p:cNvPr id="4" name="TextBox 3">
            <a:extLst>
              <a:ext uri="{FF2B5EF4-FFF2-40B4-BE49-F238E27FC236}">
                <a16:creationId xmlns:a16="http://schemas.microsoft.com/office/drawing/2014/main" id="{87B7BCE3-4933-B974-E646-A4AB20A5DB8B}"/>
              </a:ext>
            </a:extLst>
          </p:cNvPr>
          <p:cNvSpPr txBox="1"/>
          <p:nvPr/>
        </p:nvSpPr>
        <p:spPr>
          <a:xfrm>
            <a:off x="623392" y="5758563"/>
            <a:ext cx="7082522" cy="830997"/>
          </a:xfrm>
          <a:prstGeom prst="rect">
            <a:avLst/>
          </a:prstGeom>
          <a:noFill/>
        </p:spPr>
        <p:txBody>
          <a:bodyPr wrap="square">
            <a:spAutoFit/>
          </a:bodyPr>
          <a:lstStyle/>
          <a:p>
            <a:pPr marL="380990" indent="-38099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Filters that are 30% (MERV 8) efficient are provided for the outdoor air and return airstreams.</a:t>
            </a:r>
          </a:p>
        </p:txBody>
      </p:sp>
      <p:sp>
        <p:nvSpPr>
          <p:cNvPr id="5" name="TextBox 4">
            <a:extLst>
              <a:ext uri="{FF2B5EF4-FFF2-40B4-BE49-F238E27FC236}">
                <a16:creationId xmlns:a16="http://schemas.microsoft.com/office/drawing/2014/main" id="{D02F990B-39BC-1B92-81E4-67DB02764EBC}"/>
              </a:ext>
            </a:extLst>
          </p:cNvPr>
          <p:cNvSpPr txBox="1"/>
          <p:nvPr/>
        </p:nvSpPr>
        <p:spPr>
          <a:xfrm>
            <a:off x="623392" y="502778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tx1"/>
                </a:solidFill>
                <a:effectLst/>
                <a:uLnTx/>
                <a:uFillTx/>
                <a:latin typeface="Calibri" pitchFamily="34" charset="0"/>
                <a:ea typeface="+mj-ea"/>
                <a:cs typeface="+mj-cs"/>
              </a:rPr>
              <a:t>Filters</a:t>
            </a:r>
          </a:p>
        </p:txBody>
      </p:sp>
      <p:sp>
        <p:nvSpPr>
          <p:cNvPr id="8" name="TextBox 7">
            <a:extLst>
              <a:ext uri="{FF2B5EF4-FFF2-40B4-BE49-F238E27FC236}">
                <a16:creationId xmlns:a16="http://schemas.microsoft.com/office/drawing/2014/main" id="{DD369878-2402-D81A-2384-BDFD20689F1A}"/>
              </a:ext>
            </a:extLst>
          </p:cNvPr>
          <p:cNvSpPr txBox="1"/>
          <p:nvPr/>
        </p:nvSpPr>
        <p:spPr>
          <a:xfrm>
            <a:off x="623392" y="787534"/>
            <a:ext cx="6129670"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tx1"/>
                </a:solidFill>
                <a:effectLst/>
                <a:uLnTx/>
                <a:uFillTx/>
                <a:latin typeface="Calibri" pitchFamily="34" charset="0"/>
                <a:ea typeface="+mj-ea"/>
                <a:cs typeface="+mj-cs"/>
              </a:rPr>
              <a:t>Fans</a:t>
            </a:r>
          </a:p>
        </p:txBody>
      </p:sp>
    </p:spTree>
    <p:extLst>
      <p:ext uri="{BB962C8B-B14F-4D97-AF65-F5344CB8AC3E}">
        <p14:creationId xmlns:p14="http://schemas.microsoft.com/office/powerpoint/2010/main" val="951315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Airflow Capacity</a:t>
            </a:r>
          </a:p>
        </p:txBody>
      </p:sp>
      <p:graphicFrame>
        <p:nvGraphicFramePr>
          <p:cNvPr id="11" name="Chart 10">
            <a:extLst>
              <a:ext uri="{FF2B5EF4-FFF2-40B4-BE49-F238E27FC236}">
                <a16:creationId xmlns:a16="http://schemas.microsoft.com/office/drawing/2014/main" id="{6DCC8957-ACE8-B3D8-89B3-C2BC339EE3A7}"/>
              </a:ext>
            </a:extLst>
          </p:cNvPr>
          <p:cNvGraphicFramePr/>
          <p:nvPr/>
        </p:nvGraphicFramePr>
        <p:xfrm>
          <a:off x="806319" y="914401"/>
          <a:ext cx="9230815" cy="594359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DCC32ACC-EFA3-6905-B289-7C27BFE822FD}"/>
              </a:ext>
            </a:extLst>
          </p:cNvPr>
          <p:cNvSpPr txBox="1"/>
          <p:nvPr/>
        </p:nvSpPr>
        <p:spPr>
          <a:xfrm>
            <a:off x="4507326" y="44987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bg1"/>
                </a:solidFill>
                <a:effectLst/>
                <a:uLnTx/>
                <a:uFillTx/>
                <a:latin typeface="Calibri" pitchFamily="34" charset="0"/>
                <a:ea typeface="+mj-ea"/>
                <a:cs typeface="+mj-cs"/>
              </a:rPr>
              <a:t>Single Wheel EP Series Units</a:t>
            </a:r>
          </a:p>
        </p:txBody>
      </p:sp>
      <p:sp>
        <p:nvSpPr>
          <p:cNvPr id="18" name="TextBox 17">
            <a:extLst>
              <a:ext uri="{FF2B5EF4-FFF2-40B4-BE49-F238E27FC236}">
                <a16:creationId xmlns:a16="http://schemas.microsoft.com/office/drawing/2014/main" id="{CBC0BBA3-39EE-EDD0-E7E8-E8A0DD577B4D}"/>
              </a:ext>
            </a:extLst>
          </p:cNvPr>
          <p:cNvSpPr txBox="1"/>
          <p:nvPr/>
        </p:nvSpPr>
        <p:spPr>
          <a:xfrm>
            <a:off x="9854208" y="891125"/>
            <a:ext cx="1974192" cy="914400"/>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bg1"/>
                </a:solidFill>
                <a:effectLst/>
                <a:uLnTx/>
                <a:uFillTx/>
                <a:latin typeface="Calibri" pitchFamily="34" charset="0"/>
                <a:ea typeface="+mj-ea"/>
                <a:cs typeface="+mj-cs"/>
              </a:rPr>
              <a:t>Base Effectiveness %</a:t>
            </a:r>
          </a:p>
        </p:txBody>
      </p:sp>
    </p:spTree>
    <p:extLst>
      <p:ext uri="{BB962C8B-B14F-4D97-AF65-F5344CB8AC3E}">
        <p14:creationId xmlns:p14="http://schemas.microsoft.com/office/powerpoint/2010/main" val="960992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EPD: Airflow Capacity</a:t>
            </a:r>
          </a:p>
        </p:txBody>
      </p:sp>
      <p:graphicFrame>
        <p:nvGraphicFramePr>
          <p:cNvPr id="11" name="Chart 10">
            <a:extLst>
              <a:ext uri="{FF2B5EF4-FFF2-40B4-BE49-F238E27FC236}">
                <a16:creationId xmlns:a16="http://schemas.microsoft.com/office/drawing/2014/main" id="{6DCC8957-ACE8-B3D8-89B3-C2BC339EE3A7}"/>
              </a:ext>
            </a:extLst>
          </p:cNvPr>
          <p:cNvGraphicFramePr/>
          <p:nvPr/>
        </p:nvGraphicFramePr>
        <p:xfrm>
          <a:off x="806319" y="914401"/>
          <a:ext cx="9230815" cy="594359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DCC32ACC-EFA3-6905-B289-7C27BFE822FD}"/>
              </a:ext>
            </a:extLst>
          </p:cNvPr>
          <p:cNvSpPr txBox="1"/>
          <p:nvPr/>
        </p:nvSpPr>
        <p:spPr>
          <a:xfrm>
            <a:off x="4507326" y="44987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solidFill>
                  <a:schemeClr val="tx2">
                    <a:lumMod val="50000"/>
                  </a:schemeClr>
                </a:solidFill>
                <a:latin typeface="Calibri" pitchFamily="34" charset="0"/>
                <a:ea typeface="+mj-ea"/>
                <a:cs typeface="+mj-cs"/>
              </a:rPr>
              <a:t>Dual</a:t>
            </a:r>
            <a:r>
              <a:rPr kumimoji="0" lang="en-US" sz="1600" b="1" i="0" u="none" strike="noStrike" kern="1200" spc="0" normalizeH="0" noProof="0" dirty="0">
                <a:ln>
                  <a:noFill/>
                </a:ln>
                <a:solidFill>
                  <a:schemeClr val="tx2">
                    <a:lumMod val="50000"/>
                  </a:schemeClr>
                </a:solidFill>
                <a:effectLst/>
                <a:uLnTx/>
                <a:uFillTx/>
                <a:latin typeface="Calibri" pitchFamily="34" charset="0"/>
                <a:ea typeface="+mj-ea"/>
                <a:cs typeface="+mj-cs"/>
              </a:rPr>
              <a:t> Wheel EP Series Units</a:t>
            </a:r>
          </a:p>
        </p:txBody>
      </p:sp>
      <p:sp>
        <p:nvSpPr>
          <p:cNvPr id="18" name="TextBox 17">
            <a:extLst>
              <a:ext uri="{FF2B5EF4-FFF2-40B4-BE49-F238E27FC236}">
                <a16:creationId xmlns:a16="http://schemas.microsoft.com/office/drawing/2014/main" id="{CBC0BBA3-39EE-EDD0-E7E8-E8A0DD577B4D}"/>
              </a:ext>
            </a:extLst>
          </p:cNvPr>
          <p:cNvSpPr txBox="1"/>
          <p:nvPr/>
        </p:nvSpPr>
        <p:spPr>
          <a:xfrm>
            <a:off x="9854208" y="891125"/>
            <a:ext cx="1974192" cy="914400"/>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accent5">
                    <a:lumMod val="50000"/>
                  </a:schemeClr>
                </a:solidFill>
                <a:effectLst/>
                <a:uLnTx/>
                <a:uFillTx/>
                <a:latin typeface="Calibri" pitchFamily="34" charset="0"/>
                <a:ea typeface="+mj-ea"/>
                <a:cs typeface="+mj-cs"/>
              </a:rPr>
              <a:t>Base Effectiveness %</a:t>
            </a:r>
          </a:p>
        </p:txBody>
      </p:sp>
    </p:spTree>
    <p:extLst>
      <p:ext uri="{BB962C8B-B14F-4D97-AF65-F5344CB8AC3E}">
        <p14:creationId xmlns:p14="http://schemas.microsoft.com/office/powerpoint/2010/main" val="53956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A4832D-9D63-E4A9-16D9-A8352D2691E2}"/>
              </a:ext>
            </a:extLst>
          </p:cNvPr>
          <p:cNvSpPr/>
          <p:nvPr/>
        </p:nvSpPr>
        <p:spPr>
          <a:xfrm>
            <a:off x="5017523" y="3546987"/>
            <a:ext cx="7174477" cy="3311013"/>
          </a:xfrm>
          <a:prstGeom prst="rect">
            <a:avLst/>
          </a:prstGeom>
          <a:solidFill>
            <a:srgbClr val="EC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FA02E9A-9E8F-C79B-1504-6A2014695DE7}"/>
              </a:ext>
            </a:extLst>
          </p:cNvPr>
          <p:cNvSpPr/>
          <p:nvPr/>
        </p:nvSpPr>
        <p:spPr>
          <a:xfrm>
            <a:off x="449826" y="803787"/>
            <a:ext cx="7009785" cy="2743200"/>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Configuration Descriptions</a:t>
            </a:r>
          </a:p>
        </p:txBody>
      </p:sp>
      <p:sp>
        <p:nvSpPr>
          <p:cNvPr id="6" name="Rectangle 5"/>
          <p:cNvSpPr/>
          <p:nvPr/>
        </p:nvSpPr>
        <p:spPr>
          <a:xfrm>
            <a:off x="567601" y="992341"/>
            <a:ext cx="5877446" cy="2246769"/>
          </a:xfrm>
          <a:prstGeom prst="rect">
            <a:avLst/>
          </a:prstGeom>
        </p:spPr>
        <p:txBody>
          <a:bodyPr wrap="square">
            <a:spAutoFit/>
          </a:bodyPr>
          <a:lstStyle/>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 </a:t>
            </a:r>
            <a:r>
              <a:rPr lang="en-US" sz="2000" dirty="0">
                <a:latin typeface="Calibri" panose="020F0502020204030204" pitchFamily="34" charset="0"/>
                <a:ea typeface="Calibri" panose="020F0502020204030204" pitchFamily="34" charset="0"/>
                <a:cs typeface="Calibri" panose="020F0502020204030204" pitchFamily="34" charset="0"/>
              </a:rPr>
              <a:t>– Total (sensible and latent) energy recovery</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EPC</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additional cooling</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EPCH</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sensible and latent control (may be code issues due to cooling and then reheating air)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620" y="3710232"/>
            <a:ext cx="3984447" cy="255454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366" y="861029"/>
            <a:ext cx="4214808" cy="2643463"/>
          </a:xfrm>
          <a:prstGeom prst="rect">
            <a:avLst/>
          </a:prstGeom>
        </p:spPr>
      </p:pic>
      <p:sp>
        <p:nvSpPr>
          <p:cNvPr id="15" name="Rectangle 14"/>
          <p:cNvSpPr/>
          <p:nvPr/>
        </p:nvSpPr>
        <p:spPr>
          <a:xfrm>
            <a:off x="5017523" y="3984108"/>
            <a:ext cx="7009785" cy="2554545"/>
          </a:xfrm>
          <a:prstGeom prst="rect">
            <a:avLst/>
          </a:prstGeom>
        </p:spPr>
        <p:txBody>
          <a:bodyPr wrap="square">
            <a:spAutoFit/>
          </a:bodyPr>
          <a:lstStyle/>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EPH</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additional heat</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EPHC</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additional heat and cooling (upstream heat protects coil from frosting and prevents us from simultaneously controlling </a:t>
            </a:r>
            <a:r>
              <a:rPr lang="en-US" sz="2000" dirty="0" err="1">
                <a:latin typeface="Calibri" panose="020F0502020204030204" pitchFamily="34" charset="0"/>
                <a:ea typeface="Calibri" panose="020F0502020204030204" pitchFamily="34" charset="0"/>
                <a:cs typeface="Calibri" panose="020F0502020204030204" pitchFamily="34" charset="0"/>
              </a:rPr>
              <a:t>db</a:t>
            </a:r>
            <a:r>
              <a:rPr lang="en-US" sz="2000" dirty="0">
                <a:latin typeface="Calibri" panose="020F0502020204030204" pitchFamily="34" charset="0"/>
                <a:ea typeface="Calibri" panose="020F0502020204030204" pitchFamily="34" charset="0"/>
                <a:cs typeface="Calibri" panose="020F0502020204030204" pitchFamily="34" charset="0"/>
              </a:rPr>
              <a:t> and gr) </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EPD</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sensible and latent control (TE and TS wheels)</a:t>
            </a:r>
          </a:p>
        </p:txBody>
      </p:sp>
    </p:spTree>
    <p:extLst>
      <p:ext uri="{BB962C8B-B14F-4D97-AF65-F5344CB8AC3E}">
        <p14:creationId xmlns:p14="http://schemas.microsoft.com/office/powerpoint/2010/main" val="2167047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EP Series - How it Works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106774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EP/EPD - </a:t>
            </a:r>
            <a:r>
              <a:rPr lang="en-US" b="1" dirty="0">
                <a:solidFill>
                  <a:srgbClr val="00B0F0"/>
                </a:solidFill>
                <a:latin typeface="Calibri" panose="020F0502020204030204" pitchFamily="34" charset="0"/>
                <a:ea typeface="Calibri" panose="020F0502020204030204" pitchFamily="34" charset="0"/>
                <a:cs typeface="Calibri" panose="020F0502020204030204" pitchFamily="34" charset="0"/>
              </a:rPr>
              <a:t>Cooling Season</a:t>
            </a:r>
          </a:p>
        </p:txBody>
      </p:sp>
      <p:sp>
        <p:nvSpPr>
          <p:cNvPr id="4" name="Text Placeholder 3"/>
          <p:cNvSpPr>
            <a:spLocks noGrp="1"/>
          </p:cNvSpPr>
          <p:nvPr>
            <p:ph type="body" sz="quarter" idx="12"/>
          </p:nvPr>
        </p:nvSpPr>
        <p:spPr>
          <a:xfrm>
            <a:off x="595690" y="725810"/>
            <a:ext cx="5500310" cy="5807727"/>
          </a:xfrm>
        </p:spPr>
        <p:txBody>
          <a:bodyPr>
            <a:noAutofit/>
          </a:bodyPr>
          <a:lstStyle/>
          <a:p>
            <a:pPr marL="457200" indent="-457200">
              <a:lnSpc>
                <a:spcPct val="150000"/>
              </a:lnSpc>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Hot, humid outside air is drawn in.</a:t>
            </a: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Fresh air is blown in through the slowly rotating True 3Å® wheel. The desiccant-coated fluted media captures heat and moisture.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lnSpc>
                <a:spcPts val="1900"/>
              </a:lnSpc>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air can be further cooled or heated to space neutral conditions.</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lnSpc>
                <a:spcPts val="1900"/>
              </a:lnSpc>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cooled and dehumidified air enters the HVAC system or is delivered directly to the occupied space.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Cool, dry return air that is exhausted from the building enters the total energy recovery system.</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As return air passes through the True 3Å wheel, it removes the heat and humidity captured by the wheel from the fresh air stream.</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Warm, humidified exhaust air is blown out</a:t>
            </a:r>
            <a:r>
              <a:rPr lang="en-US" sz="1800" dirty="0"/>
              <a:t>.</a:t>
            </a:r>
          </a:p>
        </p:txBody>
      </p:sp>
      <p:pic>
        <p:nvPicPr>
          <p:cNvPr id="8" name="Picture 7" descr="A diagram of a machine&#10;&#10;Description automatically generated">
            <a:extLst>
              <a:ext uri="{FF2B5EF4-FFF2-40B4-BE49-F238E27FC236}">
                <a16:creationId xmlns:a16="http://schemas.microsoft.com/office/drawing/2014/main" id="{C8A5C0CA-4375-44F2-6F68-15C1BA610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0353">
            <a:off x="5560749" y="895250"/>
            <a:ext cx="7135120" cy="6858000"/>
          </a:xfrm>
          <a:prstGeom prst="rect">
            <a:avLst/>
          </a:prstGeom>
        </p:spPr>
      </p:pic>
      <p:sp>
        <p:nvSpPr>
          <p:cNvPr id="9" name="Oval 8">
            <a:extLst>
              <a:ext uri="{FF2B5EF4-FFF2-40B4-BE49-F238E27FC236}">
                <a16:creationId xmlns:a16="http://schemas.microsoft.com/office/drawing/2014/main" id="{E69C98CF-3482-11C2-1F52-4B13C01F540A}"/>
              </a:ext>
            </a:extLst>
          </p:cNvPr>
          <p:cNvSpPr/>
          <p:nvPr/>
        </p:nvSpPr>
        <p:spPr>
          <a:xfrm>
            <a:off x="10316367" y="4935370"/>
            <a:ext cx="290653" cy="290653"/>
          </a:xfrm>
          <a:prstGeom prst="ellipse">
            <a:avLst/>
          </a:prstGeom>
          <a:solidFill>
            <a:schemeClr val="tx2">
              <a:lumMod val="60000"/>
              <a:lumOff val="40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1</a:t>
            </a:r>
          </a:p>
        </p:txBody>
      </p:sp>
      <p:sp>
        <p:nvSpPr>
          <p:cNvPr id="11" name="Oval 10">
            <a:extLst>
              <a:ext uri="{FF2B5EF4-FFF2-40B4-BE49-F238E27FC236}">
                <a16:creationId xmlns:a16="http://schemas.microsoft.com/office/drawing/2014/main" id="{D0CA75E1-ABA9-D3AB-773D-F4860FB8D551}"/>
              </a:ext>
            </a:extLst>
          </p:cNvPr>
          <p:cNvSpPr/>
          <p:nvPr/>
        </p:nvSpPr>
        <p:spPr>
          <a:xfrm>
            <a:off x="7797969" y="3723331"/>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2</a:t>
            </a:r>
          </a:p>
        </p:txBody>
      </p:sp>
      <p:sp>
        <p:nvSpPr>
          <p:cNvPr id="12" name="Oval 11">
            <a:extLst>
              <a:ext uri="{FF2B5EF4-FFF2-40B4-BE49-F238E27FC236}">
                <a16:creationId xmlns:a16="http://schemas.microsoft.com/office/drawing/2014/main" id="{11CB0CF0-2CF9-D11B-50BB-3EDCE97C8B79}"/>
              </a:ext>
            </a:extLst>
          </p:cNvPr>
          <p:cNvSpPr/>
          <p:nvPr/>
        </p:nvSpPr>
        <p:spPr>
          <a:xfrm>
            <a:off x="7195075" y="3432678"/>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3</a:t>
            </a:r>
          </a:p>
        </p:txBody>
      </p:sp>
      <p:sp>
        <p:nvSpPr>
          <p:cNvPr id="13" name="Oval 12">
            <a:extLst>
              <a:ext uri="{FF2B5EF4-FFF2-40B4-BE49-F238E27FC236}">
                <a16:creationId xmlns:a16="http://schemas.microsoft.com/office/drawing/2014/main" id="{5BCF59DE-5835-E2AD-E166-35DE6E305599}"/>
              </a:ext>
            </a:extLst>
          </p:cNvPr>
          <p:cNvSpPr/>
          <p:nvPr/>
        </p:nvSpPr>
        <p:spPr>
          <a:xfrm>
            <a:off x="6606464" y="1604673"/>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4</a:t>
            </a:r>
          </a:p>
        </p:txBody>
      </p:sp>
      <p:sp>
        <p:nvSpPr>
          <p:cNvPr id="14" name="Oval 13">
            <a:extLst>
              <a:ext uri="{FF2B5EF4-FFF2-40B4-BE49-F238E27FC236}">
                <a16:creationId xmlns:a16="http://schemas.microsoft.com/office/drawing/2014/main" id="{2578D78F-4351-4A75-AFCC-2F0D42756097}"/>
              </a:ext>
            </a:extLst>
          </p:cNvPr>
          <p:cNvSpPr/>
          <p:nvPr/>
        </p:nvSpPr>
        <p:spPr>
          <a:xfrm>
            <a:off x="7797968" y="1314020"/>
            <a:ext cx="290653" cy="290653"/>
          </a:xfrm>
          <a:prstGeom prst="ellipse">
            <a:avLst/>
          </a:prstGeom>
          <a:solidFill>
            <a:schemeClr val="tx2">
              <a:lumMod val="60000"/>
              <a:lumOff val="40000"/>
            </a:schemeClr>
          </a:solidFill>
          <a:ln>
            <a:no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5</a:t>
            </a:r>
          </a:p>
        </p:txBody>
      </p:sp>
      <p:sp>
        <p:nvSpPr>
          <p:cNvPr id="15" name="Oval 14">
            <a:extLst>
              <a:ext uri="{FF2B5EF4-FFF2-40B4-BE49-F238E27FC236}">
                <a16:creationId xmlns:a16="http://schemas.microsoft.com/office/drawing/2014/main" id="{06C300FF-BB4C-5D07-F61F-3DA3ECA79004}"/>
              </a:ext>
            </a:extLst>
          </p:cNvPr>
          <p:cNvSpPr/>
          <p:nvPr/>
        </p:nvSpPr>
        <p:spPr>
          <a:xfrm>
            <a:off x="9882434" y="2770359"/>
            <a:ext cx="290653" cy="290653"/>
          </a:xfrm>
          <a:prstGeom prst="ellipse">
            <a:avLst/>
          </a:prstGeom>
          <a:solidFill>
            <a:schemeClr val="tx2">
              <a:lumMod val="60000"/>
              <a:lumOff val="40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6</a:t>
            </a:r>
          </a:p>
        </p:txBody>
      </p:sp>
      <p:sp>
        <p:nvSpPr>
          <p:cNvPr id="16" name="Oval 15">
            <a:extLst>
              <a:ext uri="{FF2B5EF4-FFF2-40B4-BE49-F238E27FC236}">
                <a16:creationId xmlns:a16="http://schemas.microsoft.com/office/drawing/2014/main" id="{30E05051-9F00-C774-9CDA-318BF44CBA19}"/>
              </a:ext>
            </a:extLst>
          </p:cNvPr>
          <p:cNvSpPr/>
          <p:nvPr/>
        </p:nvSpPr>
        <p:spPr>
          <a:xfrm>
            <a:off x="11760095" y="2854122"/>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585905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EP/EPD - </a:t>
            </a: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Heating Season</a:t>
            </a:r>
          </a:p>
        </p:txBody>
      </p:sp>
      <p:sp>
        <p:nvSpPr>
          <p:cNvPr id="4" name="Text Placeholder 3"/>
          <p:cNvSpPr>
            <a:spLocks noGrp="1"/>
          </p:cNvSpPr>
          <p:nvPr>
            <p:ph type="body" sz="quarter" idx="12"/>
          </p:nvPr>
        </p:nvSpPr>
        <p:spPr>
          <a:xfrm>
            <a:off x="7335425" y="969046"/>
            <a:ext cx="4505200" cy="5888954"/>
          </a:xfrm>
        </p:spPr>
        <p:txBody>
          <a:bodyPr>
            <a:normAutofit fontScale="92500" lnSpcReduction="20000"/>
          </a:bodyPr>
          <a:lstStyle/>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Cold, dry outside air is drawn in.</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Fresh air is blown in through the slowly rotating True 3Å wheel. The </a:t>
            </a:r>
            <a:br>
              <a:rPr lang="en-US" sz="1800" dirty="0">
                <a:latin typeface="Calibri" panose="020F0502020204030204" pitchFamily="34" charset="0"/>
                <a:ea typeface="Calibri" panose="020F0502020204030204" pitchFamily="34" charset="0"/>
                <a:cs typeface="Calibri" panose="020F0502020204030204" pitchFamily="34" charset="0"/>
              </a:rPr>
            </a:br>
            <a:r>
              <a:rPr lang="en-US" sz="1800" dirty="0">
                <a:latin typeface="Calibri" panose="020F0502020204030204" pitchFamily="34" charset="0"/>
                <a:ea typeface="Calibri" panose="020F0502020204030204" pitchFamily="34" charset="0"/>
                <a:cs typeface="Calibri" panose="020F0502020204030204" pitchFamily="34" charset="0"/>
              </a:rPr>
              <a:t>desiccant-coated fluted media captures heat and moisture from the exhaust air and transfers it to the supply side.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air can be further cooled or heated to space neutral conditions.</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warmed and humidified air enters the HVAC system or is delivered directly to the occupied space.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Warm, humid return air that is exhausted from the building enters the EP total energy recovery system.</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As return air passes through the True 3Å wheel, it captures the heat and moisture to be transferred back to the supply air.</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Cool, dry exhaust air is blown out.</a:t>
            </a:r>
          </a:p>
        </p:txBody>
      </p:sp>
      <p:pic>
        <p:nvPicPr>
          <p:cNvPr id="6" name="Picture 5" descr="A diagram of a machine&#10;&#10;Description automatically generated">
            <a:extLst>
              <a:ext uri="{FF2B5EF4-FFF2-40B4-BE49-F238E27FC236}">
                <a16:creationId xmlns:a16="http://schemas.microsoft.com/office/drawing/2014/main" id="{13751372-B4AA-9637-4020-BC73AEC52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255" y="1003143"/>
            <a:ext cx="6535785" cy="6227634"/>
          </a:xfrm>
          <a:prstGeom prst="rect">
            <a:avLst/>
          </a:prstGeom>
        </p:spPr>
      </p:pic>
      <p:sp>
        <p:nvSpPr>
          <p:cNvPr id="7" name="Oval 6">
            <a:extLst>
              <a:ext uri="{FF2B5EF4-FFF2-40B4-BE49-F238E27FC236}">
                <a16:creationId xmlns:a16="http://schemas.microsoft.com/office/drawing/2014/main" id="{CD2876BC-F4CB-7972-4086-31542210F016}"/>
              </a:ext>
            </a:extLst>
          </p:cNvPr>
          <p:cNvSpPr/>
          <p:nvPr/>
        </p:nvSpPr>
        <p:spPr>
          <a:xfrm>
            <a:off x="1737302" y="4978657"/>
            <a:ext cx="290653" cy="290653"/>
          </a:xfrm>
          <a:prstGeom prst="ellipse">
            <a:avLst/>
          </a:prstGeom>
          <a:solidFill>
            <a:schemeClr val="tx2">
              <a:lumMod val="60000"/>
              <a:lumOff val="40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1</a:t>
            </a:r>
          </a:p>
        </p:txBody>
      </p:sp>
      <p:sp>
        <p:nvSpPr>
          <p:cNvPr id="8" name="Oval 7">
            <a:extLst>
              <a:ext uri="{FF2B5EF4-FFF2-40B4-BE49-F238E27FC236}">
                <a16:creationId xmlns:a16="http://schemas.microsoft.com/office/drawing/2014/main" id="{DDD8C7CB-27BC-5409-283E-B343B9A9E34A}"/>
              </a:ext>
            </a:extLst>
          </p:cNvPr>
          <p:cNvSpPr/>
          <p:nvPr/>
        </p:nvSpPr>
        <p:spPr>
          <a:xfrm>
            <a:off x="4487081" y="3724782"/>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2</a:t>
            </a:r>
          </a:p>
        </p:txBody>
      </p:sp>
      <p:sp>
        <p:nvSpPr>
          <p:cNvPr id="9" name="Oval 8">
            <a:extLst>
              <a:ext uri="{FF2B5EF4-FFF2-40B4-BE49-F238E27FC236}">
                <a16:creationId xmlns:a16="http://schemas.microsoft.com/office/drawing/2014/main" id="{7F2C2384-0347-6C4B-80C4-49385C15050B}"/>
              </a:ext>
            </a:extLst>
          </p:cNvPr>
          <p:cNvSpPr/>
          <p:nvPr/>
        </p:nvSpPr>
        <p:spPr>
          <a:xfrm>
            <a:off x="5093473" y="3283673"/>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3</a:t>
            </a:r>
          </a:p>
        </p:txBody>
      </p:sp>
      <p:sp>
        <p:nvSpPr>
          <p:cNvPr id="10" name="Oval 9">
            <a:extLst>
              <a:ext uri="{FF2B5EF4-FFF2-40B4-BE49-F238E27FC236}">
                <a16:creationId xmlns:a16="http://schemas.microsoft.com/office/drawing/2014/main" id="{2A3B79B7-96D1-4576-F4DB-F690FA9A7ADF}"/>
              </a:ext>
            </a:extLst>
          </p:cNvPr>
          <p:cNvSpPr/>
          <p:nvPr/>
        </p:nvSpPr>
        <p:spPr>
          <a:xfrm>
            <a:off x="6096000" y="1816974"/>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4</a:t>
            </a:r>
          </a:p>
        </p:txBody>
      </p:sp>
      <p:sp>
        <p:nvSpPr>
          <p:cNvPr id="11" name="Oval 10">
            <a:extLst>
              <a:ext uri="{FF2B5EF4-FFF2-40B4-BE49-F238E27FC236}">
                <a16:creationId xmlns:a16="http://schemas.microsoft.com/office/drawing/2014/main" id="{C623C439-39F5-5E8F-D47C-61049291FEF3}"/>
              </a:ext>
            </a:extLst>
          </p:cNvPr>
          <p:cNvSpPr/>
          <p:nvPr/>
        </p:nvSpPr>
        <p:spPr>
          <a:xfrm>
            <a:off x="4948146" y="1255273"/>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5</a:t>
            </a:r>
          </a:p>
        </p:txBody>
      </p:sp>
      <p:sp>
        <p:nvSpPr>
          <p:cNvPr id="12" name="Oval 11">
            <a:extLst>
              <a:ext uri="{FF2B5EF4-FFF2-40B4-BE49-F238E27FC236}">
                <a16:creationId xmlns:a16="http://schemas.microsoft.com/office/drawing/2014/main" id="{FCE89651-4242-8BAC-A81B-9E0E509ECDFE}"/>
              </a:ext>
            </a:extLst>
          </p:cNvPr>
          <p:cNvSpPr/>
          <p:nvPr/>
        </p:nvSpPr>
        <p:spPr>
          <a:xfrm>
            <a:off x="2881946" y="2531486"/>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6</a:t>
            </a:r>
          </a:p>
        </p:txBody>
      </p:sp>
      <p:sp>
        <p:nvSpPr>
          <p:cNvPr id="13" name="Oval 12">
            <a:extLst>
              <a:ext uri="{FF2B5EF4-FFF2-40B4-BE49-F238E27FC236}">
                <a16:creationId xmlns:a16="http://schemas.microsoft.com/office/drawing/2014/main" id="{463C72CC-EAFA-9D44-1F49-35AF2A86B7C3}"/>
              </a:ext>
            </a:extLst>
          </p:cNvPr>
          <p:cNvSpPr/>
          <p:nvPr/>
        </p:nvSpPr>
        <p:spPr>
          <a:xfrm>
            <a:off x="952552" y="2570097"/>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412183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Applications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217152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Applications &amp; Target Markets</a:t>
            </a:r>
          </a:p>
        </p:txBody>
      </p:sp>
      <p:sp>
        <p:nvSpPr>
          <p:cNvPr id="4" name="Text Placeholder 3"/>
          <p:cNvSpPr>
            <a:spLocks noGrp="1"/>
          </p:cNvSpPr>
          <p:nvPr>
            <p:ph type="body" sz="quarter" idx="14"/>
          </p:nvPr>
        </p:nvSpPr>
        <p:spPr>
          <a:xfrm>
            <a:off x="623392" y="830638"/>
            <a:ext cx="5376597" cy="5912190"/>
          </a:xfrm>
        </p:spPr>
        <p:txBody>
          <a:bodyPr>
            <a:normAutofit fontScale="85000" lnSpcReduction="20000"/>
          </a:bodyPr>
          <a:lstStyle/>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Data Centers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Hospitals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Laboratories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Nursing Homes  </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Universities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Classrooms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Dormitories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Hotels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Casinos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Manufacturing </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Office Buildings </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Retail </a:t>
            </a:r>
          </a:p>
        </p:txBody>
      </p:sp>
      <p:pic>
        <p:nvPicPr>
          <p:cNvPr id="7" name="Picture 6" descr="A person sitting at a slot machine&#10;&#10;Description automatically generated">
            <a:extLst>
              <a:ext uri="{FF2B5EF4-FFF2-40B4-BE49-F238E27FC236}">
                <a16:creationId xmlns:a16="http://schemas.microsoft.com/office/drawing/2014/main" id="{5117DAC9-C6D9-4DB9-3208-32056AE9B741}"/>
              </a:ext>
            </a:extLst>
          </p:cNvPr>
          <p:cNvPicPr>
            <a:picLocks noChangeAspect="1"/>
          </p:cNvPicPr>
          <p:nvPr/>
        </p:nvPicPr>
        <p:blipFill rotWithShape="1">
          <a:blip r:embed="rId2">
            <a:extLst>
              <a:ext uri="{28A0092B-C50C-407E-A947-70E740481C1C}">
                <a14:useLocalDpi xmlns:a14="http://schemas.microsoft.com/office/drawing/2010/main" val="0"/>
              </a:ext>
            </a:extLst>
          </a:blip>
          <a:srcRect t="111" r="9428"/>
          <a:stretch/>
        </p:blipFill>
        <p:spPr>
          <a:xfrm>
            <a:off x="3928042" y="778933"/>
            <a:ext cx="8263958" cy="6079067"/>
          </a:xfrm>
          <a:prstGeom prst="rect">
            <a:avLst/>
          </a:prstGeom>
        </p:spPr>
      </p:pic>
    </p:spTree>
    <p:extLst>
      <p:ext uri="{BB962C8B-B14F-4D97-AF65-F5344CB8AC3E}">
        <p14:creationId xmlns:p14="http://schemas.microsoft.com/office/powerpoint/2010/main" val="341107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2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4.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11597</TotalTime>
  <Words>1741</Words>
  <Application>Microsoft Office PowerPoint</Application>
  <PresentationFormat>Widescreen</PresentationFormat>
  <Paragraphs>243</Paragraphs>
  <Slides>21</Slides>
  <Notes>14</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21</vt:i4>
      </vt:variant>
    </vt:vector>
  </HeadingPairs>
  <TitlesOfParts>
    <vt:vector size="32" baseType="lpstr">
      <vt:lpstr>Arial</vt:lpstr>
      <vt:lpstr>Boxed Book</vt:lpstr>
      <vt:lpstr>Calibri</vt:lpstr>
      <vt:lpstr>Calibri Light</vt:lpstr>
      <vt:lpstr>Times New Roman</vt:lpstr>
      <vt:lpstr>DH_Template</vt:lpstr>
      <vt:lpstr>1_DH_Template</vt:lpstr>
      <vt:lpstr>2_DH_Template</vt:lpstr>
      <vt:lpstr>1_DH_Template</vt:lpstr>
      <vt:lpstr>Office Theme</vt:lpstr>
      <vt:lpstr>1_DH_Template</vt:lpstr>
      <vt:lpstr>PowerPoint Presentation</vt:lpstr>
      <vt:lpstr>PowerPoint Presentation</vt:lpstr>
      <vt:lpstr>FläktGroup SEMCO Products For Commercial Applications</vt:lpstr>
      <vt:lpstr>PowerPoint Presentation</vt:lpstr>
      <vt:lpstr>PowerPoint Presentation</vt:lpstr>
      <vt:lpstr>Introduction to the EP Series</vt:lpstr>
      <vt:lpstr>EP Series – Contaminants</vt:lpstr>
      <vt:lpstr>EP Series– Energy Savings </vt:lpstr>
      <vt:lpstr>EP Series – Dealing With Variable Temperatures</vt:lpstr>
      <vt:lpstr>PowerPoint Presentation</vt:lpstr>
      <vt:lpstr>EP Series — Wheels</vt:lpstr>
      <vt:lpstr>EP - Fans &amp; Filters</vt:lpstr>
      <vt:lpstr>EP Series: Airflow Capacity</vt:lpstr>
      <vt:lpstr>EPD: Airflow Capacity</vt:lpstr>
      <vt:lpstr>EP Series - Configuration Descriptions</vt:lpstr>
      <vt:lpstr>PowerPoint Presentation</vt:lpstr>
      <vt:lpstr>EP/EPD - Cooling Season</vt:lpstr>
      <vt:lpstr>EP/EPD - Heating Season</vt:lpstr>
      <vt:lpstr>PowerPoint Presentation</vt:lpstr>
      <vt:lpstr>EP Series: Applications &amp; Target Markets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241</cp:revision>
  <cp:lastPrinted>2018-08-16T17:03:02Z</cp:lastPrinted>
  <dcterms:created xsi:type="dcterms:W3CDTF">2018-05-09T22:20:48Z</dcterms:created>
  <dcterms:modified xsi:type="dcterms:W3CDTF">2024-06-28T14:43:15Z</dcterms:modified>
</cp:coreProperties>
</file>