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slideLayouts/slideLayout80.xml" ContentType="application/vnd.openxmlformats-officedocument.presentationml.slideLayout+xml"/>
  <Override PartName="/ppt/theme/theme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slideLayouts/slideLayout8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7" r:id="rId2"/>
    <p:sldMasterId id="2147483745" r:id="rId3"/>
    <p:sldMasterId id="2147483784" r:id="rId4"/>
    <p:sldMasterId id="2147483744" r:id="rId5"/>
    <p:sldMasterId id="2147484147" r:id="rId6"/>
  </p:sldMasterIdLst>
  <p:notesMasterIdLst>
    <p:notesMasterId r:id="rId39"/>
  </p:notesMasterIdLst>
  <p:sldIdLst>
    <p:sldId id="10864" r:id="rId7"/>
    <p:sldId id="10868" r:id="rId8"/>
    <p:sldId id="10865" r:id="rId9"/>
    <p:sldId id="10866" r:id="rId10"/>
    <p:sldId id="10867" r:id="rId11"/>
    <p:sldId id="10869" r:id="rId12"/>
    <p:sldId id="10870" r:id="rId13"/>
    <p:sldId id="10871" r:id="rId14"/>
    <p:sldId id="10872" r:id="rId15"/>
    <p:sldId id="10873" r:id="rId16"/>
    <p:sldId id="10874" r:id="rId17"/>
    <p:sldId id="454" r:id="rId18"/>
    <p:sldId id="10875" r:id="rId19"/>
    <p:sldId id="10876" r:id="rId20"/>
    <p:sldId id="10877" r:id="rId21"/>
    <p:sldId id="10878" r:id="rId22"/>
    <p:sldId id="10879" r:id="rId23"/>
    <p:sldId id="455" r:id="rId24"/>
    <p:sldId id="10880" r:id="rId25"/>
    <p:sldId id="456" r:id="rId26"/>
    <p:sldId id="457" r:id="rId27"/>
    <p:sldId id="10881" r:id="rId28"/>
    <p:sldId id="458" r:id="rId29"/>
    <p:sldId id="459" r:id="rId30"/>
    <p:sldId id="460" r:id="rId31"/>
    <p:sldId id="461" r:id="rId32"/>
    <p:sldId id="462" r:id="rId33"/>
    <p:sldId id="463" r:id="rId34"/>
    <p:sldId id="10882" r:id="rId35"/>
    <p:sldId id="465" r:id="rId36"/>
    <p:sldId id="466" r:id="rId37"/>
    <p:sldId id="10883"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E5D52D6-3B30-4ECA-B77B-38B0F39C1353}">
          <p14:sldIdLst>
            <p14:sldId id="10864"/>
          </p14:sldIdLst>
        </p14:section>
        <p14:section name="Untitled Section" id="{55058575-BFDB-4F44-B1E4-107DB084F3A8}">
          <p14:sldIdLst>
            <p14:sldId id="10868"/>
            <p14:sldId id="10865"/>
            <p14:sldId id="10866"/>
            <p14:sldId id="10867"/>
            <p14:sldId id="10869"/>
            <p14:sldId id="10870"/>
            <p14:sldId id="10871"/>
            <p14:sldId id="10872"/>
            <p14:sldId id="10873"/>
            <p14:sldId id="10874"/>
            <p14:sldId id="454"/>
            <p14:sldId id="10875"/>
            <p14:sldId id="10876"/>
            <p14:sldId id="10877"/>
            <p14:sldId id="10878"/>
            <p14:sldId id="10879"/>
            <p14:sldId id="455"/>
            <p14:sldId id="10880"/>
            <p14:sldId id="456"/>
            <p14:sldId id="457"/>
            <p14:sldId id="10881"/>
            <p14:sldId id="458"/>
            <p14:sldId id="459"/>
            <p14:sldId id="460"/>
            <p14:sldId id="461"/>
            <p14:sldId id="462"/>
            <p14:sldId id="463"/>
            <p14:sldId id="10882"/>
            <p14:sldId id="465"/>
            <p14:sldId id="466"/>
            <p14:sldId id="1088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CCFF"/>
    <a:srgbClr val="000099"/>
    <a:srgbClr val="FFFFCC"/>
    <a:srgbClr val="FF5050"/>
    <a:srgbClr val="ECEEEE"/>
    <a:srgbClr val="339933"/>
    <a:srgbClr val="0000FF"/>
    <a:srgbClr val="00703C"/>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47" d="100"/>
          <a:sy n="147" d="100"/>
        </p:scale>
        <p:origin x="744" y="12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Low</c:v>
                </c:pt>
              </c:strCache>
            </c:strRef>
          </c:tx>
          <c:spPr>
            <a:solidFill>
              <a:schemeClr val="accent4">
                <a:shade val="65000"/>
              </a:schemeClr>
            </a:solidFill>
            <a:ln>
              <a:noFill/>
            </a:ln>
            <a:effectLst/>
            <a:sp3d/>
          </c:spPr>
          <c:invertIfNegative val="0"/>
          <c:dLbls>
            <c:dLbl>
              <c:idx val="0"/>
              <c:layout>
                <c:manualLayout>
                  <c:x val="-4.1274795345806421E-2"/>
                  <c:y val="6.4102574887706923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E0C1-4C74-B0A3-003C1E99A34A}"/>
                </c:ext>
              </c:extLst>
            </c:dLbl>
            <c:dLbl>
              <c:idx val="1"/>
              <c:layout>
                <c:manualLayout>
                  <c:x val="-7.0167152087870915E-2"/>
                  <c:y val="2.1367524962568976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81%</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E0C1-4C74-B0A3-003C1E99A34A}"/>
                </c:ext>
              </c:extLst>
            </c:dLbl>
            <c:dLbl>
              <c:idx val="2"/>
              <c:layout>
                <c:manualLayout>
                  <c:x val="-9.9059508829935417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82%</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E0C1-4C74-B0A3-003C1E99A34A}"/>
                </c:ext>
              </c:extLst>
            </c:dLbl>
            <c:dLbl>
              <c:idx val="3"/>
              <c:layout>
                <c:manualLayout>
                  <c:x val="-0.12244855952589236"/>
                  <c:y val="2.1367524962568191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E0C1-4C74-B0A3-003C1E99A34A}"/>
                </c:ext>
              </c:extLst>
            </c:dLbl>
            <c:dLbl>
              <c:idx val="4"/>
              <c:layout>
                <c:manualLayout>
                  <c:x val="-0.25590373114399972"/>
                  <c:y val="2.1368366203709235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85%</a:t>
                    </a:r>
                  </a:p>
                </c:rich>
              </c:tx>
              <c:showLegendKey val="0"/>
              <c:showVal val="1"/>
              <c:showCatName val="0"/>
              <c:showSerName val="0"/>
              <c:showPercent val="0"/>
              <c:showBubbleSize val="0"/>
              <c:extLst>
                <c:ext xmlns:c15="http://schemas.microsoft.com/office/drawing/2012/chart" uri="{CE6537A1-D6FC-4f65-9D91-7224C49458BB}">
                  <c15:layout>
                    <c:manualLayout>
                      <c:w val="0.22029040772672837"/>
                      <c:h val="6.5042745986059955E-2"/>
                    </c:manualLayout>
                  </c15:layout>
                  <c15:showDataLabelsRange val="0"/>
                </c:ext>
                <c:ext xmlns:c16="http://schemas.microsoft.com/office/drawing/2014/chart" uri="{C3380CC4-5D6E-409C-BE32-E72D297353CC}">
                  <c16:uniqueId val="{00000011-E0C1-4C74-B0A3-003C1E99A34A}"/>
                </c:ext>
              </c:extLst>
            </c:dLbl>
            <c:dLbl>
              <c:idx val="5"/>
              <c:layout>
                <c:manualLayout>
                  <c:x val="-0.23389050695956967"/>
                  <c:y val="-2.136752496256897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E0C1-4C74-B0A3-003C1E99A34A}"/>
                </c:ext>
              </c:extLst>
            </c:dLbl>
            <c:dLbl>
              <c:idx val="6"/>
              <c:layout>
                <c:manualLayout>
                  <c:x val="-0.35771489299698889"/>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82%</a:t>
                    </a:r>
                  </a:p>
                </c:rich>
              </c:tx>
              <c:showLegendKey val="0"/>
              <c:showVal val="1"/>
              <c:showCatName val="0"/>
              <c:showSerName val="0"/>
              <c:showPercent val="0"/>
              <c:showBubbleSize val="0"/>
              <c:extLst>
                <c:ext xmlns:c15="http://schemas.microsoft.com/office/drawing/2012/chart" uri="{CE6537A1-D6FC-4f65-9D91-7224C49458BB}">
                  <c15:layout>
                    <c:manualLayout>
                      <c:w val="0.26844433563016917"/>
                      <c:h val="6.5042745986059955E-2"/>
                    </c:manualLayout>
                  </c15:layout>
                  <c15:showDataLabelsRange val="0"/>
                </c:ext>
                <c:ext xmlns:c16="http://schemas.microsoft.com/office/drawing/2014/chart" uri="{C3380CC4-5D6E-409C-BE32-E72D297353CC}">
                  <c16:uniqueId val="{0000000B-E0C1-4C74-B0A3-003C1E99A34A}"/>
                </c:ext>
              </c:extLst>
            </c:dLbl>
            <c:dLbl>
              <c:idx val="7"/>
              <c:layout>
                <c:manualLayout>
                  <c:x val="-0.44018258409468719"/>
                  <c:y val="8.4124114025862109E-8"/>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83%</a:t>
                    </a:r>
                  </a:p>
                </c:rich>
              </c:tx>
              <c:showLegendKey val="0"/>
              <c:showVal val="1"/>
              <c:showCatName val="0"/>
              <c:showSerName val="0"/>
              <c:showPercent val="0"/>
              <c:showBubbleSize val="0"/>
              <c:extLst>
                <c:ext xmlns:c15="http://schemas.microsoft.com/office/drawing/2012/chart" uri="{CE6537A1-D6FC-4f65-9D91-7224C49458BB}">
                  <c15:layout>
                    <c:manualLayout>
                      <c:w val="0.37830474901574801"/>
                      <c:h val="7.1343745611236117E-2"/>
                    </c:manualLayout>
                  </c15:layout>
                  <c15:showDataLabelsRange val="0"/>
                </c:ext>
                <c:ext xmlns:c16="http://schemas.microsoft.com/office/drawing/2014/chart" uri="{C3380CC4-5D6E-409C-BE32-E72D297353CC}">
                  <c16:uniqueId val="{00000008-E0C1-4C74-B0A3-003C1E99A34A}"/>
                </c:ext>
              </c:extLst>
            </c:dLbl>
            <c:dLbl>
              <c:idx val="8"/>
              <c:layout>
                <c:manualLayout>
                  <c:x val="-0.5390625"/>
                  <c:y val="-2.3437498558224854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6042187500000008"/>
                      <c:h val="7.1343745611236117E-2"/>
                    </c:manualLayout>
                  </c15:layout>
                  <c15:showDataLabelsRange val="0"/>
                </c:ext>
                <c:ext xmlns:c16="http://schemas.microsoft.com/office/drawing/2014/chart" uri="{C3380CC4-5D6E-409C-BE32-E72D297353CC}">
                  <c16:uniqueId val="{00000005-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 - 3</c:v>
                </c:pt>
                <c:pt idx="1">
                  <c:v>EP - 5</c:v>
                </c:pt>
                <c:pt idx="2">
                  <c:v>EP -9</c:v>
                </c:pt>
                <c:pt idx="3">
                  <c:v>EP-13</c:v>
                </c:pt>
                <c:pt idx="4">
                  <c:v>EP-18</c:v>
                </c:pt>
                <c:pt idx="5">
                  <c:v>EP-24</c:v>
                </c:pt>
                <c:pt idx="6">
                  <c:v>EP-28</c:v>
                </c:pt>
                <c:pt idx="7">
                  <c:v>EP-35</c:v>
                </c:pt>
                <c:pt idx="8">
                  <c:v>EP-43</c:v>
                </c:pt>
              </c:strCache>
            </c:strRef>
          </c:cat>
          <c:val>
            <c:numRef>
              <c:f>Sheet1!$B$2:$B$10</c:f>
              <c:numCache>
                <c:formatCode>#,##0</c:formatCode>
                <c:ptCount val="9"/>
                <c:pt idx="0">
                  <c:v>2000</c:v>
                </c:pt>
                <c:pt idx="1">
                  <c:v>3000</c:v>
                </c:pt>
                <c:pt idx="2">
                  <c:v>4500</c:v>
                </c:pt>
                <c:pt idx="3">
                  <c:v>6000</c:v>
                </c:pt>
                <c:pt idx="4">
                  <c:v>8000</c:v>
                </c:pt>
                <c:pt idx="5">
                  <c:v>11000</c:v>
                </c:pt>
                <c:pt idx="6">
                  <c:v>15000</c:v>
                </c:pt>
                <c:pt idx="7">
                  <c:v>18000</c:v>
                </c:pt>
                <c:pt idx="8">
                  <c:v>26000</c:v>
                </c:pt>
              </c:numCache>
            </c:numRef>
          </c:val>
          <c:extLst>
            <c:ext xmlns:c16="http://schemas.microsoft.com/office/drawing/2014/chart" uri="{C3380CC4-5D6E-409C-BE32-E72D297353CC}">
              <c16:uniqueId val="{00000000-E0C1-4C74-B0A3-003C1E99A34A}"/>
            </c:ext>
          </c:extLst>
        </c:ser>
        <c:ser>
          <c:idx val="1"/>
          <c:order val="1"/>
          <c:tx>
            <c:strRef>
              <c:f>Sheet1!$C$1</c:f>
              <c:strCache>
                <c:ptCount val="1"/>
                <c:pt idx="0">
                  <c:v>Mid</c:v>
                </c:pt>
              </c:strCache>
            </c:strRef>
          </c:tx>
          <c:spPr>
            <a:solidFill>
              <a:schemeClr val="accent4"/>
            </a:solidFill>
            <a:ln>
              <a:noFill/>
            </a:ln>
            <a:effectLst/>
            <a:sp3d/>
          </c:spPr>
          <c:invertIfNegative val="0"/>
          <c:dLbls>
            <c:dLbl>
              <c:idx val="0"/>
              <c:layout>
                <c:manualLayout>
                  <c:x val="-5.2281407438021468E-2"/>
                  <c:y val="4.273504992513795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75%</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E0C1-4C74-B0A3-003C1E99A34A}"/>
                </c:ext>
              </c:extLst>
            </c:dLbl>
            <c:dLbl>
              <c:idx val="1"/>
              <c:layout>
                <c:manualLayout>
                  <c:x val="-6.6039672553290241E-2"/>
                  <c:y val="0"/>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E0C1-4C74-B0A3-003C1E99A34A}"/>
                </c:ext>
              </c:extLst>
            </c:dLbl>
            <c:dLbl>
              <c:idx val="2"/>
              <c:layout>
                <c:manualLayout>
                  <c:x val="-7.7046284645505322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E0C1-4C74-B0A3-003C1E99A34A}"/>
                </c:ext>
              </c:extLst>
            </c:dLbl>
            <c:dLbl>
              <c:idx val="3"/>
              <c:layout>
                <c:manualLayout>
                  <c:x val="-0.18848823207918261"/>
                  <c:y val="2.1368366203709235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80%</a:t>
                    </a:r>
                  </a:p>
                </c:rich>
              </c:tx>
              <c:showLegendKey val="0"/>
              <c:showVal val="1"/>
              <c:showCatName val="0"/>
              <c:showSerName val="0"/>
              <c:showPercent val="0"/>
              <c:showBubbleSize val="0"/>
              <c:extLst>
                <c:ext xmlns:c15="http://schemas.microsoft.com/office/drawing/2012/chart" uri="{CE6537A1-D6FC-4f65-9D91-7224C49458BB}">
                  <c15:layout>
                    <c:manualLayout>
                      <c:w val="0.29871251888376055"/>
                      <c:h val="6.5042745986059955E-2"/>
                    </c:manualLayout>
                  </c15:layout>
                  <c15:showDataLabelsRange val="0"/>
                </c:ext>
                <c:ext xmlns:c16="http://schemas.microsoft.com/office/drawing/2014/chart" uri="{C3380CC4-5D6E-409C-BE32-E72D297353CC}">
                  <c16:uniqueId val="{00000013-E0C1-4C74-B0A3-003C1E99A34A}"/>
                </c:ext>
              </c:extLst>
            </c:dLbl>
            <c:dLbl>
              <c:idx val="4"/>
              <c:layout>
                <c:manualLayout>
                  <c:x val="-0.25040042509789223"/>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82%</a:t>
                    </a:r>
                  </a:p>
                </c:rich>
              </c:tx>
              <c:showLegendKey val="0"/>
              <c:showVal val="1"/>
              <c:showCatName val="0"/>
              <c:showSerName val="0"/>
              <c:showPercent val="0"/>
              <c:showBubbleSize val="0"/>
              <c:extLst>
                <c:ext xmlns:c15="http://schemas.microsoft.com/office/drawing/2012/chart" uri="{CE6537A1-D6FC-4f65-9D91-7224C49458BB}">
                  <c15:layout>
                    <c:manualLayout>
                      <c:w val="0.31797409004513688"/>
                      <c:h val="6.5042745986059955E-2"/>
                    </c:manualLayout>
                  </c15:layout>
                  <c15:showDataLabelsRange val="0"/>
                </c:ext>
                <c:ext xmlns:c16="http://schemas.microsoft.com/office/drawing/2014/chart" uri="{C3380CC4-5D6E-409C-BE32-E72D297353CC}">
                  <c16:uniqueId val="{00000010-E0C1-4C74-B0A3-003C1E99A34A}"/>
                </c:ext>
              </c:extLst>
            </c:dLbl>
            <c:dLbl>
              <c:idx val="5"/>
              <c:layout>
                <c:manualLayout>
                  <c:x val="-0.19674319114834388"/>
                  <c:y val="-3.9173343230905993E-17"/>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E0C1-4C74-B0A3-003C1E99A34A}"/>
                </c:ext>
              </c:extLst>
            </c:dLbl>
            <c:dLbl>
              <c:idx val="6"/>
              <c:layout>
                <c:manualLayout>
                  <c:x val="-0.18711240556765574"/>
                  <c:y val="-3.9173343230905993E-17"/>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79%</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0C1-4C74-B0A3-003C1E99A34A}"/>
                </c:ext>
              </c:extLst>
            </c:dLbl>
            <c:dLbl>
              <c:idx val="7"/>
              <c:layout>
                <c:manualLayout>
                  <c:x val="-0.37968750000000001"/>
                  <c:y val="-2.3437498558224958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80%</a:t>
                    </a:r>
                  </a:p>
                </c:rich>
              </c:tx>
              <c:showLegendKey val="0"/>
              <c:showVal val="1"/>
              <c:showCatName val="0"/>
              <c:showSerName val="0"/>
              <c:showPercent val="0"/>
              <c:showBubbleSize val="0"/>
              <c:extLst>
                <c:ext xmlns:c15="http://schemas.microsoft.com/office/drawing/2012/chart" uri="{CE6537A1-D6FC-4f65-9D91-7224C49458BB}">
                  <c15:layout>
                    <c:manualLayout>
                      <c:w val="0.30642974901574804"/>
                      <c:h val="7.1343745611236117E-2"/>
                    </c:manualLayout>
                  </c15:layout>
                  <c15:showDataLabelsRange val="0"/>
                </c:ext>
                <c:ext xmlns:c16="http://schemas.microsoft.com/office/drawing/2014/chart" uri="{C3380CC4-5D6E-409C-BE32-E72D297353CC}">
                  <c16:uniqueId val="{00000007-E0C1-4C74-B0A3-003C1E99A34A}"/>
                </c:ext>
              </c:extLst>
            </c:dLbl>
            <c:dLbl>
              <c:idx val="8"/>
              <c:layout>
                <c:manualLayout>
                  <c:x val="-0.45"/>
                  <c:y val="-2.3437498558224745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7049224901574803"/>
                      <c:h val="7.1343745611236117E-2"/>
                    </c:manualLayout>
                  </c15:layout>
                  <c15:showDataLabelsRange val="0"/>
                </c:ext>
                <c:ext xmlns:c16="http://schemas.microsoft.com/office/drawing/2014/chart" uri="{C3380CC4-5D6E-409C-BE32-E72D297353CC}">
                  <c16:uniqueId val="{00000004-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 - 3</c:v>
                </c:pt>
                <c:pt idx="1">
                  <c:v>EP - 5</c:v>
                </c:pt>
                <c:pt idx="2">
                  <c:v>EP -9</c:v>
                </c:pt>
                <c:pt idx="3">
                  <c:v>EP-13</c:v>
                </c:pt>
                <c:pt idx="4">
                  <c:v>EP-18</c:v>
                </c:pt>
                <c:pt idx="5">
                  <c:v>EP-24</c:v>
                </c:pt>
                <c:pt idx="6">
                  <c:v>EP-28</c:v>
                </c:pt>
                <c:pt idx="7">
                  <c:v>EP-35</c:v>
                </c:pt>
                <c:pt idx="8">
                  <c:v>EP-43</c:v>
                </c:pt>
              </c:strCache>
            </c:strRef>
          </c:cat>
          <c:val>
            <c:numRef>
              <c:f>Sheet1!$C$2:$C$10</c:f>
              <c:numCache>
                <c:formatCode>#,##0</c:formatCode>
                <c:ptCount val="9"/>
                <c:pt idx="0">
                  <c:v>2500</c:v>
                </c:pt>
                <c:pt idx="1">
                  <c:v>4000</c:v>
                </c:pt>
                <c:pt idx="2">
                  <c:v>6000</c:v>
                </c:pt>
                <c:pt idx="3">
                  <c:v>8000</c:v>
                </c:pt>
                <c:pt idx="4">
                  <c:v>10000</c:v>
                </c:pt>
                <c:pt idx="5">
                  <c:v>14000</c:v>
                </c:pt>
                <c:pt idx="6">
                  <c:v>18000</c:v>
                </c:pt>
                <c:pt idx="7">
                  <c:v>22000</c:v>
                </c:pt>
                <c:pt idx="8">
                  <c:v>30000</c:v>
                </c:pt>
              </c:numCache>
            </c:numRef>
          </c:val>
          <c:extLst>
            <c:ext xmlns:c16="http://schemas.microsoft.com/office/drawing/2014/chart" uri="{C3380CC4-5D6E-409C-BE32-E72D297353CC}">
              <c16:uniqueId val="{00000001-E0C1-4C74-B0A3-003C1E99A34A}"/>
            </c:ext>
          </c:extLst>
        </c:ser>
        <c:ser>
          <c:idx val="2"/>
          <c:order val="2"/>
          <c:tx>
            <c:strRef>
              <c:f>Sheet1!$D$1</c:f>
              <c:strCache>
                <c:ptCount val="1"/>
                <c:pt idx="0">
                  <c:v>High</c:v>
                </c:pt>
              </c:strCache>
            </c:strRef>
          </c:tx>
          <c:spPr>
            <a:solidFill>
              <a:schemeClr val="accent4">
                <a:tint val="65000"/>
              </a:schemeClr>
            </a:solidFill>
            <a:ln>
              <a:noFill/>
            </a:ln>
            <a:effectLst/>
            <a:sp3d/>
          </c:spPr>
          <c:invertIfNegative val="0"/>
          <c:dLbls>
            <c:dLbl>
              <c:idx val="0"/>
              <c:layout>
                <c:manualLayout>
                  <c:x val="-7.0167152087870915E-2"/>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E0C1-4C74-B0A3-003C1E99A34A}"/>
                </c:ext>
              </c:extLst>
            </c:dLbl>
            <c:dLbl>
              <c:idx val="1"/>
              <c:layout>
                <c:manualLayout>
                  <c:x val="-9.493202929535477E-2"/>
                  <c:y val="2.1367524962568191E-3"/>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E0C1-4C74-B0A3-003C1E99A34A}"/>
                </c:ext>
              </c:extLst>
            </c:dLbl>
            <c:dLbl>
              <c:idx val="2"/>
              <c:layout>
                <c:manualLayout>
                  <c:x val="-0.1747299669639138"/>
                  <c:y val="7.8346686461811987E-17"/>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E0C1-4C74-B0A3-003C1E99A34A}"/>
                </c:ext>
              </c:extLst>
            </c:dLbl>
            <c:dLbl>
              <c:idx val="3"/>
              <c:layout>
                <c:manualLayout>
                  <c:x val="-0.19949484417139765"/>
                  <c:y val="-4.2735049925137951E-3"/>
                </c:manualLayout>
              </c:layout>
              <c:tx>
                <c:rich>
                  <a:bodyPr/>
                  <a:lstStyle/>
                  <a:p>
                    <a:r>
                      <a:rPr lang="en-US" sz="1100"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endParaRPr lang="en-US" sz="11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E0C1-4C74-B0A3-003C1E99A34A}"/>
                </c:ext>
              </c:extLst>
            </c:dLbl>
            <c:dLbl>
              <c:idx val="4"/>
              <c:layout>
                <c:manualLayout>
                  <c:x val="-0.32469505672034377"/>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E0C1-4C74-B0A3-003C1E99A34A}"/>
                </c:ext>
              </c:extLst>
            </c:dLbl>
            <c:dLbl>
              <c:idx val="5"/>
              <c:layout>
                <c:manualLayout>
                  <c:x val="-0.38798307625058026"/>
                  <c:y val="-2.1367524962568976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E0C1-4C74-B0A3-003C1E99A34A}"/>
                </c:ext>
              </c:extLst>
            </c:dLbl>
            <c:dLbl>
              <c:idx val="6"/>
              <c:layout>
                <c:manualLayout>
                  <c:x val="-0.48841841159204252"/>
                  <c:y val="-3.9173343230905993E-17"/>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0C1-4C74-B0A3-003C1E99A34A}"/>
                </c:ext>
              </c:extLst>
            </c:dLbl>
            <c:dLbl>
              <c:idx val="7"/>
              <c:layout>
                <c:manualLayout>
                  <c:x val="-0.55937499999999996"/>
                  <c:y val="-2.3437498558224745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0C1-4C74-B0A3-003C1E99A34A}"/>
                </c:ext>
              </c:extLst>
            </c:dLbl>
            <c:dLbl>
              <c:idx val="8"/>
              <c:layout>
                <c:manualLayout>
                  <c:x val="-0.69296875000000002"/>
                  <c:y val="-2.3437498558224745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75%</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3596099901574802"/>
                      <c:h val="7.5515620354600133E-2"/>
                    </c:manualLayout>
                  </c15:layout>
                  <c15:showDataLabelsRange val="0"/>
                </c:ext>
                <c:ext xmlns:c16="http://schemas.microsoft.com/office/drawing/2014/chart" uri="{C3380CC4-5D6E-409C-BE32-E72D297353CC}">
                  <c16:uniqueId val="{00000003-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 - 3</c:v>
                </c:pt>
                <c:pt idx="1">
                  <c:v>EP - 5</c:v>
                </c:pt>
                <c:pt idx="2">
                  <c:v>EP -9</c:v>
                </c:pt>
                <c:pt idx="3">
                  <c:v>EP-13</c:v>
                </c:pt>
                <c:pt idx="4">
                  <c:v>EP-18</c:v>
                </c:pt>
                <c:pt idx="5">
                  <c:v>EP-24</c:v>
                </c:pt>
                <c:pt idx="6">
                  <c:v>EP-28</c:v>
                </c:pt>
                <c:pt idx="7">
                  <c:v>EP-35</c:v>
                </c:pt>
                <c:pt idx="8">
                  <c:v>EP-43</c:v>
                </c:pt>
              </c:strCache>
            </c:strRef>
          </c:cat>
          <c:val>
            <c:numRef>
              <c:f>Sheet1!$D$2:$D$10</c:f>
              <c:numCache>
                <c:formatCode>#,##0</c:formatCode>
                <c:ptCount val="9"/>
                <c:pt idx="0">
                  <c:v>3000</c:v>
                </c:pt>
                <c:pt idx="1">
                  <c:v>4500</c:v>
                </c:pt>
                <c:pt idx="2">
                  <c:v>8000</c:v>
                </c:pt>
                <c:pt idx="3">
                  <c:v>10000</c:v>
                </c:pt>
                <c:pt idx="4">
                  <c:v>15000</c:v>
                </c:pt>
                <c:pt idx="5">
                  <c:v>18000</c:v>
                </c:pt>
                <c:pt idx="6">
                  <c:v>23000</c:v>
                </c:pt>
                <c:pt idx="7">
                  <c:v>27000</c:v>
                </c:pt>
                <c:pt idx="8">
                  <c:v>40000</c:v>
                </c:pt>
              </c:numCache>
            </c:numRef>
          </c:val>
          <c:extLst>
            <c:ext xmlns:c16="http://schemas.microsoft.com/office/drawing/2014/chart" uri="{C3380CC4-5D6E-409C-BE32-E72D297353CC}">
              <c16:uniqueId val="{00000002-E0C1-4C74-B0A3-003C1E99A34A}"/>
            </c:ext>
          </c:extLst>
        </c:ser>
        <c:dLbls>
          <c:showLegendKey val="0"/>
          <c:showVal val="0"/>
          <c:showCatName val="0"/>
          <c:showSerName val="0"/>
          <c:showPercent val="0"/>
          <c:showBubbleSize val="0"/>
        </c:dLbls>
        <c:gapWidth val="150"/>
        <c:shape val="box"/>
        <c:axId val="1521975056"/>
        <c:axId val="1521976496"/>
        <c:axId val="0"/>
      </c:bar3DChart>
      <c:catAx>
        <c:axId val="15219750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6496"/>
        <c:crosses val="autoZero"/>
        <c:auto val="1"/>
        <c:lblAlgn val="ctr"/>
        <c:lblOffset val="100"/>
        <c:noMultiLvlLbl val="0"/>
      </c:catAx>
      <c:valAx>
        <c:axId val="15219764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50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Low</c:v>
                </c:pt>
              </c:strCache>
            </c:strRef>
          </c:tx>
          <c:spPr>
            <a:solidFill>
              <a:srgbClr val="339933"/>
            </a:solidFill>
            <a:ln>
              <a:noFill/>
            </a:ln>
            <a:effectLst/>
            <a:sp3d/>
          </c:spPr>
          <c:invertIfNegative val="0"/>
          <c:dLbls>
            <c:dLbl>
              <c:idx val="0"/>
              <c:layout>
                <c:manualLayout>
                  <c:x val="-4.1274795345806407E-2"/>
                  <c:y val="2.136752496256897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E0C1-4C74-B0A3-003C1E99A34A}"/>
                </c:ext>
              </c:extLst>
            </c:dLbl>
            <c:dLbl>
              <c:idx val="1"/>
              <c:layout>
                <c:manualLayout>
                  <c:x val="-7.0167152087870915E-2"/>
                  <c:y val="2.1367524962568976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81%</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E0C1-4C74-B0A3-003C1E99A34A}"/>
                </c:ext>
              </c:extLst>
            </c:dLbl>
            <c:dLbl>
              <c:idx val="2"/>
              <c:layout>
                <c:manualLayout>
                  <c:x val="-9.9059508829935417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82%</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E0C1-4C74-B0A3-003C1E99A34A}"/>
                </c:ext>
              </c:extLst>
            </c:dLbl>
            <c:dLbl>
              <c:idx val="3"/>
              <c:layout>
                <c:manualLayout>
                  <c:x val="-0.12244855952589236"/>
                  <c:y val="-2.1367524962569761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79%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E0C1-4C74-B0A3-003C1E99A34A}"/>
                </c:ext>
              </c:extLst>
            </c:dLbl>
            <c:dLbl>
              <c:idx val="4"/>
              <c:layout>
                <c:manualLayout>
                  <c:x val="-0.25590373114399972"/>
                  <c:y val="2.1368366203709235E-3"/>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85%</a:t>
                    </a:r>
                  </a:p>
                </c:rich>
              </c:tx>
              <c:showLegendKey val="0"/>
              <c:showVal val="1"/>
              <c:showCatName val="0"/>
              <c:showSerName val="0"/>
              <c:showPercent val="0"/>
              <c:showBubbleSize val="0"/>
              <c:extLst>
                <c:ext xmlns:c15="http://schemas.microsoft.com/office/drawing/2012/chart" uri="{CE6537A1-D6FC-4f65-9D91-7224C49458BB}">
                  <c15:layout>
                    <c:manualLayout>
                      <c:w val="0.22029040772672837"/>
                      <c:h val="6.5042745986059955E-2"/>
                    </c:manualLayout>
                  </c15:layout>
                  <c15:showDataLabelsRange val="0"/>
                </c:ext>
                <c:ext xmlns:c16="http://schemas.microsoft.com/office/drawing/2014/chart" uri="{C3380CC4-5D6E-409C-BE32-E72D297353CC}">
                  <c16:uniqueId val="{00000011-E0C1-4C74-B0A3-003C1E99A34A}"/>
                </c:ext>
              </c:extLst>
            </c:dLbl>
            <c:dLbl>
              <c:idx val="5"/>
              <c:layout>
                <c:manualLayout>
                  <c:x val="-0.23389050695956967"/>
                  <c:y val="-2.136752496256897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E0C1-4C74-B0A3-003C1E99A34A}"/>
                </c:ext>
              </c:extLst>
            </c:dLbl>
            <c:dLbl>
              <c:idx val="6"/>
              <c:layout>
                <c:manualLayout>
                  <c:x val="-0.35771489299698889"/>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82%</a:t>
                    </a:r>
                  </a:p>
                </c:rich>
              </c:tx>
              <c:showLegendKey val="0"/>
              <c:showVal val="1"/>
              <c:showCatName val="0"/>
              <c:showSerName val="0"/>
              <c:showPercent val="0"/>
              <c:showBubbleSize val="0"/>
              <c:extLst>
                <c:ext xmlns:c15="http://schemas.microsoft.com/office/drawing/2012/chart" uri="{CE6537A1-D6FC-4f65-9D91-7224C49458BB}">
                  <c15:layout>
                    <c:manualLayout>
                      <c:w val="0.26844433563016917"/>
                      <c:h val="6.5042745986059955E-2"/>
                    </c:manualLayout>
                  </c15:layout>
                  <c15:showDataLabelsRange val="0"/>
                </c:ext>
                <c:ext xmlns:c16="http://schemas.microsoft.com/office/drawing/2014/chart" uri="{C3380CC4-5D6E-409C-BE32-E72D297353CC}">
                  <c16:uniqueId val="{0000000B-E0C1-4C74-B0A3-003C1E99A34A}"/>
                </c:ext>
              </c:extLst>
            </c:dLbl>
            <c:dLbl>
              <c:idx val="7"/>
              <c:layout>
                <c:manualLayout>
                  <c:x val="-0.44018258409468719"/>
                  <c:y val="8.4124114025862109E-8"/>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83%</a:t>
                    </a:r>
                  </a:p>
                </c:rich>
              </c:tx>
              <c:showLegendKey val="0"/>
              <c:showVal val="1"/>
              <c:showCatName val="0"/>
              <c:showSerName val="0"/>
              <c:showPercent val="0"/>
              <c:showBubbleSize val="0"/>
              <c:extLst>
                <c:ext xmlns:c15="http://schemas.microsoft.com/office/drawing/2012/chart" uri="{CE6537A1-D6FC-4f65-9D91-7224C49458BB}">
                  <c15:layout>
                    <c:manualLayout>
                      <c:w val="0.37830474901574801"/>
                      <c:h val="7.1343745611236117E-2"/>
                    </c:manualLayout>
                  </c15:layout>
                  <c15:showDataLabelsRange val="0"/>
                </c:ext>
                <c:ext xmlns:c16="http://schemas.microsoft.com/office/drawing/2014/chart" uri="{C3380CC4-5D6E-409C-BE32-E72D297353CC}">
                  <c16:uniqueId val="{00000008-E0C1-4C74-B0A3-003C1E99A34A}"/>
                </c:ext>
              </c:extLst>
            </c:dLbl>
            <c:dLbl>
              <c:idx val="8"/>
              <c:layout>
                <c:manualLayout>
                  <c:x val="-0.5390625"/>
                  <c:y val="-2.3437498558224854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6042187500000008"/>
                      <c:h val="7.1343745611236117E-2"/>
                    </c:manualLayout>
                  </c15:layout>
                  <c15:showDataLabelsRange val="0"/>
                </c:ext>
                <c:ext xmlns:c16="http://schemas.microsoft.com/office/drawing/2014/chart" uri="{C3380CC4-5D6E-409C-BE32-E72D297353CC}">
                  <c16:uniqueId val="{00000005-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EPD - 3</c:v>
                </c:pt>
                <c:pt idx="1">
                  <c:v>EPD - 5</c:v>
                </c:pt>
                <c:pt idx="2">
                  <c:v>EPD -9</c:v>
                </c:pt>
                <c:pt idx="3">
                  <c:v>EPD-13</c:v>
                </c:pt>
                <c:pt idx="4">
                  <c:v>EPD-18</c:v>
                </c:pt>
                <c:pt idx="5">
                  <c:v>EPD-24</c:v>
                </c:pt>
                <c:pt idx="6">
                  <c:v>EPD-28</c:v>
                </c:pt>
                <c:pt idx="7">
                  <c:v>EPD-35</c:v>
                </c:pt>
                <c:pt idx="8">
                  <c:v>EPD-43</c:v>
                </c:pt>
              </c:strCache>
            </c:strRef>
          </c:cat>
          <c:val>
            <c:numRef>
              <c:f>Sheet1!$B$2:$B$10</c:f>
              <c:numCache>
                <c:formatCode>#,##0</c:formatCode>
                <c:ptCount val="9"/>
                <c:pt idx="0">
                  <c:v>2000</c:v>
                </c:pt>
                <c:pt idx="1">
                  <c:v>3000</c:v>
                </c:pt>
                <c:pt idx="2">
                  <c:v>4500</c:v>
                </c:pt>
                <c:pt idx="3">
                  <c:v>6000</c:v>
                </c:pt>
                <c:pt idx="4">
                  <c:v>8000</c:v>
                </c:pt>
                <c:pt idx="5">
                  <c:v>11000</c:v>
                </c:pt>
                <c:pt idx="6">
                  <c:v>15000</c:v>
                </c:pt>
                <c:pt idx="7">
                  <c:v>18000</c:v>
                </c:pt>
                <c:pt idx="8">
                  <c:v>26000</c:v>
                </c:pt>
              </c:numCache>
            </c:numRef>
          </c:val>
          <c:extLst>
            <c:ext xmlns:c16="http://schemas.microsoft.com/office/drawing/2014/chart" uri="{C3380CC4-5D6E-409C-BE32-E72D297353CC}">
              <c16:uniqueId val="{00000000-E0C1-4C74-B0A3-003C1E99A34A}"/>
            </c:ext>
          </c:extLst>
        </c:ser>
        <c:ser>
          <c:idx val="1"/>
          <c:order val="1"/>
          <c:tx>
            <c:strRef>
              <c:f>Sheet1!$C$1</c:f>
              <c:strCache>
                <c:ptCount val="1"/>
                <c:pt idx="0">
                  <c:v>Mid</c:v>
                </c:pt>
              </c:strCache>
            </c:strRef>
          </c:tx>
          <c:spPr>
            <a:solidFill>
              <a:schemeClr val="accent5">
                <a:lumMod val="50000"/>
              </a:schemeClr>
            </a:solidFill>
            <a:ln>
              <a:noFill/>
            </a:ln>
            <a:effectLst/>
            <a:sp3d/>
          </c:spPr>
          <c:invertIfNegative val="0"/>
          <c:dLbls>
            <c:dLbl>
              <c:idx val="0"/>
              <c:layout>
                <c:manualLayout>
                  <c:x val="-5.2281407438021468E-2"/>
                  <c:y val="4.2735049925137951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E0C1-4C74-B0A3-003C1E99A34A}"/>
                </c:ext>
              </c:extLst>
            </c:dLbl>
            <c:dLbl>
              <c:idx val="1"/>
              <c:layout>
                <c:manualLayout>
                  <c:x val="-6.6039672553290241E-2"/>
                  <c:y val="0"/>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79%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E0C1-4C74-B0A3-003C1E99A34A}"/>
                </c:ext>
              </c:extLst>
            </c:dLbl>
            <c:dLbl>
              <c:idx val="2"/>
              <c:layout>
                <c:manualLayout>
                  <c:x val="-7.7046284645505322E-2"/>
                  <c:y val="2.1367524962569761E-3"/>
                </c:manualLayout>
              </c:layout>
              <c:tx>
                <c:rich>
                  <a:bodyPr/>
                  <a:lstStyle/>
                  <a:p>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E0C1-4C74-B0A3-003C1E99A34A}"/>
                </c:ext>
              </c:extLst>
            </c:dLbl>
            <c:dLbl>
              <c:idx val="3"/>
              <c:layout>
                <c:manualLayout>
                  <c:x val="-0.18436075254460196"/>
                  <c:y val="8.4124114025862109E-8"/>
                </c:manualLayout>
              </c:layout>
              <c:tx>
                <c:rich>
                  <a:bodyPr/>
                  <a:lstStyle/>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81%</a:t>
                    </a:r>
                  </a:p>
                </c:rich>
              </c:tx>
              <c:showLegendKey val="0"/>
              <c:showVal val="1"/>
              <c:showCatName val="0"/>
              <c:showSerName val="0"/>
              <c:showPercent val="0"/>
              <c:showBubbleSize val="0"/>
              <c:extLst>
                <c:ext xmlns:c15="http://schemas.microsoft.com/office/drawing/2012/chart" uri="{CE6537A1-D6FC-4f65-9D91-7224C49458BB}">
                  <c15:layout>
                    <c:manualLayout>
                      <c:w val="0.29871251888376055"/>
                      <c:h val="6.5042745986059955E-2"/>
                    </c:manualLayout>
                  </c15:layout>
                  <c15:showDataLabelsRange val="0"/>
                </c:ext>
                <c:ext xmlns:c16="http://schemas.microsoft.com/office/drawing/2014/chart" uri="{C3380CC4-5D6E-409C-BE32-E72D297353CC}">
                  <c16:uniqueId val="{00000013-E0C1-4C74-B0A3-003C1E99A34A}"/>
                </c:ext>
              </c:extLst>
            </c:dLbl>
            <c:dLbl>
              <c:idx val="4"/>
              <c:layout>
                <c:manualLayout>
                  <c:x val="-0.25040042509789223"/>
                  <c:y val="-2.1366683721428716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 82%</a:t>
                    </a:r>
                  </a:p>
                </c:rich>
              </c:tx>
              <c:showLegendKey val="0"/>
              <c:showVal val="1"/>
              <c:showCatName val="0"/>
              <c:showSerName val="0"/>
              <c:showPercent val="0"/>
              <c:showBubbleSize val="0"/>
              <c:extLst>
                <c:ext xmlns:c15="http://schemas.microsoft.com/office/drawing/2012/chart" uri="{CE6537A1-D6FC-4f65-9D91-7224C49458BB}">
                  <c15:layout>
                    <c:manualLayout>
                      <c:w val="0.31797409004513688"/>
                      <c:h val="6.5042745986059955E-2"/>
                    </c:manualLayout>
                  </c15:layout>
                  <c15:showDataLabelsRange val="0"/>
                </c:ext>
                <c:ext xmlns:c16="http://schemas.microsoft.com/office/drawing/2014/chart" uri="{C3380CC4-5D6E-409C-BE32-E72D297353CC}">
                  <c16:uniqueId val="{00000010-E0C1-4C74-B0A3-003C1E99A34A}"/>
                </c:ext>
              </c:extLst>
            </c:dLbl>
            <c:dLbl>
              <c:idx val="5"/>
              <c:layout>
                <c:manualLayout>
                  <c:x val="-0.19674319114834388"/>
                  <c:y val="-3.9173343230905993E-17"/>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E0C1-4C74-B0A3-003C1E99A34A}"/>
                </c:ext>
              </c:extLst>
            </c:dLbl>
            <c:dLbl>
              <c:idx val="6"/>
              <c:layout>
                <c:manualLayout>
                  <c:x val="-0.18711240556765574"/>
                  <c:y val="-3.9173343230905993E-17"/>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0C1-4C74-B0A3-003C1E99A34A}"/>
                </c:ext>
              </c:extLst>
            </c:dLbl>
            <c:dLbl>
              <c:idx val="7"/>
              <c:layout>
                <c:manualLayout>
                  <c:x val="-0.37968750000000001"/>
                  <c:y val="-2.3437498558224958E-3"/>
                </c:manualLayout>
              </c:layout>
              <c:tx>
                <c:rich>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80%</a:t>
                    </a:r>
                  </a:p>
                </c:rich>
              </c:tx>
              <c:showLegendKey val="0"/>
              <c:showVal val="1"/>
              <c:showCatName val="0"/>
              <c:showSerName val="0"/>
              <c:showPercent val="0"/>
              <c:showBubbleSize val="0"/>
              <c:extLst>
                <c:ext xmlns:c15="http://schemas.microsoft.com/office/drawing/2012/chart" uri="{CE6537A1-D6FC-4f65-9D91-7224C49458BB}">
                  <c15:layout>
                    <c:manualLayout>
                      <c:w val="0.30642974901574804"/>
                      <c:h val="7.1343745611236117E-2"/>
                    </c:manualLayout>
                  </c15:layout>
                  <c15:showDataLabelsRange val="0"/>
                </c:ext>
                <c:ext xmlns:c16="http://schemas.microsoft.com/office/drawing/2014/chart" uri="{C3380CC4-5D6E-409C-BE32-E72D297353CC}">
                  <c16:uniqueId val="{00000007-E0C1-4C74-B0A3-003C1E99A34A}"/>
                </c:ext>
              </c:extLst>
            </c:dLbl>
            <c:dLbl>
              <c:idx val="8"/>
              <c:layout>
                <c:manualLayout>
                  <c:x val="-0.45"/>
                  <c:y val="-2.3437498558224745E-3"/>
                </c:manualLayout>
              </c:layout>
              <c:tx>
                <c:rich>
                  <a:bodyPr/>
                  <a:lstStyle/>
                  <a:p>
                    <a:r>
                      <a:rPr lang="en-US" b="1" baseline="0" dirty="0">
                        <a:solidFill>
                          <a:schemeClr val="bg1"/>
                        </a:solidFill>
                        <a:latin typeface="Calibri" panose="020F0502020204030204" pitchFamily="34" charset="0"/>
                        <a:ea typeface="Calibri" panose="020F0502020204030204" pitchFamily="34" charset="0"/>
                        <a:cs typeface="Calibri" panose="020F0502020204030204" pitchFamily="34" charset="0"/>
                      </a:rPr>
                      <a:t>78%</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7049224901574803"/>
                      <c:h val="7.1343745611236117E-2"/>
                    </c:manualLayout>
                  </c15:layout>
                  <c15:showDataLabelsRange val="0"/>
                </c:ext>
                <c:ext xmlns:c16="http://schemas.microsoft.com/office/drawing/2014/chart" uri="{C3380CC4-5D6E-409C-BE32-E72D297353CC}">
                  <c16:uniqueId val="{00000004-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EPD - 3</c:v>
                </c:pt>
                <c:pt idx="1">
                  <c:v>EPD - 5</c:v>
                </c:pt>
                <c:pt idx="2">
                  <c:v>EPD -9</c:v>
                </c:pt>
                <c:pt idx="3">
                  <c:v>EPD-13</c:v>
                </c:pt>
                <c:pt idx="4">
                  <c:v>EPD-18</c:v>
                </c:pt>
                <c:pt idx="5">
                  <c:v>EPD-24</c:v>
                </c:pt>
                <c:pt idx="6">
                  <c:v>EPD-28</c:v>
                </c:pt>
                <c:pt idx="7">
                  <c:v>EPD-35</c:v>
                </c:pt>
                <c:pt idx="8">
                  <c:v>EPD-43</c:v>
                </c:pt>
              </c:strCache>
            </c:strRef>
          </c:cat>
          <c:val>
            <c:numRef>
              <c:f>Sheet1!$C$2:$C$10</c:f>
              <c:numCache>
                <c:formatCode>#,##0</c:formatCode>
                <c:ptCount val="9"/>
                <c:pt idx="0">
                  <c:v>2250</c:v>
                </c:pt>
                <c:pt idx="1">
                  <c:v>3500</c:v>
                </c:pt>
                <c:pt idx="2">
                  <c:v>6000</c:v>
                </c:pt>
                <c:pt idx="3">
                  <c:v>7500</c:v>
                </c:pt>
                <c:pt idx="4">
                  <c:v>10000</c:v>
                </c:pt>
                <c:pt idx="5">
                  <c:v>13000</c:v>
                </c:pt>
                <c:pt idx="6">
                  <c:v>18500</c:v>
                </c:pt>
                <c:pt idx="7">
                  <c:v>21000</c:v>
                </c:pt>
                <c:pt idx="8">
                  <c:v>30000</c:v>
                </c:pt>
              </c:numCache>
            </c:numRef>
          </c:val>
          <c:extLst>
            <c:ext xmlns:c16="http://schemas.microsoft.com/office/drawing/2014/chart" uri="{C3380CC4-5D6E-409C-BE32-E72D297353CC}">
              <c16:uniqueId val="{00000001-E0C1-4C74-B0A3-003C1E99A34A}"/>
            </c:ext>
          </c:extLst>
        </c:ser>
        <c:ser>
          <c:idx val="2"/>
          <c:order val="2"/>
          <c:tx>
            <c:strRef>
              <c:f>Sheet1!$D$1</c:f>
              <c:strCache>
                <c:ptCount val="1"/>
                <c:pt idx="0">
                  <c:v>High</c:v>
                </c:pt>
              </c:strCache>
            </c:strRef>
          </c:tx>
          <c:spPr>
            <a:solidFill>
              <a:schemeClr val="accent2">
                <a:lumMod val="20000"/>
                <a:lumOff val="80000"/>
              </a:schemeClr>
            </a:solidFill>
            <a:ln>
              <a:noFill/>
            </a:ln>
            <a:effectLst/>
            <a:sp3d/>
          </c:spPr>
          <c:invertIfNegative val="0"/>
          <c:dLbls>
            <c:dLbl>
              <c:idx val="0"/>
              <c:layout>
                <c:manualLayout>
                  <c:x val="-5.3657233949548334E-2"/>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E0C1-4C74-B0A3-003C1E99A34A}"/>
                </c:ext>
              </c:extLst>
            </c:dLbl>
            <c:dLbl>
              <c:idx val="1"/>
              <c:layout>
                <c:manualLayout>
                  <c:x val="-8.5301243714666589E-2"/>
                  <c:y val="2.1367524962569761E-3"/>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E0C1-4C74-B0A3-003C1E99A34A}"/>
                </c:ext>
              </c:extLst>
            </c:dLbl>
            <c:dLbl>
              <c:idx val="2"/>
              <c:layout>
                <c:manualLayout>
                  <c:x val="-0.16372335487169876"/>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E0C1-4C74-B0A3-003C1E99A34A}"/>
                </c:ext>
              </c:extLst>
            </c:dLbl>
            <c:dLbl>
              <c:idx val="3"/>
              <c:layout>
                <c:manualLayout>
                  <c:x val="-0.18504866580036541"/>
                  <c:y val="1.0683762481284488E-3"/>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r>
                      <a:rPr lang="en-US" sz="1100"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79%</a:t>
                    </a:r>
                    <a:endParaRPr lang="en-US" sz="11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3.6005379806658459E-2"/>
                      <c:h val="3.2970091017243928E-2"/>
                    </c:manualLayout>
                  </c15:layout>
                  <c15:showDataLabelsRange val="0"/>
                </c:ext>
                <c:ext xmlns:c16="http://schemas.microsoft.com/office/drawing/2014/chart" uri="{C3380CC4-5D6E-409C-BE32-E72D297353CC}">
                  <c16:uniqueId val="{00000012-E0C1-4C74-B0A3-003C1E99A34A}"/>
                </c:ext>
              </c:extLst>
            </c:dLbl>
            <c:dLbl>
              <c:idx val="4"/>
              <c:layout>
                <c:manualLayout>
                  <c:x val="-0.32469505672034377"/>
                  <c:y val="0"/>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E0C1-4C74-B0A3-003C1E99A34A}"/>
                </c:ext>
              </c:extLst>
            </c:dLbl>
            <c:dLbl>
              <c:idx val="5"/>
              <c:layout>
                <c:manualLayout>
                  <c:x val="-0.32194340369729002"/>
                  <c:y val="-2.1367524962569366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80%</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E0C1-4C74-B0A3-003C1E99A34A}"/>
                </c:ext>
              </c:extLst>
            </c:dLbl>
            <c:dLbl>
              <c:idx val="6"/>
              <c:layout>
                <c:manualLayout>
                  <c:x val="-0.48841841159204252"/>
                  <c:y val="-3.9173343230905993E-17"/>
                </c:manualLayout>
              </c:layout>
              <c:tx>
                <c:rich>
                  <a:bodyPr/>
                  <a:lstStyle/>
                  <a:p>
                    <a:r>
                      <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0C1-4C74-B0A3-003C1E99A34A}"/>
                </c:ext>
              </c:extLst>
            </c:dLbl>
            <c:dLbl>
              <c:idx val="7"/>
              <c:layout>
                <c:manualLayout>
                  <c:x val="-0.51397270988531352"/>
                  <c:y val="-2.0694532050362079E-4"/>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79%</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0C1-4C74-B0A3-003C1E99A34A}"/>
                </c:ext>
              </c:extLst>
            </c:dLbl>
            <c:dLbl>
              <c:idx val="8"/>
              <c:layout>
                <c:manualLayout>
                  <c:x val="-0.69296875000000002"/>
                  <c:y val="-2.3437498558224745E-3"/>
                </c:manualLayout>
              </c:layout>
              <c:tx>
                <c:rich>
                  <a:bodyPr/>
                  <a:lstStyle/>
                  <a:p>
                    <a:r>
                      <a:rPr lang="en-US" b="1" baseline="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76%</a:t>
                    </a:r>
                    <a:endParaRPr lang="en-US"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c:rich>
              </c:tx>
              <c:showLegendKey val="0"/>
              <c:showVal val="1"/>
              <c:showCatName val="0"/>
              <c:showSerName val="0"/>
              <c:showPercent val="0"/>
              <c:showBubbleSize val="0"/>
              <c:extLst>
                <c:ext xmlns:c15="http://schemas.microsoft.com/office/drawing/2012/chart" uri="{CE6537A1-D6FC-4f65-9D91-7224C49458BB}">
                  <c15:layout>
                    <c:manualLayout>
                      <c:w val="0.23596099901574802"/>
                      <c:h val="7.5515620354600133E-2"/>
                    </c:manualLayout>
                  </c15:layout>
                  <c15:showDataLabelsRange val="0"/>
                </c:ext>
                <c:ext xmlns:c16="http://schemas.microsoft.com/office/drawing/2014/chart" uri="{C3380CC4-5D6E-409C-BE32-E72D297353CC}">
                  <c16:uniqueId val="{00000003-E0C1-4C74-B0A3-003C1E99A34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EPD - 3</c:v>
                </c:pt>
                <c:pt idx="1">
                  <c:v>EPD - 5</c:v>
                </c:pt>
                <c:pt idx="2">
                  <c:v>EPD -9</c:v>
                </c:pt>
                <c:pt idx="3">
                  <c:v>EPD-13</c:v>
                </c:pt>
                <c:pt idx="4">
                  <c:v>EPD-18</c:v>
                </c:pt>
                <c:pt idx="5">
                  <c:v>EPD-24</c:v>
                </c:pt>
                <c:pt idx="6">
                  <c:v>EPD-28</c:v>
                </c:pt>
                <c:pt idx="7">
                  <c:v>EPD-35</c:v>
                </c:pt>
                <c:pt idx="8">
                  <c:v>EPD-43</c:v>
                </c:pt>
              </c:strCache>
            </c:strRef>
          </c:cat>
          <c:val>
            <c:numRef>
              <c:f>Sheet1!$D$2:$D$10</c:f>
              <c:numCache>
                <c:formatCode>#,##0</c:formatCode>
                <c:ptCount val="9"/>
                <c:pt idx="0">
                  <c:v>2500</c:v>
                </c:pt>
                <c:pt idx="1">
                  <c:v>4000</c:v>
                </c:pt>
                <c:pt idx="2">
                  <c:v>7300</c:v>
                </c:pt>
                <c:pt idx="3">
                  <c:v>8800</c:v>
                </c:pt>
                <c:pt idx="4">
                  <c:v>15000</c:v>
                </c:pt>
                <c:pt idx="5">
                  <c:v>15000</c:v>
                </c:pt>
                <c:pt idx="6">
                  <c:v>24000</c:v>
                </c:pt>
                <c:pt idx="7">
                  <c:v>24000</c:v>
                </c:pt>
                <c:pt idx="8">
                  <c:v>40000</c:v>
                </c:pt>
              </c:numCache>
            </c:numRef>
          </c:val>
          <c:extLst>
            <c:ext xmlns:c16="http://schemas.microsoft.com/office/drawing/2014/chart" uri="{C3380CC4-5D6E-409C-BE32-E72D297353CC}">
              <c16:uniqueId val="{00000002-E0C1-4C74-B0A3-003C1E99A34A}"/>
            </c:ext>
          </c:extLst>
        </c:ser>
        <c:dLbls>
          <c:showLegendKey val="0"/>
          <c:showVal val="0"/>
          <c:showCatName val="0"/>
          <c:showSerName val="0"/>
          <c:showPercent val="0"/>
          <c:showBubbleSize val="0"/>
        </c:dLbls>
        <c:gapWidth val="150"/>
        <c:shape val="box"/>
        <c:axId val="1521975056"/>
        <c:axId val="1521976496"/>
        <c:axId val="0"/>
      </c:bar3DChart>
      <c:catAx>
        <c:axId val="15219750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6496"/>
        <c:crosses val="autoZero"/>
        <c:auto val="1"/>
        <c:lblAlgn val="ctr"/>
        <c:lblOffset val="100"/>
        <c:noMultiLvlLbl val="0"/>
      </c:catAx>
      <c:valAx>
        <c:axId val="15219764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5219750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6" tIns="46588" rIns="93176" bIns="46588" rtlCol="0"/>
          <a:lstStyle>
            <a:lvl1pPr algn="r">
              <a:defRPr sz="1200">
                <a:latin typeface="Boxed Book" panose="02000506040000020004" pitchFamily="2" charset="0"/>
              </a:defRPr>
            </a:lvl1pPr>
          </a:lstStyle>
          <a:p>
            <a:fld id="{48AB29F4-D744-4C07-B41F-9089C544518A}" type="datetimeFigureOut">
              <a:rPr lang="en-US" smtClean="0"/>
              <a:pPr/>
              <a:t>7/2/2024</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6" tIns="46588" rIns="93176" bIns="4658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76" tIns="46588" rIns="93176" bIns="46588" rtlCol="0" anchor="b"/>
          <a:lstStyle>
            <a:lvl1pPr algn="l">
              <a:defRPr sz="12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3176" tIns="46588" rIns="93176" bIns="46588" rtlCol="0" anchor="b"/>
          <a:lstStyle>
            <a:lvl1pPr algn="r">
              <a:defRPr sz="12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228129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Accessible web-based literature and tools</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5</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2654497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7</a:t>
            </a:fld>
            <a:endParaRPr lang="en-US" dirty="0"/>
          </a:p>
        </p:txBody>
      </p:sp>
    </p:spTree>
    <p:extLst>
      <p:ext uri="{BB962C8B-B14F-4D97-AF65-F5344CB8AC3E}">
        <p14:creationId xmlns:p14="http://schemas.microsoft.com/office/powerpoint/2010/main" val="311778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10</a:t>
            </a:fld>
            <a:endParaRPr lang="en-US" dirty="0"/>
          </a:p>
        </p:txBody>
      </p:sp>
    </p:spTree>
    <p:extLst>
      <p:ext uri="{BB962C8B-B14F-4D97-AF65-F5344CB8AC3E}">
        <p14:creationId xmlns:p14="http://schemas.microsoft.com/office/powerpoint/2010/main" val="2649496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11</a:t>
            </a:fld>
            <a:endParaRPr lang="en-US" dirty="0"/>
          </a:p>
        </p:txBody>
      </p:sp>
    </p:spTree>
    <p:extLst>
      <p:ext uri="{BB962C8B-B14F-4D97-AF65-F5344CB8AC3E}">
        <p14:creationId xmlns:p14="http://schemas.microsoft.com/office/powerpoint/2010/main" val="147356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 CFM – 40,000 CFM range standard</a:t>
            </a:r>
          </a:p>
          <a:p>
            <a:r>
              <a:rPr lang="en-US" dirty="0"/>
              <a:t>Up to 70,000 CFM custom</a:t>
            </a:r>
          </a:p>
        </p:txBody>
      </p:sp>
      <p:sp>
        <p:nvSpPr>
          <p:cNvPr id="4" name="Slide Number Placeholder 3"/>
          <p:cNvSpPr>
            <a:spLocks noGrp="1"/>
          </p:cNvSpPr>
          <p:nvPr>
            <p:ph type="sldNum" sz="quarter" idx="5"/>
          </p:nvPr>
        </p:nvSpPr>
        <p:spPr/>
        <p:txBody>
          <a:bodyPr/>
          <a:lstStyle/>
          <a:p>
            <a:fld id="{0B39CB9F-518B-4160-9289-638A5019AC60}" type="slidenum">
              <a:rPr lang="en-US" smtClean="0"/>
              <a:pPr/>
              <a:t>18</a:t>
            </a:fld>
            <a:endParaRPr lang="en-US" dirty="0"/>
          </a:p>
        </p:txBody>
      </p:sp>
    </p:spTree>
    <p:extLst>
      <p:ext uri="{BB962C8B-B14F-4D97-AF65-F5344CB8AC3E}">
        <p14:creationId xmlns:p14="http://schemas.microsoft.com/office/powerpoint/2010/main" val="926349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 CFM – 40,000 CFM range standard</a:t>
            </a:r>
          </a:p>
          <a:p>
            <a:r>
              <a:rPr lang="en-US" dirty="0"/>
              <a:t>Up to 70,000 CFM custom</a:t>
            </a:r>
          </a:p>
        </p:txBody>
      </p:sp>
      <p:sp>
        <p:nvSpPr>
          <p:cNvPr id="4" name="Slide Number Placeholder 3"/>
          <p:cNvSpPr>
            <a:spLocks noGrp="1"/>
          </p:cNvSpPr>
          <p:nvPr>
            <p:ph type="sldNum" sz="quarter" idx="5"/>
          </p:nvPr>
        </p:nvSpPr>
        <p:spPr/>
        <p:txBody>
          <a:bodyPr/>
          <a:lstStyle/>
          <a:p>
            <a:fld id="{0B39CB9F-518B-4160-9289-638A5019AC60}" type="slidenum">
              <a:rPr lang="en-US" smtClean="0"/>
              <a:pPr/>
              <a:t>19</a:t>
            </a:fld>
            <a:endParaRPr lang="en-US" dirty="0"/>
          </a:p>
        </p:txBody>
      </p:sp>
    </p:spTree>
    <p:extLst>
      <p:ext uri="{BB962C8B-B14F-4D97-AF65-F5344CB8AC3E}">
        <p14:creationId xmlns:p14="http://schemas.microsoft.com/office/powerpoint/2010/main" val="2641873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22</a:t>
            </a:fld>
            <a:endParaRPr lang="en-US" dirty="0"/>
          </a:p>
        </p:txBody>
      </p:sp>
    </p:spTree>
    <p:extLst>
      <p:ext uri="{BB962C8B-B14F-4D97-AF65-F5344CB8AC3E}">
        <p14:creationId xmlns:p14="http://schemas.microsoft.com/office/powerpoint/2010/main" val="2590908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29</a:t>
            </a:fld>
            <a:endParaRPr lang="en-US" dirty="0"/>
          </a:p>
        </p:txBody>
      </p:sp>
    </p:spTree>
    <p:extLst>
      <p:ext uri="{BB962C8B-B14F-4D97-AF65-F5344CB8AC3E}">
        <p14:creationId xmlns:p14="http://schemas.microsoft.com/office/powerpoint/2010/main" val="1291565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31</a:t>
            </a:fld>
            <a:endParaRPr lang="en-US" dirty="0"/>
          </a:p>
        </p:txBody>
      </p:sp>
    </p:spTree>
    <p:extLst>
      <p:ext uri="{BB962C8B-B14F-4D97-AF65-F5344CB8AC3E}">
        <p14:creationId xmlns:p14="http://schemas.microsoft.com/office/powerpoint/2010/main" val="45557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Master" Target="../slideMasters/slideMaster2.xml"/><Relationship Id="rId5" Type="http://schemas.openxmlformats.org/officeDocument/2006/relationships/image" Target="../media/image25.png"/><Relationship Id="rId4" Type="http://schemas.openxmlformats.org/officeDocument/2006/relationships/image" Target="../media/image23.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28.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21.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jpe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3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4.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8.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8.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8.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9.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8.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40.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28.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5.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27.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6.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pic>
        <p:nvPicPr>
          <p:cNvPr id="3" name="Picture 2" descr="A close-up of a logo&#10;&#10;Description automatically generated">
            <a:extLst>
              <a:ext uri="{FF2B5EF4-FFF2-40B4-BE49-F238E27FC236}">
                <a16:creationId xmlns:a16="http://schemas.microsoft.com/office/drawing/2014/main" id="{53424FAD-6766-7A2B-7EC1-23D4F9BB6B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0050" y="209543"/>
            <a:ext cx="2691896" cy="475740"/>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91783" y="329353"/>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Tree>
    <p:extLst>
      <p:ext uri="{BB962C8B-B14F-4D97-AF65-F5344CB8AC3E}">
        <p14:creationId xmlns:p14="http://schemas.microsoft.com/office/powerpoint/2010/main" val="157189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621869"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99329" y="441587"/>
            <a:ext cx="1994548" cy="854807"/>
          </a:xfrm>
          <a:prstGeom prst="rect">
            <a:avLst/>
          </a:prstGeom>
        </p:spPr>
      </p:pic>
    </p:spTree>
    <p:extLst>
      <p:ext uri="{BB962C8B-B14F-4D97-AF65-F5344CB8AC3E}">
        <p14:creationId xmlns:p14="http://schemas.microsoft.com/office/powerpoint/2010/main" val="751385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de-DE" sz="2400" dirty="0">
              <a:latin typeface="Boxed Book" panose="02000506040000020004" pitchFamily="2" charset="0"/>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spTree>
    <p:extLst>
      <p:ext uri="{BB962C8B-B14F-4D97-AF65-F5344CB8AC3E}">
        <p14:creationId xmlns:p14="http://schemas.microsoft.com/office/powerpoint/2010/main" val="661906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Tree>
    <p:extLst>
      <p:ext uri="{BB962C8B-B14F-4D97-AF65-F5344CB8AC3E}">
        <p14:creationId xmlns:p14="http://schemas.microsoft.com/office/powerpoint/2010/main" val="3039145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pic>
        <p:nvPicPr>
          <p:cNvPr id="2"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82714" y="179885"/>
            <a:ext cx="1196845" cy="514235"/>
          </a:xfrm>
          <a:prstGeom prst="rect">
            <a:avLst/>
          </a:prstGeom>
        </p:spPr>
      </p:pic>
      <p:pic>
        <p:nvPicPr>
          <p:cNvPr id="1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Tree>
    <p:extLst>
      <p:ext uri="{BB962C8B-B14F-4D97-AF65-F5344CB8AC3E}">
        <p14:creationId xmlns:p14="http://schemas.microsoft.com/office/powerpoint/2010/main" val="1381198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3" name="Picture 2" descr="A close-up of a logo&#10;&#10;Description automatically generated">
            <a:extLst>
              <a:ext uri="{FF2B5EF4-FFF2-40B4-BE49-F238E27FC236}">
                <a16:creationId xmlns:a16="http://schemas.microsoft.com/office/drawing/2014/main" id="{835FE223-C30E-9D76-2224-E94598A87D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04907" y="214466"/>
            <a:ext cx="2221996" cy="392694"/>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979872" y="5907267"/>
            <a:ext cx="1196845" cy="514235"/>
          </a:xfrm>
          <a:prstGeom prst="rect">
            <a:avLst/>
          </a:prstGeom>
        </p:spPr>
      </p:pic>
      <p:pic>
        <p:nvPicPr>
          <p:cNvPr id="9" name="Picture 8">
            <a:extLst>
              <a:ext uri="{FF2B5EF4-FFF2-40B4-BE49-F238E27FC236}">
                <a16:creationId xmlns:a16="http://schemas.microsoft.com/office/drawing/2014/main" id="{B9FC056C-FF56-4EB0-B5E4-11649B7342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321860" y="5939188"/>
            <a:ext cx="1302338" cy="450392"/>
          </a:xfrm>
          <a:prstGeom prst="rect">
            <a:avLst/>
          </a:prstGeom>
        </p:spPr>
      </p:pic>
    </p:spTree>
    <p:extLst>
      <p:ext uri="{BB962C8B-B14F-4D97-AF65-F5344CB8AC3E}">
        <p14:creationId xmlns:p14="http://schemas.microsoft.com/office/powerpoint/2010/main" val="171273997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29916" y="6484626"/>
            <a:ext cx="918983" cy="317815"/>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00978" y="6364851"/>
            <a:ext cx="928938" cy="557363"/>
          </a:xfrm>
          <a:prstGeom prst="rect">
            <a:avLst/>
          </a:prstGeom>
        </p:spPr>
      </p:pic>
    </p:spTree>
    <p:extLst>
      <p:ext uri="{BB962C8B-B14F-4D97-AF65-F5344CB8AC3E}">
        <p14:creationId xmlns:p14="http://schemas.microsoft.com/office/powerpoint/2010/main" val="190670945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grpSp>
        <p:nvGrpSpPr>
          <p:cNvPr id="2" name="Group 1"/>
          <p:cNvGrpSpPr/>
          <p:nvPr userDrawn="1"/>
        </p:nvGrpSpPr>
        <p:grpSpPr>
          <a:xfrm>
            <a:off x="-261262" y="5512739"/>
            <a:ext cx="6023430" cy="1361348"/>
            <a:chOff x="-261262" y="5512739"/>
            <a:chExt cx="6023430" cy="1361348"/>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493829" y="5907267"/>
              <a:ext cx="1196845" cy="514235"/>
            </a:xfrm>
            <a:prstGeom prst="rect">
              <a:avLst/>
            </a:prstGeom>
          </p:spPr>
        </p:pic>
      </p:grpSp>
      <p:pic>
        <p:nvPicPr>
          <p:cNvPr id="10" name="Picture 9">
            <a:extLst>
              <a:ext uri="{FF2B5EF4-FFF2-40B4-BE49-F238E27FC236}">
                <a16:creationId xmlns:a16="http://schemas.microsoft.com/office/drawing/2014/main" id="{B9FC056C-FF56-4EB0-B5E4-11649B7342A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08307" y="5939188"/>
            <a:ext cx="1302338" cy="450392"/>
          </a:xfrm>
          <a:prstGeom prst="rect">
            <a:avLst/>
          </a:prstGeom>
        </p:spPr>
      </p:pic>
    </p:spTree>
    <p:extLst>
      <p:ext uri="{BB962C8B-B14F-4D97-AF65-F5344CB8AC3E}">
        <p14:creationId xmlns:p14="http://schemas.microsoft.com/office/powerpoint/2010/main" val="340161507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Header + Bullets white">
    <p:spTree>
      <p:nvGrpSpPr>
        <p:cNvPr id="1" name=""/>
        <p:cNvGrpSpPr/>
        <p:nvPr/>
      </p:nvGrpSpPr>
      <p:grpSpPr>
        <a:xfrm>
          <a:off x="0" y="0"/>
          <a:ext cx="0" cy="0"/>
          <a:chOff x="0" y="0"/>
          <a:chExt cx="0" cy="0"/>
        </a:xfrm>
      </p:grpSpPr>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6" name="Picture 5">
            <a:extLst>
              <a:ext uri="{FF2B5EF4-FFF2-40B4-BE49-F238E27FC236}">
                <a16:creationId xmlns:a16="http://schemas.microsoft.com/office/drawing/2014/main" id="{B9FC056C-FF56-4EB0-B5E4-11649B7342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91346" y="6193142"/>
            <a:ext cx="1302338" cy="450392"/>
          </a:xfrm>
          <a:prstGeom prst="rect">
            <a:avLst/>
          </a:prstGeom>
        </p:spPr>
      </p:pic>
      <p:pic>
        <p:nvPicPr>
          <p:cNvPr id="7" name="Picture 6"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52883" y="5970774"/>
            <a:ext cx="1316448" cy="789869"/>
          </a:xfrm>
          <a:prstGeom prst="rect">
            <a:avLst/>
          </a:prstGeom>
        </p:spPr>
      </p:pic>
    </p:spTree>
    <p:extLst>
      <p:ext uri="{BB962C8B-B14F-4D97-AF65-F5344CB8AC3E}">
        <p14:creationId xmlns:p14="http://schemas.microsoft.com/office/powerpoint/2010/main" val="36286047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26811" y="6193142"/>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88348" y="5970774"/>
            <a:ext cx="1316448" cy="789869"/>
          </a:xfrm>
          <a:prstGeom prst="rect">
            <a:avLst/>
          </a:prstGeom>
        </p:spPr>
      </p:pic>
    </p:spTree>
    <p:extLst>
      <p:ext uri="{BB962C8B-B14F-4D97-AF65-F5344CB8AC3E}">
        <p14:creationId xmlns:p14="http://schemas.microsoft.com/office/powerpoint/2010/main" val="22158986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4079" r="1"/>
          <a:stretch/>
        </p:blipFill>
        <p:spPr>
          <a:xfrm>
            <a:off x="497397" y="0"/>
            <a:ext cx="11694603" cy="6858000"/>
          </a:xfrm>
          <a:prstGeom prst="rect">
            <a:avLst/>
          </a:prstGeom>
        </p:spPr>
      </p:pic>
      <p:cxnSp>
        <p:nvCxnSpPr>
          <p:cNvPr id="23" name="Rak 22"/>
          <p:cNvCxnSpPr/>
          <p:nvPr/>
        </p:nvCxnSpPr>
        <p:spPr>
          <a:xfrm>
            <a:off x="527381" y="785037"/>
            <a:ext cx="643947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solidFill>
                  <a:schemeClr val="bg1"/>
                </a:solidFill>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9785342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26811" y="6286602"/>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88348" y="6064234"/>
            <a:ext cx="1316448" cy="789869"/>
          </a:xfrm>
          <a:prstGeom prst="rect">
            <a:avLst/>
          </a:prstGeom>
        </p:spPr>
      </p:pic>
    </p:spTree>
    <p:extLst>
      <p:ext uri="{BB962C8B-B14F-4D97-AF65-F5344CB8AC3E}">
        <p14:creationId xmlns:p14="http://schemas.microsoft.com/office/powerpoint/2010/main" val="35399099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66303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
        <p:nvSpPr>
          <p:cNvPr id="9" name="Freeform: Shape 8"/>
          <p:cNvSpPr/>
          <p:nvPr userDrawn="1"/>
        </p:nvSpPr>
        <p:spPr>
          <a:xfrm rot="10800000" flipH="1">
            <a:off x="0" y="-3934"/>
            <a:ext cx="7537142" cy="6858000"/>
          </a:xfrm>
          <a:custGeom>
            <a:avLst/>
            <a:gdLst>
              <a:gd name="connsiteX0" fmla="*/ 0 w 7537142"/>
              <a:gd name="connsiteY0" fmla="*/ 6858000 h 6858000"/>
              <a:gd name="connsiteX1" fmla="*/ 3400148 w 7537142"/>
              <a:gd name="connsiteY1" fmla="*/ 6858000 h 6858000"/>
              <a:gd name="connsiteX2" fmla="*/ 7537142 w 7537142"/>
              <a:gd name="connsiteY2" fmla="*/ 6858000 h 6858000"/>
              <a:gd name="connsiteX3" fmla="*/ 3400148 w 7537142"/>
              <a:gd name="connsiteY3" fmla="*/ 0 h 6858000"/>
              <a:gd name="connsiteX4" fmla="*/ 0 w 75371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7142" h="6858000">
                <a:moveTo>
                  <a:pt x="0" y="6858000"/>
                </a:moveTo>
                <a:lnTo>
                  <a:pt x="3400148" y="6858000"/>
                </a:lnTo>
                <a:lnTo>
                  <a:pt x="7537142" y="6858000"/>
                </a:lnTo>
                <a:lnTo>
                  <a:pt x="3400148" y="0"/>
                </a:lnTo>
                <a:lnTo>
                  <a:pt x="0" y="0"/>
                </a:lnTo>
                <a:close/>
              </a:path>
            </a:pathLst>
          </a:custGeom>
          <a:blipFill dpi="0" rotWithShape="0">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590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16374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duotone>
              <a:prstClr val="black"/>
              <a:srgbClr val="339933">
                <a:tint val="45000"/>
                <a:satMod val="400000"/>
              </a:srgbClr>
            </a:duotone>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04341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319674" y="179885"/>
            <a:ext cx="1196845" cy="514235"/>
          </a:xfrm>
          <a:prstGeom prst="rect">
            <a:avLst/>
          </a:prstGeom>
        </p:spPr>
      </p:pic>
      <p:pic>
        <p:nvPicPr>
          <p:cNvPr id="13" name="Picture 12">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1458" y="243728"/>
            <a:ext cx="1302338" cy="450392"/>
          </a:xfrm>
          <a:prstGeom prst="rect">
            <a:avLst/>
          </a:prstGeom>
        </p:spPr>
      </p:pic>
    </p:spTree>
    <p:extLst>
      <p:ext uri="{BB962C8B-B14F-4D97-AF65-F5344CB8AC3E}">
        <p14:creationId xmlns:p14="http://schemas.microsoft.com/office/powerpoint/2010/main" val="675442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11113" y="179885"/>
            <a:ext cx="1196845" cy="514235"/>
          </a:xfrm>
          <a:prstGeom prst="rect">
            <a:avLst/>
          </a:prstGeom>
        </p:spPr>
      </p:pic>
      <p:pic>
        <p:nvPicPr>
          <p:cNvPr id="21" name="Picture 20">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28974" y="243728"/>
            <a:ext cx="1302338" cy="450392"/>
          </a:xfrm>
          <a:prstGeom prst="rect">
            <a:avLst/>
          </a:prstGeom>
        </p:spPr>
      </p:pic>
    </p:spTree>
    <p:extLst>
      <p:ext uri="{BB962C8B-B14F-4D97-AF65-F5344CB8AC3E}">
        <p14:creationId xmlns:p14="http://schemas.microsoft.com/office/powerpoint/2010/main" val="3870097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02801" y="179885"/>
            <a:ext cx="1196845" cy="514235"/>
          </a:xfrm>
          <a:prstGeom prst="rect">
            <a:avLst/>
          </a:prstGeom>
        </p:spPr>
      </p:pic>
      <p:pic>
        <p:nvPicPr>
          <p:cNvPr id="12" name="Picture 11">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24563" y="260723"/>
            <a:ext cx="1302338" cy="450392"/>
          </a:xfrm>
          <a:prstGeom prst="rect">
            <a:avLst/>
          </a:prstGeom>
        </p:spPr>
      </p:pic>
    </p:spTree>
    <p:extLst>
      <p:ext uri="{BB962C8B-B14F-4D97-AF65-F5344CB8AC3E}">
        <p14:creationId xmlns:p14="http://schemas.microsoft.com/office/powerpoint/2010/main" val="795771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44366" y="179885"/>
            <a:ext cx="1196845" cy="514235"/>
          </a:xfrm>
          <a:prstGeom prst="rect">
            <a:avLst/>
          </a:prstGeom>
        </p:spPr>
      </p:pic>
      <p:pic>
        <p:nvPicPr>
          <p:cNvPr id="20" name="Picture 19">
            <a:extLst>
              <a:ext uri="{FF2B5EF4-FFF2-40B4-BE49-F238E27FC236}">
                <a16:creationId xmlns:a16="http://schemas.microsoft.com/office/drawing/2014/main" id="{B9FC056C-FF56-4EB0-B5E4-11649B7342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94894" y="233577"/>
            <a:ext cx="1302338" cy="450392"/>
          </a:xfrm>
          <a:prstGeom prst="rect">
            <a:avLst/>
          </a:prstGeom>
        </p:spPr>
      </p:pic>
    </p:spTree>
    <p:extLst>
      <p:ext uri="{BB962C8B-B14F-4D97-AF65-F5344CB8AC3E}">
        <p14:creationId xmlns:p14="http://schemas.microsoft.com/office/powerpoint/2010/main" val="2074385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Calibri Light" charset="0"/>
                <a:ea typeface="Calibri Light" charset="0"/>
                <a:cs typeface="Calibri Light"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236552" y="179885"/>
            <a:ext cx="1196845" cy="514235"/>
          </a:xfrm>
          <a:prstGeom prst="rect">
            <a:avLst/>
          </a:prstGeom>
        </p:spPr>
      </p:pic>
      <p:pic>
        <p:nvPicPr>
          <p:cNvPr id="6" name="Picture 5">
            <a:extLst>
              <a:ext uri="{FF2B5EF4-FFF2-40B4-BE49-F238E27FC236}">
                <a16:creationId xmlns:a16="http://schemas.microsoft.com/office/drawing/2014/main" id="{B9FC056C-FF56-4EB0-B5E4-11649B7342A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53066" y="211806"/>
            <a:ext cx="1302338" cy="450392"/>
          </a:xfrm>
          <a:prstGeom prst="rect">
            <a:avLst/>
          </a:prstGeom>
        </p:spPr>
      </p:pic>
    </p:spTree>
    <p:extLst>
      <p:ext uri="{BB962C8B-B14F-4D97-AF65-F5344CB8AC3E}">
        <p14:creationId xmlns:p14="http://schemas.microsoft.com/office/powerpoint/2010/main" val="215906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563562"/>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FC94C6F6-69CA-4D06-96D3-38816CD87E27}" type="slidenum">
              <a:rPr lang="en-US" smtClean="0"/>
              <a:t>‹#›</a:t>
            </a:fld>
            <a:endParaRPr lang="en-US"/>
          </a:p>
        </p:txBody>
      </p:sp>
      <p:cxnSp>
        <p:nvCxnSpPr>
          <p:cNvPr id="7"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4" name="Rectangle 3"/>
          <p:cNvSpPr/>
          <p:nvPr userDrawn="1"/>
        </p:nvSpPr>
        <p:spPr>
          <a:xfrm>
            <a:off x="10160000" y="0"/>
            <a:ext cx="2032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Boxed Book" panose="02000506040000020004" pitchFamily="2" charset="0"/>
            </a:endParaRPr>
          </a:p>
        </p:txBody>
      </p:sp>
      <p:pic>
        <p:nvPicPr>
          <p:cNvPr id="8" name="Picture 7">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4646" y="270699"/>
            <a:ext cx="1302338" cy="450392"/>
          </a:xfrm>
          <a:prstGeom prst="rect">
            <a:avLst/>
          </a:prstGeom>
        </p:spPr>
      </p:pic>
      <p:pic>
        <p:nvPicPr>
          <p:cNvPr id="9" name="Picture 8"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6183" y="48331"/>
            <a:ext cx="1316448" cy="789869"/>
          </a:xfrm>
          <a:prstGeom prst="rect">
            <a:avLst/>
          </a:prstGeom>
        </p:spPr>
      </p:pic>
    </p:spTree>
    <p:extLst>
      <p:ext uri="{BB962C8B-B14F-4D97-AF65-F5344CB8AC3E}">
        <p14:creationId xmlns:p14="http://schemas.microsoft.com/office/powerpoint/2010/main" val="2629598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a:prstGeom prst="rect">
            <a:avLst/>
          </a:prstGeo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a:prstGeom prst="rect">
            <a:avLst/>
          </a:prstGeo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16000" y="6356351"/>
            <a:ext cx="2844800" cy="365125"/>
          </a:xfrm>
          <a:prstGeom prst="rect">
            <a:avLst/>
          </a:prstGeom>
        </p:spPr>
        <p:txBody>
          <a:bodyPr/>
          <a:lstStyle/>
          <a:p>
            <a:fld id="{757B281C-5159-4971-8228-52B9A72E9ED2}" type="datetimeFigureOut">
              <a:rPr lang="en-US" smtClean="0"/>
              <a:pPr/>
              <a:t>7/2/2024</a:t>
            </a:fld>
            <a:endParaRPr lang="en-US" dirty="0"/>
          </a:p>
        </p:txBody>
      </p:sp>
      <p:sp>
        <p:nvSpPr>
          <p:cNvPr id="5" name="Footer Placeholder 4"/>
          <p:cNvSpPr>
            <a:spLocks noGrp="1"/>
          </p:cNvSpPr>
          <p:nvPr>
            <p:ph type="ftr" sz="quarter" idx="11"/>
          </p:nvPr>
        </p:nvSpPr>
        <p:spPr>
          <a:xfrm>
            <a:off x="44704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a:prstGeom prst="rect">
            <a:avLst/>
          </a:prstGeom>
        </p:spPr>
        <p:txBody>
          <a:bodyPr/>
          <a:lstStyle/>
          <a:p>
            <a:fld id="{33D6E5A2-EC83-451F-A719-9AC1370DD5CF}" type="slidenum">
              <a:rPr lang="en-US" smtClean="0"/>
              <a:pPr/>
              <a:t>‹#›</a:t>
            </a:fld>
            <a:endParaRPr lang="en-US" dirty="0"/>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3262" y="375941"/>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44799" y="153573"/>
            <a:ext cx="1316448" cy="789869"/>
          </a:xfrm>
          <a:prstGeom prst="rect">
            <a:avLst/>
          </a:prstGeom>
        </p:spPr>
      </p:pic>
    </p:spTree>
    <p:extLst>
      <p:ext uri="{BB962C8B-B14F-4D97-AF65-F5344CB8AC3E}">
        <p14:creationId xmlns:p14="http://schemas.microsoft.com/office/powerpoint/2010/main" val="1084047212"/>
      </p:ext>
    </p:extLst>
  </p:cSld>
  <p:clrMapOvr>
    <a:masterClrMapping/>
  </p:clrMapOvr>
  <p:transition spd="slow">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EC90AAC5-FF07-46D4-AB51-C407C911C9C1}"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4" name="Picture 3">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33815" y="284162"/>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95352" y="61794"/>
            <a:ext cx="1316448" cy="789869"/>
          </a:xfrm>
          <a:prstGeom prst="rect">
            <a:avLst/>
          </a:prstGeom>
        </p:spPr>
      </p:pic>
    </p:spTree>
    <p:extLst>
      <p:ext uri="{BB962C8B-B14F-4D97-AF65-F5344CB8AC3E}">
        <p14:creationId xmlns:p14="http://schemas.microsoft.com/office/powerpoint/2010/main" val="919999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p:spPr>
        <p:txBody>
          <a:bodyPr/>
          <a:lstStyle>
            <a:lvl1pPr>
              <a:defRPr sz="1200" spc="-70" baseline="0">
                <a:solidFill>
                  <a:srgbClr val="FFFFFF"/>
                </a:solidFill>
                <a:latin typeface="Calibri" pitchFamily="34" charset="0"/>
              </a:defRPr>
            </a:lvl1pPr>
          </a:lstStyle>
          <a:p>
            <a:pPr>
              <a:defRPr/>
            </a:pPr>
            <a:fld id="{022EFF50-040F-4B70-9616-1755AE329628}" type="slidenum">
              <a:rPr lang="sv-SE"/>
              <a:pPr>
                <a:defRPr/>
              </a:pPr>
              <a:t>‹#›</a:t>
            </a:fld>
            <a:endParaRPr lang="sv-SE" dirty="0"/>
          </a:p>
        </p:txBody>
      </p:sp>
      <p:sp>
        <p:nvSpPr>
          <p:cNvPr id="3" name="Platshållare för datum 3"/>
          <p:cNvSpPr>
            <a:spLocks noGrp="1"/>
          </p:cNvSpPr>
          <p:nvPr>
            <p:ph type="dt" sz="half" idx="11"/>
          </p:nvPr>
        </p:nvSpPr>
        <p:spPr>
          <a:xfrm>
            <a:off x="8957734" y="6318250"/>
            <a:ext cx="1274233" cy="255588"/>
          </a:xfrm>
        </p:spPr>
        <p:txBody>
          <a:bodyPr/>
          <a:lstStyle>
            <a:lvl1pPr algn="r">
              <a:defRPr sz="1200" cap="all" spc="-70" baseline="0">
                <a:solidFill>
                  <a:srgbClr val="FFFFFF"/>
                </a:solidFill>
                <a:latin typeface="Calibri" pitchFamily="34" charset="0"/>
              </a:defRPr>
            </a:lvl1pPr>
          </a:lstStyle>
          <a:p>
            <a:pPr>
              <a:defRPr/>
            </a:pPr>
            <a:r>
              <a:rPr lang="sv-SE"/>
              <a:t>2014-09-16</a:t>
            </a:r>
            <a:endParaRPr lang="sv-SE" dirty="0"/>
          </a:p>
        </p:txBody>
      </p:sp>
      <p:pic>
        <p:nvPicPr>
          <p:cNvPr id="4" name="Picture 3">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2246" y="284162"/>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53783" y="61794"/>
            <a:ext cx="1316448" cy="789869"/>
          </a:xfrm>
          <a:prstGeom prst="rect">
            <a:avLst/>
          </a:prstGeom>
        </p:spPr>
      </p:pic>
    </p:spTree>
    <p:extLst>
      <p:ext uri="{BB962C8B-B14F-4D97-AF65-F5344CB8AC3E}">
        <p14:creationId xmlns:p14="http://schemas.microsoft.com/office/powerpoint/2010/main" val="30290507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347200" cy="8382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EE5ED90-85D0-4738-B118-B2027E93D68F}" type="datetime1">
              <a:rPr lang="en-US" smtClean="0"/>
              <a:t>7/2/2024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94C6F6-69CA-4D06-96D3-38816CD87E27}" type="slidenum">
              <a:rPr lang="en-US" smtClean="0"/>
              <a:t>‹#›</a:t>
            </a:fld>
            <a:endParaRPr lang="en-US"/>
          </a:p>
        </p:txBody>
      </p:sp>
      <p:cxnSp>
        <p:nvCxnSpPr>
          <p:cNvPr id="6"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4646" y="218070"/>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6183" y="-4298"/>
            <a:ext cx="1316448" cy="789869"/>
          </a:xfrm>
          <a:prstGeom prst="rect">
            <a:avLst/>
          </a:prstGeom>
        </p:spPr>
      </p:pic>
    </p:spTree>
    <p:extLst>
      <p:ext uri="{BB962C8B-B14F-4D97-AF65-F5344CB8AC3E}">
        <p14:creationId xmlns:p14="http://schemas.microsoft.com/office/powerpoint/2010/main" val="29218204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144000" cy="563562"/>
          </a:xfrm>
        </p:spPr>
        <p:txBody>
          <a:bodyPr/>
          <a:lstStyle/>
          <a:p>
            <a:r>
              <a:rPr lang="en-US"/>
              <a:t>Click to edit Master title style</a:t>
            </a:r>
          </a:p>
        </p:txBody>
      </p:sp>
      <p:sp>
        <p:nvSpPr>
          <p:cNvPr id="3" name="Content Placeholder 2"/>
          <p:cNvSpPr>
            <a:spLocks noGrp="1"/>
          </p:cNvSpPr>
          <p:nvPr>
            <p:ph sz="half" idx="1"/>
          </p:nvPr>
        </p:nvSpPr>
        <p:spPr>
          <a:xfrm>
            <a:off x="609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99CDEE-73C4-47B7-9D0A-2179E39A424A}" type="datetime1">
              <a:rPr lang="en-US" smtClean="0"/>
              <a:t>7/2/2024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C6F6-69CA-4D06-96D3-38816CD87E27}" type="slidenum">
              <a:rPr lang="en-US" smtClean="0"/>
              <a:t>‹#›</a:t>
            </a:fld>
            <a:endParaRPr lang="en-US"/>
          </a:p>
        </p:txBody>
      </p:sp>
      <p:cxnSp>
        <p:nvCxnSpPr>
          <p:cNvPr id="8"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4646" y="222368"/>
            <a:ext cx="1302338" cy="450392"/>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06183" y="0"/>
            <a:ext cx="1316448" cy="789869"/>
          </a:xfrm>
          <a:prstGeom prst="rect">
            <a:avLst/>
          </a:prstGeom>
        </p:spPr>
      </p:pic>
    </p:spTree>
    <p:extLst>
      <p:ext uri="{BB962C8B-B14F-4D97-AF65-F5344CB8AC3E}">
        <p14:creationId xmlns:p14="http://schemas.microsoft.com/office/powerpoint/2010/main" val="2254609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587971" y="609600"/>
            <a:ext cx="9144000" cy="1143000"/>
          </a:xfrm>
        </p:spPr>
        <p:txBody>
          <a:bodyPr/>
          <a:lstStyle/>
          <a:p>
            <a:r>
              <a:rPr lang="en-US"/>
              <a:t>Click to edit Master title style</a:t>
            </a:r>
          </a:p>
        </p:txBody>
      </p:sp>
      <p:sp>
        <p:nvSpPr>
          <p:cNvPr id="3" name="Chart Placeholder 2"/>
          <p:cNvSpPr>
            <a:spLocks noGrp="1"/>
          </p:cNvSpPr>
          <p:nvPr>
            <p:ph type="chart" idx="1"/>
          </p:nvPr>
        </p:nvSpPr>
        <p:spPr>
          <a:xfrm>
            <a:off x="1555987" y="1981200"/>
            <a:ext cx="9234311" cy="4114800"/>
          </a:xfrm>
        </p:spPr>
        <p:txBody>
          <a:bodyPr/>
          <a:lstStyle/>
          <a:p>
            <a:endParaRPr lang="en-US"/>
          </a:p>
        </p:txBody>
      </p:sp>
      <p:sp>
        <p:nvSpPr>
          <p:cNvPr id="4" name="Date Placeholder 3"/>
          <p:cNvSpPr>
            <a:spLocks noGrp="1"/>
          </p:cNvSpPr>
          <p:nvPr>
            <p:ph type="dt" sz="half" idx="10"/>
          </p:nvPr>
        </p:nvSpPr>
        <p:spPr>
          <a:xfrm>
            <a:off x="948267" y="6248400"/>
            <a:ext cx="2528711"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99467" y="6248400"/>
            <a:ext cx="3793067"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15023" y="6248400"/>
            <a:ext cx="2528711" cy="457200"/>
          </a:xfrm>
        </p:spPr>
        <p:txBody>
          <a:bodyPr/>
          <a:lstStyle>
            <a:lvl1pPr>
              <a:defRPr/>
            </a:lvl1pPr>
          </a:lstStyle>
          <a:p>
            <a:fld id="{7868B099-30C5-466A-A10D-828961D17692}" type="slidenum">
              <a:rPr lang="en-US" altLang="en-US"/>
              <a:pPr/>
              <a:t>‹#›</a:t>
            </a:fld>
            <a:endParaRPr lang="en-US" altLang="en-US"/>
          </a:p>
        </p:txBody>
      </p:sp>
      <p:pic>
        <p:nvPicPr>
          <p:cNvPr id="7" name="Picture 6">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2565" y="152400"/>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4102" y="-69968"/>
            <a:ext cx="1316448" cy="789869"/>
          </a:xfrm>
          <a:prstGeom prst="rect">
            <a:avLst/>
          </a:prstGeom>
        </p:spPr>
      </p:pic>
    </p:spTree>
    <p:extLst>
      <p:ext uri="{BB962C8B-B14F-4D97-AF65-F5344CB8AC3E}">
        <p14:creationId xmlns:p14="http://schemas.microsoft.com/office/powerpoint/2010/main" val="23722977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7/2/2024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869408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a:solidFill>
            <a:srgbClr val="004C4C"/>
          </a:solidFill>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39110809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20505860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15266" y="191476"/>
            <a:ext cx="2664030" cy="470814"/>
          </a:xfrm>
          <a:prstGeom prst="rect">
            <a:avLst/>
          </a:prstGeom>
        </p:spPr>
      </p:pic>
    </p:spTree>
    <p:extLst>
      <p:ext uri="{BB962C8B-B14F-4D97-AF65-F5344CB8AC3E}">
        <p14:creationId xmlns:p14="http://schemas.microsoft.com/office/powerpoint/2010/main" val="192047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21003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15017871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7026048" y="820665"/>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438571" y="240120"/>
            <a:ext cx="2511849" cy="443919"/>
          </a:xfrm>
          <a:prstGeom prst="rect">
            <a:avLst/>
          </a:prstGeom>
        </p:spPr>
      </p:pic>
    </p:spTree>
    <p:extLst>
      <p:ext uri="{BB962C8B-B14F-4D97-AF65-F5344CB8AC3E}">
        <p14:creationId xmlns:p14="http://schemas.microsoft.com/office/powerpoint/2010/main" val="3225992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0073126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733430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4556546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2665940184"/>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2469511293"/>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4033061101"/>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1512541034"/>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24507" y="237029"/>
            <a:ext cx="2536377" cy="448254"/>
          </a:xfrm>
          <a:prstGeom prst="rect">
            <a:avLst/>
          </a:prstGeom>
        </p:spPr>
      </p:pic>
    </p:spTree>
    <p:extLst>
      <p:ext uri="{BB962C8B-B14F-4D97-AF65-F5344CB8AC3E}">
        <p14:creationId xmlns:p14="http://schemas.microsoft.com/office/powerpoint/2010/main" val="20009830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2635959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0697861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801645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9804751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501886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0431415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804580046"/>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71024294"/>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31350275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089157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6239707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434072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8329870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4667281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594663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5178459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0408926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9169747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706699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535600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878422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3255663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73364020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471380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683938"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414023" y="206779"/>
            <a:ext cx="2481165" cy="438496"/>
          </a:xfrm>
          <a:prstGeom prst="rect">
            <a:avLst/>
          </a:prstGeom>
        </p:spPr>
      </p:pic>
    </p:spTree>
    <p:extLst>
      <p:ext uri="{BB962C8B-B14F-4D97-AF65-F5344CB8AC3E}">
        <p14:creationId xmlns:p14="http://schemas.microsoft.com/office/powerpoint/2010/main" val="32784328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3383615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066130443"/>
      </p:ext>
    </p:extLst>
  </p:cSld>
  <p:clrMapOvr>
    <a:masterClrMapping/>
  </p:clrMapOvr>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2184047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333546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2444640243"/>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7/2/2024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629842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17816510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7/2/2024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7539885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62"/>
            <a:ext cx="7872875" cy="814269"/>
          </a:xfrm>
        </p:spPr>
        <p:txBody>
          <a:bodyPr/>
          <a:lstStyle>
            <a:lvl1pPr>
              <a:defRPr sz="3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4" name="Picture 3" descr="A black and green logo&#10;&#10;Description automatically generated">
            <a:extLst>
              <a:ext uri="{FF2B5EF4-FFF2-40B4-BE49-F238E27FC236}">
                <a16:creationId xmlns:a16="http://schemas.microsoft.com/office/drawing/2014/main" id="{7144392B-031A-0994-2C87-C9F2D56B91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10413167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7/2/2024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3142671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36467663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Tree>
    <p:extLst>
      <p:ext uri="{BB962C8B-B14F-4D97-AF65-F5344CB8AC3E}">
        <p14:creationId xmlns:p14="http://schemas.microsoft.com/office/powerpoint/2010/main" val="1417361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15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5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47" Type="http://schemas.openxmlformats.org/officeDocument/2006/relationships/slideLayout" Target="../slideLayouts/slideLayout78.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9" Type="http://schemas.openxmlformats.org/officeDocument/2006/relationships/slideLayout" Target="../slideLayouts/slideLayout60.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49" Type="http://schemas.openxmlformats.org/officeDocument/2006/relationships/theme" Target="../theme/theme2.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48" Type="http://schemas.openxmlformats.org/officeDocument/2006/relationships/slideLayout" Target="../slideLayouts/slideLayout79.xml"/><Relationship Id="rId8" Type="http://schemas.openxmlformats.org/officeDocument/2006/relationships/slideLayout" Target="../slideLayouts/slideLayout39.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slideLayout" Target="../slideLayouts/slideLayout77.xml"/><Relationship Id="rId20" Type="http://schemas.openxmlformats.org/officeDocument/2006/relationships/slideLayout" Target="../slideLayouts/slideLayout51.xml"/><Relationship Id="rId41" Type="http://schemas.openxmlformats.org/officeDocument/2006/relationships/slideLayout" Target="../slideLayouts/slideLayout72.xml"/><Relationship Id="rId1" Type="http://schemas.openxmlformats.org/officeDocument/2006/relationships/slideLayout" Target="../slideLayouts/slideLayout32.xml"/><Relationship Id="rId6"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3.xml"/><Relationship Id="rId1" Type="http://schemas.openxmlformats.org/officeDocument/2006/relationships/slideLayout" Target="../slideLayouts/slideLayout8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2.xml"/><Relationship Id="rId1" Type="http://schemas.openxmlformats.org/officeDocument/2006/relationships/slideLayout" Target="../slideLayouts/slideLayout8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4.xml"/><Relationship Id="rId1" Type="http://schemas.openxmlformats.org/officeDocument/2006/relationships/slideLayout" Target="../slideLayouts/slideLayout83.xml"/><Relationship Id="rId4" Type="http://schemas.openxmlformats.org/officeDocument/2006/relationships/image" Target="../media/image49.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6.xml"/><Relationship Id="rId1"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4205" r:id="rId1"/>
    <p:sldLayoutId id="2147483661" r:id="rId2"/>
    <p:sldLayoutId id="2147483662" r:id="rId3"/>
    <p:sldLayoutId id="2147483663" r:id="rId4"/>
    <p:sldLayoutId id="2147483664" r:id="rId5"/>
    <p:sldLayoutId id="2147483665" r:id="rId6"/>
    <p:sldLayoutId id="2147483666" r:id="rId7"/>
    <p:sldLayoutId id="2147483670" r:id="rId8"/>
    <p:sldLayoutId id="2147483695" r:id="rId9"/>
    <p:sldLayoutId id="2147483694" r:id="rId10"/>
    <p:sldLayoutId id="2147483738" r:id="rId11"/>
    <p:sldLayoutId id="2147483696" r:id="rId12"/>
    <p:sldLayoutId id="2147484182" r:id="rId13"/>
    <p:sldLayoutId id="2147483698" r:id="rId14"/>
    <p:sldLayoutId id="2147483688" r:id="rId15"/>
    <p:sldLayoutId id="2147483689" r:id="rId16"/>
    <p:sldLayoutId id="2147483673" r:id="rId17"/>
    <p:sldLayoutId id="2147483674" r:id="rId18"/>
    <p:sldLayoutId id="2147483675" r:id="rId19"/>
    <p:sldLayoutId id="2147483678" r:id="rId20"/>
    <p:sldLayoutId id="2147483681" r:id="rId21"/>
    <p:sldLayoutId id="2147483684" r:id="rId22"/>
    <p:sldLayoutId id="2147483687" r:id="rId23"/>
    <p:sldLayoutId id="2147483736" r:id="rId24"/>
    <p:sldLayoutId id="2147483737" r:id="rId25"/>
    <p:sldLayoutId id="2147483739" r:id="rId26"/>
    <p:sldLayoutId id="2147483740" r:id="rId27"/>
    <p:sldLayoutId id="2147483741" r:id="rId28"/>
    <p:sldLayoutId id="2147483742" r:id="rId29"/>
    <p:sldLayoutId id="2147483743" r:id="rId30"/>
    <p:sldLayoutId id="2147483746" r:id="rId3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027093366"/>
      </p:ext>
    </p:extLst>
  </p:cSld>
  <p:clrMap bg1="lt1" tx1="dk1" bg2="lt2" tx2="dk2" accent1="accent1" accent2="accent2" accent3="accent3" accent4="accent4" accent5="accent5" accent6="accent6" hlink="hlink" folHlink="folHlink"/>
  <p:sldLayoutIdLst>
    <p:sldLayoutId id="2147483773" r:id="rId1"/>
    <p:sldLayoutId id="2147483783" r:id="rId2"/>
    <p:sldLayoutId id="2147484202"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4206" r:id="rId12"/>
    <p:sldLayoutId id="2147483757" r:id="rId13"/>
    <p:sldLayoutId id="2147483758" r:id="rId14"/>
    <p:sldLayoutId id="2147483759" r:id="rId15"/>
    <p:sldLayoutId id="2147483760" r:id="rId16"/>
    <p:sldLayoutId id="2147483761" r:id="rId17"/>
    <p:sldLayoutId id="2147483762" r:id="rId18"/>
    <p:sldLayoutId id="2147483763" r:id="rId19"/>
    <p:sldLayoutId id="214748379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4204" r:id="rId29"/>
    <p:sldLayoutId id="2147483774" r:id="rId30"/>
    <p:sldLayoutId id="2147483775" r:id="rId31"/>
    <p:sldLayoutId id="2147483776" r:id="rId32"/>
    <p:sldLayoutId id="2147483777" r:id="rId33"/>
    <p:sldLayoutId id="2147483778" r:id="rId34"/>
    <p:sldLayoutId id="2147483779" r:id="rId35"/>
    <p:sldLayoutId id="2147483780" r:id="rId36"/>
    <p:sldLayoutId id="2147483781" r:id="rId37"/>
    <p:sldLayoutId id="2147483782" r:id="rId38"/>
    <p:sldLayoutId id="2147484203" r:id="rId39"/>
    <p:sldLayoutId id="2147484181" r:id="rId40"/>
    <p:sldLayoutId id="2147483785" r:id="rId41"/>
    <p:sldLayoutId id="2147483786" r:id="rId42"/>
    <p:sldLayoutId id="2147483787" r:id="rId43"/>
    <p:sldLayoutId id="2147483788" r:id="rId44"/>
    <p:sldLayoutId id="2147483789" r:id="rId45"/>
    <p:sldLayoutId id="2147483790" r:id="rId46"/>
    <p:sldLayoutId id="2147483791" r:id="rId47"/>
    <p:sldLayoutId id="2147483792" r:id="rId48"/>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6"/>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C2FD8B88-60CF-9D24-F7AC-D019EAB72C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9479" y="164646"/>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64" r:id="rId1"/>
  </p:sldLayoutIdLst>
  <p:hf hdr="0" dt="0"/>
  <p:txStyles>
    <p:titleStyle>
      <a:lvl1pPr algn="l" defTabSz="609555"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55" rtl="0" eaLnBrk="1" fontAlgn="base" hangingPunct="1">
        <a:spcBef>
          <a:spcPct val="0"/>
        </a:spcBef>
        <a:spcAft>
          <a:spcPct val="0"/>
        </a:spcAft>
        <a:defRPr sz="3733">
          <a:solidFill>
            <a:schemeClr val="tx1"/>
          </a:solidFill>
          <a:latin typeface="Calibri" pitchFamily="34" charset="0"/>
        </a:defRPr>
      </a:lvl2pPr>
      <a:lvl3pPr algn="l" defTabSz="609555" rtl="0" eaLnBrk="1" fontAlgn="base" hangingPunct="1">
        <a:spcBef>
          <a:spcPct val="0"/>
        </a:spcBef>
        <a:spcAft>
          <a:spcPct val="0"/>
        </a:spcAft>
        <a:defRPr sz="3733">
          <a:solidFill>
            <a:schemeClr val="tx1"/>
          </a:solidFill>
          <a:latin typeface="Calibri" pitchFamily="34" charset="0"/>
        </a:defRPr>
      </a:lvl3pPr>
      <a:lvl4pPr algn="l" defTabSz="609555" rtl="0" eaLnBrk="1" fontAlgn="base" hangingPunct="1">
        <a:spcBef>
          <a:spcPct val="0"/>
        </a:spcBef>
        <a:spcAft>
          <a:spcPct val="0"/>
        </a:spcAft>
        <a:defRPr sz="3733">
          <a:solidFill>
            <a:schemeClr val="tx1"/>
          </a:solidFill>
          <a:latin typeface="Calibri" pitchFamily="34" charset="0"/>
        </a:defRPr>
      </a:lvl4pPr>
      <a:lvl5pPr algn="l" defTabSz="609555" rtl="0" eaLnBrk="1" fontAlgn="base" hangingPunct="1">
        <a:spcBef>
          <a:spcPct val="0"/>
        </a:spcBef>
        <a:spcAft>
          <a:spcPct val="0"/>
        </a:spcAft>
        <a:defRPr sz="3733">
          <a:solidFill>
            <a:schemeClr val="tx1"/>
          </a:solidFill>
          <a:latin typeface="Calibri" pitchFamily="34" charset="0"/>
        </a:defRPr>
      </a:lvl5pPr>
      <a:lvl6pPr marL="609555" algn="l" defTabSz="609555" rtl="0" eaLnBrk="1" fontAlgn="base" hangingPunct="1">
        <a:spcBef>
          <a:spcPct val="0"/>
        </a:spcBef>
        <a:spcAft>
          <a:spcPct val="0"/>
        </a:spcAft>
        <a:defRPr sz="3733">
          <a:solidFill>
            <a:schemeClr val="tx1"/>
          </a:solidFill>
          <a:latin typeface="Calibri" pitchFamily="34" charset="0"/>
        </a:defRPr>
      </a:lvl6pPr>
      <a:lvl7pPr marL="1219110" algn="l" defTabSz="609555" rtl="0" eaLnBrk="1" fontAlgn="base" hangingPunct="1">
        <a:spcBef>
          <a:spcPct val="0"/>
        </a:spcBef>
        <a:spcAft>
          <a:spcPct val="0"/>
        </a:spcAft>
        <a:defRPr sz="3733">
          <a:solidFill>
            <a:schemeClr val="tx1"/>
          </a:solidFill>
          <a:latin typeface="Calibri" pitchFamily="34" charset="0"/>
        </a:defRPr>
      </a:lvl7pPr>
      <a:lvl8pPr marL="1828664" algn="l" defTabSz="609555" rtl="0" eaLnBrk="1" fontAlgn="base" hangingPunct="1">
        <a:spcBef>
          <a:spcPct val="0"/>
        </a:spcBef>
        <a:spcAft>
          <a:spcPct val="0"/>
        </a:spcAft>
        <a:defRPr sz="3733">
          <a:solidFill>
            <a:schemeClr val="tx1"/>
          </a:solidFill>
          <a:latin typeface="Calibri" pitchFamily="34" charset="0"/>
        </a:defRPr>
      </a:lvl8pPr>
      <a:lvl9pPr marL="2438218" algn="l" defTabSz="609555"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55" rtl="0" eaLnBrk="1" fontAlgn="base" hangingPunct="1">
        <a:spcBef>
          <a:spcPct val="20000"/>
        </a:spcBef>
        <a:spcAft>
          <a:spcPct val="0"/>
        </a:spcAft>
        <a:buFontTx/>
        <a:buNone/>
        <a:defRPr sz="3200" kern="1200">
          <a:solidFill>
            <a:schemeClr val="tx1"/>
          </a:solidFill>
          <a:latin typeface="+mn-lt"/>
          <a:ea typeface="+mn-ea"/>
          <a:cs typeface="+mn-cs"/>
        </a:defRPr>
      </a:lvl1pPr>
      <a:lvl2pPr marL="609555" indent="0" algn="l" defTabSz="609555"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10" indent="0" algn="l" defTabSz="609555" rtl="0" eaLnBrk="1" fontAlgn="base" hangingPunct="1">
        <a:spcBef>
          <a:spcPct val="20000"/>
        </a:spcBef>
        <a:spcAft>
          <a:spcPct val="0"/>
        </a:spcAft>
        <a:buFontTx/>
        <a:buNone/>
        <a:defRPr sz="2000" kern="1200">
          <a:solidFill>
            <a:schemeClr val="tx1"/>
          </a:solidFill>
          <a:latin typeface="+mn-lt"/>
          <a:ea typeface="+mn-ea"/>
          <a:cs typeface="+mn-cs"/>
        </a:defRPr>
      </a:lvl3pPr>
      <a:lvl4pPr marL="1828664" indent="0" algn="l" defTabSz="609555" rtl="0" eaLnBrk="1" fontAlgn="base" hangingPunct="1">
        <a:spcBef>
          <a:spcPct val="20000"/>
        </a:spcBef>
        <a:spcAft>
          <a:spcPct val="0"/>
        </a:spcAft>
        <a:buFontTx/>
        <a:buNone/>
        <a:defRPr sz="1867" kern="1200">
          <a:solidFill>
            <a:schemeClr val="tx1"/>
          </a:solidFill>
          <a:latin typeface="+mn-lt"/>
          <a:ea typeface="+mn-ea"/>
          <a:cs typeface="+mn-cs"/>
        </a:defRPr>
      </a:lvl4pPr>
      <a:lvl5pPr marL="2438218" indent="0" algn="l" defTabSz="609555" rtl="0" eaLnBrk="1" fontAlgn="base" hangingPunct="1">
        <a:spcBef>
          <a:spcPct val="20000"/>
        </a:spcBef>
        <a:spcAft>
          <a:spcPct val="0"/>
        </a:spcAft>
        <a:buFontTx/>
        <a:buNone/>
        <a:defRPr sz="1467" kern="120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5C1D4-84EF-4B46-ACAF-CF1C10311353}" type="datetimeFigureOut">
              <a:rPr lang="en-US" smtClean="0"/>
              <a:t>7/2/2024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DF775-966D-40F1-B191-FDFE5EDC7397}" type="slidenum">
              <a:rPr lang="en-US" smtClean="0"/>
              <a:t>‹#›</a:t>
            </a:fld>
            <a:endParaRPr lang="en-US" dirty="0"/>
          </a:p>
        </p:txBody>
      </p:sp>
    </p:spTree>
    <p:extLst>
      <p:ext uri="{BB962C8B-B14F-4D97-AF65-F5344CB8AC3E}">
        <p14:creationId xmlns:p14="http://schemas.microsoft.com/office/powerpoint/2010/main" val="3116681556"/>
      </p:ext>
    </p:extLst>
  </p:cSld>
  <p:clrMap bg1="lt1" tx1="dk1" bg2="lt2" tx2="dk2" accent1="accent1" accent2="accent2" accent3="accent3" accent4="accent4" accent5="accent5" accent6="accent6" hlink="hlink" folHlink="folHlink"/>
  <p:sldLayoutIdLst>
    <p:sldLayoutId id="2147483697" r:id="rId1"/>
    <p:sldLayoutId id="21474841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4" name="Picture 3" descr="A black and green logo&#10;&#10;Description automatically generated">
            <a:extLst>
              <a:ext uri="{FF2B5EF4-FFF2-40B4-BE49-F238E27FC236}">
                <a16:creationId xmlns:a16="http://schemas.microsoft.com/office/drawing/2014/main" id="{7FDB2761-A3BB-2302-F123-1154BCC5434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133850728"/>
      </p:ext>
    </p:extLst>
  </p:cSld>
  <p:clrMap bg1="lt1" tx1="dk1" bg2="lt2" tx2="dk2" accent1="accent1" accent2="accent2" accent3="accent3" accent4="accent4" accent5="accent5" accent6="accent6" hlink="hlink" folHlink="folHlink"/>
  <p:sldLayoutIdLst>
    <p:sldLayoutId id="2147484201" r:id="rId1"/>
    <p:sldLayoutId id="2147484178" r:id="rId2"/>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2"/>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76E465BF-F12A-73C7-5D9C-691043547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5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80.xml"/><Relationship Id="rId4" Type="http://schemas.openxmlformats.org/officeDocument/2006/relationships/image" Target="../media/image52.png"/></Relationships>
</file>

<file path=ppt/slides/_rels/slide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63.png"/><Relationship Id="rId3" Type="http://schemas.openxmlformats.org/officeDocument/2006/relationships/image" Target="../media/image54.png"/><Relationship Id="rId21" Type="http://schemas.microsoft.com/office/2007/relationships/hdphoto" Target="../media/hdphoto8.wdp"/><Relationship Id="rId7" Type="http://schemas.openxmlformats.org/officeDocument/2006/relationships/image" Target="../media/image57.png"/><Relationship Id="rId12" Type="http://schemas.openxmlformats.org/officeDocument/2006/relationships/image" Target="../media/image60.png"/><Relationship Id="rId17" Type="http://schemas.microsoft.com/office/2007/relationships/hdphoto" Target="../media/hdphoto6.wdp"/><Relationship Id="rId2" Type="http://schemas.openxmlformats.org/officeDocument/2006/relationships/notesSlide" Target="../notesSlides/notesSlide3.xml"/><Relationship Id="rId16" Type="http://schemas.openxmlformats.org/officeDocument/2006/relationships/image" Target="../media/image62.png"/><Relationship Id="rId20" Type="http://schemas.openxmlformats.org/officeDocument/2006/relationships/image" Target="../media/image64.png"/><Relationship Id="rId1" Type="http://schemas.openxmlformats.org/officeDocument/2006/relationships/slideLayout" Target="../slideLayouts/slideLayout82.xml"/><Relationship Id="rId6" Type="http://schemas.openxmlformats.org/officeDocument/2006/relationships/image" Target="../media/image56.png"/><Relationship Id="rId11" Type="http://schemas.microsoft.com/office/2007/relationships/hdphoto" Target="../media/hdphoto3.wdp"/><Relationship Id="rId24" Type="http://schemas.openxmlformats.org/officeDocument/2006/relationships/image" Target="../media/image51.png"/><Relationship Id="rId5" Type="http://schemas.openxmlformats.org/officeDocument/2006/relationships/image" Target="../media/image55.jpeg"/><Relationship Id="rId15" Type="http://schemas.microsoft.com/office/2007/relationships/hdphoto" Target="../media/hdphoto5.wdp"/><Relationship Id="rId23" Type="http://schemas.microsoft.com/office/2007/relationships/hdphoto" Target="../media/hdphoto9.wdp"/><Relationship Id="rId10" Type="http://schemas.openxmlformats.org/officeDocument/2006/relationships/image" Target="../media/image59.png"/><Relationship Id="rId19" Type="http://schemas.microsoft.com/office/2007/relationships/hdphoto" Target="../media/hdphoto7.wdp"/><Relationship Id="rId4" Type="http://schemas.microsoft.com/office/2007/relationships/hdphoto" Target="../media/hdphoto1.wdp"/><Relationship Id="rId9" Type="http://schemas.openxmlformats.org/officeDocument/2006/relationships/image" Target="../media/image58.png"/><Relationship Id="rId14" Type="http://schemas.openxmlformats.org/officeDocument/2006/relationships/image" Target="../media/image61.png"/><Relationship Id="rId22" Type="http://schemas.openxmlformats.org/officeDocument/2006/relationships/image" Target="../media/image65.png"/></Relationships>
</file>

<file path=ppt/slides/_rels/slide4.xml.rels><?xml version="1.0" encoding="UTF-8" standalone="yes"?>
<Relationships xmlns="http://schemas.openxmlformats.org/package/2006/relationships"><Relationship Id="rId8" Type="http://schemas.openxmlformats.org/officeDocument/2006/relationships/image" Target="../media/image71.jpeg"/><Relationship Id="rId13" Type="http://schemas.openxmlformats.org/officeDocument/2006/relationships/image" Target="../media/image76.png"/><Relationship Id="rId3" Type="http://schemas.openxmlformats.org/officeDocument/2006/relationships/image" Target="../media/image66.jpeg"/><Relationship Id="rId7" Type="http://schemas.openxmlformats.org/officeDocument/2006/relationships/image" Target="../media/image70.jpeg"/><Relationship Id="rId12" Type="http://schemas.openxmlformats.org/officeDocument/2006/relationships/image" Target="../media/image75.png"/><Relationship Id="rId2" Type="http://schemas.openxmlformats.org/officeDocument/2006/relationships/notesSlide" Target="../notesSlides/notesSlide4.xml"/><Relationship Id="rId16" Type="http://schemas.microsoft.com/office/2007/relationships/hdphoto" Target="../media/hdphoto10.wdp"/><Relationship Id="rId1" Type="http://schemas.openxmlformats.org/officeDocument/2006/relationships/slideLayout" Target="../slideLayouts/slideLayout81.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jpeg"/><Relationship Id="rId15" Type="http://schemas.openxmlformats.org/officeDocument/2006/relationships/image" Target="../media/image78.png"/><Relationship Id="rId10" Type="http://schemas.openxmlformats.org/officeDocument/2006/relationships/image" Target="../media/image73.png"/><Relationship Id="rId4" Type="http://schemas.openxmlformats.org/officeDocument/2006/relationships/image" Target="../media/image67.jpeg"/><Relationship Id="rId9" Type="http://schemas.openxmlformats.org/officeDocument/2006/relationships/image" Target="../media/image72.png"/><Relationship Id="rId14" Type="http://schemas.openxmlformats.org/officeDocument/2006/relationships/image" Target="../media/image77.png"/></Relationships>
</file>

<file path=ppt/slides/_rels/slide5.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9.jpg"/><Relationship Id="rId7" Type="http://schemas.microsoft.com/office/2007/relationships/hdphoto" Target="../media/hdphoto12.wdp"/><Relationship Id="rId2" Type="http://schemas.openxmlformats.org/officeDocument/2006/relationships/notesSlide" Target="../notesSlides/notesSlide5.xml"/><Relationship Id="rId1" Type="http://schemas.openxmlformats.org/officeDocument/2006/relationships/slideLayout" Target="../slideLayouts/slideLayout31.xml"/><Relationship Id="rId6" Type="http://schemas.openxmlformats.org/officeDocument/2006/relationships/image" Target="../media/image81.png"/><Relationship Id="rId11" Type="http://schemas.openxmlformats.org/officeDocument/2006/relationships/image" Target="../media/image84.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80.png"/><Relationship Id="rId9" Type="http://schemas.openxmlformats.org/officeDocument/2006/relationships/image" Target="../media/image83.png"/></Relationships>
</file>

<file path=ppt/slides/_rels/slide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80.xml"/></Relationships>
</file>

<file path=ppt/slides/_rels/slide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80.xml"/></Relationships>
</file>

<file path=ppt/slides/_rels/slide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33.xml"/><Relationship Id="rId5" Type="http://schemas.microsoft.com/office/2007/relationships/hdphoto" Target="../media/hdphoto14.wdp"/><Relationship Id="rId4" Type="http://schemas.openxmlformats.org/officeDocument/2006/relationships/image" Target="../media/image90.png"/></Relationships>
</file>

<file path=ppt/slides/_rels/slide1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34.xml"/><Relationship Id="rId4" Type="http://schemas.microsoft.com/office/2007/relationships/hdphoto" Target="../media/hdphoto15.wdp"/></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2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1.xml"/></Relationships>
</file>

<file path=ppt/slides/_rels/slide2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80.xml"/></Relationships>
</file>

<file path=ppt/slides/_rels/slide3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6.xml"/><Relationship Id="rId1" Type="http://schemas.openxmlformats.org/officeDocument/2006/relationships/slideLayout" Target="../slideLayouts/slideLayout46.xml"/><Relationship Id="rId5" Type="http://schemas.openxmlformats.org/officeDocument/2006/relationships/image" Target="../media/image110.jpeg"/><Relationship Id="rId4" Type="http://schemas.openxmlformats.org/officeDocument/2006/relationships/image" Target="../media/image109.jpeg"/></Relationships>
</file>

<file path=ppt/slides/_rels/slide32.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7CDE4599-E8A9-6C70-51E4-4FCE0C40D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1758" y="6028162"/>
            <a:ext cx="1825216" cy="653427"/>
          </a:xfrm>
          <a:prstGeom prst="rect">
            <a:avLst/>
          </a:prstGeom>
        </p:spPr>
      </p:pic>
      <p:sp>
        <p:nvSpPr>
          <p:cNvPr id="2" name="TextBox 1">
            <a:extLst>
              <a:ext uri="{FF2B5EF4-FFF2-40B4-BE49-F238E27FC236}">
                <a16:creationId xmlns:a16="http://schemas.microsoft.com/office/drawing/2014/main" id="{037D9401-6CEE-A5B2-A323-BDF26977382A}"/>
              </a:ext>
            </a:extLst>
          </p:cNvPr>
          <p:cNvSpPr txBox="1"/>
          <p:nvPr/>
        </p:nvSpPr>
        <p:spPr>
          <a:xfrm>
            <a:off x="7010400" y="3239084"/>
            <a:ext cx="5478780" cy="853440"/>
          </a:xfrm>
          <a:prstGeom prst="rect">
            <a:avLst/>
          </a:prstGeom>
        </p:spPr>
        <p:txBody>
          <a:bodyPr vert="horz" wrap="square" lIns="91440" tIns="45720" rIns="91440" bIns="45720" rtlCol="0" anchor="ctr">
            <a:normAutofit/>
          </a:bodyPr>
          <a:lstStyle/>
          <a:p>
            <a:pPr marL="0" marR="0" indent="0" algn="ctr" defTabSz="457200" rtl="0" eaLnBrk="1" fontAlgn="auto" latinLnBrk="0" hangingPunct="1">
              <a:lnSpc>
                <a:spcPct val="100000"/>
              </a:lnSpc>
              <a:spcBef>
                <a:spcPct val="0"/>
              </a:spcBef>
              <a:spcAft>
                <a:spcPts val="0"/>
              </a:spcAft>
              <a:buClrTx/>
              <a:buSzTx/>
              <a:buFontTx/>
              <a:buNone/>
              <a:tabLst/>
            </a:pPr>
            <a:r>
              <a:rPr kumimoji="0" lang="en-US" sz="3600" b="1" i="0" u="none" strike="noStrike" kern="1200" spc="0" normalizeH="0" noProof="0" dirty="0">
                <a:ln>
                  <a:noFill/>
                </a:ln>
                <a:solidFill>
                  <a:schemeClr val="bg1"/>
                </a:solidFill>
                <a:effectLst/>
                <a:uLnTx/>
                <a:uFillTx/>
                <a:latin typeface="Calibri" pitchFamily="34" charset="0"/>
                <a:ea typeface="+mj-ea"/>
                <a:cs typeface="+mj-cs"/>
              </a:rPr>
              <a:t>EP SERIES</a:t>
            </a:r>
          </a:p>
        </p:txBody>
      </p:sp>
      <p:pic>
        <p:nvPicPr>
          <p:cNvPr id="5" name="Picture 4" descr="A large metal container with doors&#10;&#10;Description automatically generated">
            <a:extLst>
              <a:ext uri="{FF2B5EF4-FFF2-40B4-BE49-F238E27FC236}">
                <a16:creationId xmlns:a16="http://schemas.microsoft.com/office/drawing/2014/main" id="{BE49EE09-68F3-57E0-E321-25E0912A8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366" y="770021"/>
            <a:ext cx="7063074" cy="5317958"/>
          </a:xfrm>
          <a:prstGeom prst="rect">
            <a:avLst/>
          </a:prstGeom>
        </p:spPr>
      </p:pic>
    </p:spTree>
    <p:extLst>
      <p:ext uri="{BB962C8B-B14F-4D97-AF65-F5344CB8AC3E}">
        <p14:creationId xmlns:p14="http://schemas.microsoft.com/office/powerpoint/2010/main" val="278567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6384860" y="3429000"/>
            <a:ext cx="4115614"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Corporate Overview</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548681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Boxed Book" panose="02000506040000020004" pitchFamily="50" charset="0"/>
            </a:endParaRPr>
          </a:p>
          <a:p>
            <a:pPr algn="ctr"/>
            <a:r>
              <a:rPr lang="en-US" sz="5000" dirty="0">
                <a:latin typeface="Calibri" panose="020F0502020204030204" pitchFamily="34" charset="0"/>
                <a:cs typeface="Calibri" panose="020F0502020204030204" pitchFamily="34" charset="0"/>
              </a:rPr>
              <a:t>Who we are &amp; what we do</a:t>
            </a:r>
          </a:p>
        </p:txBody>
      </p:sp>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8">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0" cstate="screen">
              <a:extLst>
                <a:ext uri="{BEBA8EAE-BF5A-486C-A8C5-ECC9F3942E4B}">
                  <a14:imgProps xmlns:a14="http://schemas.microsoft.com/office/drawing/2010/main">
                    <a14:imgLayer r:embed="rId21">
                      <a14:imgEffect>
                        <a14:sharpenSoften amount="50000"/>
                      </a14:imgEffect>
                    </a14:imgLayer>
                  </a14:imgProps>
                </a:ext>
                <a:ext uri="{28A0092B-C50C-407E-A947-70E740481C1C}">
                  <a14:useLocalDpi xmlns:a14="http://schemas.microsoft.com/office/drawing/2010/main"/>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2" cstate="screen">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algn="ctr"/>
            <a:r>
              <a:rPr lang="en-US" sz="1400" dirty="0">
                <a:solidFill>
                  <a:schemeClr val="bg1"/>
                </a:solidFill>
              </a:rPr>
              <a:t>Energy</a:t>
            </a:r>
          </a:p>
          <a:p>
            <a:pPr algn="ctr"/>
            <a:r>
              <a:rPr lang="en-US" sz="1400" dirty="0">
                <a:solidFill>
                  <a:schemeClr val="bg1"/>
                </a:solidFill>
              </a:rPr>
              <a:t>&amp; Environmental </a:t>
            </a:r>
          </a:p>
          <a:p>
            <a:pPr algn="ctr"/>
            <a:r>
              <a:rPr lang="en-US" sz="1400" dirty="0">
                <a:solidFill>
                  <a:schemeClr val="bg1"/>
                </a:solidFill>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algn="ctr"/>
            <a:r>
              <a:rPr lang="en-US" sz="1400" dirty="0">
                <a:solidFill>
                  <a:schemeClr val="bg1"/>
                </a:solidFill>
              </a:rPr>
              <a:t>Patented &amp;</a:t>
            </a:r>
          </a:p>
          <a:p>
            <a:pPr algn="ctr"/>
            <a:r>
              <a:rPr lang="en-US" sz="1400" dirty="0">
                <a:solidFill>
                  <a:schemeClr val="bg1"/>
                </a:solidFill>
              </a:rPr>
              <a:t>Certified</a:t>
            </a:r>
          </a:p>
          <a:p>
            <a:pPr algn="ctr"/>
            <a:r>
              <a:rPr lang="en-US" sz="1400" dirty="0">
                <a:solidFill>
                  <a:schemeClr val="bg1"/>
                </a:solidFill>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algn="ctr"/>
            <a:r>
              <a:rPr lang="en-US" sz="1400" dirty="0">
                <a:solidFill>
                  <a:schemeClr val="bg1"/>
                </a:solidFill>
              </a:rPr>
              <a:t>U.S &amp; Global  </a:t>
            </a:r>
          </a:p>
          <a:p>
            <a:pPr algn="ctr"/>
            <a:r>
              <a:rPr lang="en-US" sz="1400" dirty="0">
                <a:solidFill>
                  <a:schemeClr val="bg1"/>
                </a:solidFill>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algn="ctr"/>
            <a:r>
              <a:rPr lang="en-US" sz="1400" dirty="0">
                <a:solidFill>
                  <a:schemeClr val="bg1"/>
                </a:solidFill>
              </a:rPr>
              <a:t>Engineered </a:t>
            </a:r>
          </a:p>
          <a:p>
            <a:pPr algn="ctr"/>
            <a:r>
              <a:rPr lang="en-US" sz="1400" dirty="0">
                <a:solidFill>
                  <a:schemeClr val="bg1"/>
                </a:solidFill>
              </a:rPr>
              <a:t>Air Quality &amp; </a:t>
            </a:r>
          </a:p>
          <a:p>
            <a:pPr algn="ctr"/>
            <a:r>
              <a:rPr lang="en-US" sz="1400" dirty="0">
                <a:solidFill>
                  <a:schemeClr val="bg1"/>
                </a:solidFill>
              </a:rPr>
              <a:t>Data Center</a:t>
            </a:r>
          </a:p>
          <a:p>
            <a:pPr algn="ctr"/>
            <a:r>
              <a:rPr lang="en-US" sz="1400" dirty="0">
                <a:solidFill>
                  <a:schemeClr val="bg1"/>
                </a:solidFill>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algn="ctr"/>
            <a:r>
              <a:rPr lang="en-US" sz="1400" dirty="0">
                <a:solidFill>
                  <a:schemeClr val="bg1"/>
                </a:solidFill>
              </a:rPr>
              <a:t>Engineered</a:t>
            </a:r>
          </a:p>
          <a:p>
            <a:pPr algn="ctr"/>
            <a:r>
              <a:rPr lang="en-US" sz="1400" dirty="0">
                <a:solidFill>
                  <a:schemeClr val="bg1"/>
                </a:solidFill>
              </a:rPr>
              <a:t>Air Distribution </a:t>
            </a:r>
          </a:p>
          <a:p>
            <a:pPr algn="ctr"/>
            <a:r>
              <a:rPr lang="en-US" sz="1400" dirty="0">
                <a:solidFill>
                  <a:schemeClr val="bg1"/>
                </a:solidFill>
              </a:rPr>
              <a:t>&amp; Sound</a:t>
            </a:r>
          </a:p>
          <a:p>
            <a:pPr algn="ctr"/>
            <a:r>
              <a:rPr lang="en-US" sz="1400" dirty="0">
                <a:solidFill>
                  <a:schemeClr val="bg1"/>
                </a:solidFill>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algn="ctr"/>
            <a:r>
              <a:rPr lang="en-US" sz="1400" dirty="0">
                <a:solidFill>
                  <a:schemeClr val="bg1"/>
                </a:solidFill>
              </a:rPr>
              <a:t>OEM,</a:t>
            </a:r>
          </a:p>
          <a:p>
            <a:pPr algn="ctr"/>
            <a:r>
              <a:rPr lang="en-US" sz="1400" dirty="0">
                <a:solidFill>
                  <a:schemeClr val="bg1"/>
                </a:solidFill>
              </a:rPr>
              <a:t>Key Account &amp; </a:t>
            </a:r>
          </a:p>
          <a:p>
            <a:pPr algn="ctr"/>
            <a:r>
              <a:rPr lang="en-US" sz="1400" dirty="0">
                <a:solidFill>
                  <a:schemeClr val="bg1"/>
                </a:solidFill>
              </a:rPr>
              <a:t>Sales Rep</a:t>
            </a:r>
          </a:p>
          <a:p>
            <a:pPr algn="ctr"/>
            <a:r>
              <a:rPr lang="en-US" sz="1400" dirty="0">
                <a:solidFill>
                  <a:schemeClr val="bg1"/>
                </a:solidFill>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algn="ctr"/>
            <a:r>
              <a:rPr lang="en-US" sz="1400" dirty="0">
                <a:solidFill>
                  <a:schemeClr val="bg1"/>
                </a:solidFill>
              </a:rPr>
              <a:t>Service </a:t>
            </a:r>
          </a:p>
          <a:p>
            <a:pPr algn="ctr"/>
            <a:r>
              <a:rPr lang="en-US" sz="1400" dirty="0">
                <a:solidFill>
                  <a:schemeClr val="bg1"/>
                </a:solidFill>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algn="ctr"/>
            <a:r>
              <a:rPr lang="en-US" sz="1400" dirty="0">
                <a:solidFill>
                  <a:schemeClr val="bg1"/>
                </a:solidFill>
              </a:rPr>
              <a:t>Award Winning </a:t>
            </a:r>
          </a:p>
          <a:p>
            <a:pPr algn="ctr"/>
            <a:r>
              <a:rPr lang="en-US" sz="1400" dirty="0">
                <a:solidFill>
                  <a:schemeClr val="bg1"/>
                </a:solidFill>
              </a:rPr>
              <a:t>&amp; Industry </a:t>
            </a:r>
          </a:p>
          <a:p>
            <a:pPr algn="ctr"/>
            <a:r>
              <a:rPr lang="en-US" sz="1400" dirty="0">
                <a:solidFill>
                  <a:schemeClr val="bg1"/>
                </a:solidFill>
              </a:rPr>
              <a:t>Recognized</a:t>
            </a:r>
          </a:p>
        </p:txBody>
      </p:sp>
      <p:pic>
        <p:nvPicPr>
          <p:cNvPr id="15" name="Picture 14" descr="A black and white logo&#10;&#10;Description automatically generated">
            <a:extLst>
              <a:ext uri="{FF2B5EF4-FFF2-40B4-BE49-F238E27FC236}">
                <a16:creationId xmlns:a16="http://schemas.microsoft.com/office/drawing/2014/main" id="{5053E5FA-BBCC-E5CE-52D6-2EB59D41E7D5}"/>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457322" y="6143243"/>
            <a:ext cx="1524003" cy="545593"/>
          </a:xfrm>
          <a:prstGeom prst="rect">
            <a:avLst/>
          </a:prstGeom>
        </p:spPr>
      </p:pic>
    </p:spTree>
    <p:extLst>
      <p:ext uri="{BB962C8B-B14F-4D97-AF65-F5344CB8AC3E}">
        <p14:creationId xmlns:p14="http://schemas.microsoft.com/office/powerpoint/2010/main" val="385909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dirty="0"/>
              <a:t>FläktGroup SEMCO Products For Commercial Applications</a:t>
            </a:r>
            <a:endParaRPr lang="en-US"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248329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07402" y="1595847"/>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679425" y="2724755"/>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309344" y="192074"/>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Calibri" panose="020F0502020204030204" pitchFamily="34" charset="0"/>
                <a:ea typeface="+mj-ea"/>
                <a:cs typeface="Calibri" panose="020F0502020204030204" pitchFamily="34" charset="0"/>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49220" y="3882707"/>
            <a:ext cx="3336128" cy="1437357"/>
          </a:xfrm>
          <a:prstGeom prst="rect">
            <a:avLst/>
          </a:prstGeom>
          <a:ln>
            <a:solidFill>
              <a:schemeClr val="tx1"/>
            </a:solidFill>
          </a:ln>
        </p:spPr>
      </p:pic>
    </p:spTree>
    <p:extLst>
      <p:ext uri="{BB962C8B-B14F-4D97-AF65-F5344CB8AC3E}">
        <p14:creationId xmlns:p14="http://schemas.microsoft.com/office/powerpoint/2010/main" val="204352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08411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Introduction to the EP Series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23535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6432-B895-69B4-AF22-5CE90D3E3906}"/>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Introduction to the EP Series</a:t>
            </a:r>
          </a:p>
        </p:txBody>
      </p:sp>
      <p:sp>
        <p:nvSpPr>
          <p:cNvPr id="5" name="TextBox 4">
            <a:extLst>
              <a:ext uri="{FF2B5EF4-FFF2-40B4-BE49-F238E27FC236}">
                <a16:creationId xmlns:a16="http://schemas.microsoft.com/office/drawing/2014/main" id="{AAE1FFE1-2404-0473-4D35-4FBD5845C940}"/>
              </a:ext>
            </a:extLst>
          </p:cNvPr>
          <p:cNvSpPr txBox="1"/>
          <p:nvPr/>
        </p:nvSpPr>
        <p:spPr>
          <a:xfrm>
            <a:off x="69342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a:ln>
                  <a:noFill/>
                </a:ln>
                <a:effectLst/>
                <a:uLnTx/>
                <a:uFillTx/>
                <a:latin typeface="Calibri" pitchFamily="34" charset="0"/>
                <a:ea typeface="+mj-ea"/>
                <a:cs typeface="+mj-cs"/>
              </a:rPr>
              <a:t>What is the </a:t>
            </a:r>
            <a:r>
              <a:rPr kumimoji="0" lang="en-US" sz="2400" b="1" i="0" u="none" strike="noStrike" kern="1200" spc="0" normalizeH="0" noProof="0" dirty="0">
                <a:ln>
                  <a:noFill/>
                </a:ln>
                <a:effectLst/>
                <a:uLnTx/>
                <a:uFillTx/>
                <a:latin typeface="Calibri" pitchFamily="34" charset="0"/>
                <a:ea typeface="+mj-ea"/>
                <a:cs typeface="+mj-cs"/>
              </a:rPr>
              <a:t>EP Series?</a:t>
            </a:r>
          </a:p>
        </p:txBody>
      </p:sp>
      <p:sp>
        <p:nvSpPr>
          <p:cNvPr id="6" name="TextBox 5">
            <a:extLst>
              <a:ext uri="{FF2B5EF4-FFF2-40B4-BE49-F238E27FC236}">
                <a16:creationId xmlns:a16="http://schemas.microsoft.com/office/drawing/2014/main" id="{BEE52161-E678-6137-8849-C99AB8E89BB1}"/>
              </a:ext>
            </a:extLst>
          </p:cNvPr>
          <p:cNvSpPr txBox="1"/>
          <p:nvPr/>
        </p:nvSpPr>
        <p:spPr>
          <a:xfrm>
            <a:off x="756241" y="1500623"/>
            <a:ext cx="5143500" cy="5142911"/>
          </a:xfrm>
          <a:prstGeom prst="rect">
            <a:avLst/>
          </a:prstGeom>
        </p:spPr>
        <p:txBody>
          <a:bodyPr vert="horz" wrap="square" lIns="91440" tIns="45720" rIns="91440" bIns="45720" rtlCol="0" anchor="ctr">
            <a:normAutofit lnSpcReduction="10000"/>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itchFamily="34" charset="0"/>
                <a:ea typeface="+mj-ea"/>
                <a:cs typeface="+mj-cs"/>
              </a:rPr>
              <a:t>The packaged energy recovery system (EP) Series is versatile line of energy recovery units, designed to bring in large quantities of outdoor air while treating </a:t>
            </a:r>
            <a:r>
              <a:rPr kumimoji="0" lang="en-US" sz="2400" i="0" u="none" strike="noStrike" kern="1200" spc="0" normalizeH="0" noProof="0">
                <a:ln>
                  <a:noFill/>
                </a:ln>
                <a:effectLst/>
                <a:uLnTx/>
                <a:uFillTx/>
                <a:latin typeface="Calibri" pitchFamily="34" charset="0"/>
                <a:ea typeface="+mj-ea"/>
                <a:cs typeface="+mj-cs"/>
              </a:rPr>
              <a:t>both exhaust </a:t>
            </a:r>
            <a:r>
              <a:rPr kumimoji="0" lang="en-US" sz="2400" i="0" u="none" strike="noStrike" kern="1200" spc="0" normalizeH="0" noProof="0" dirty="0">
                <a:ln>
                  <a:noFill/>
                </a:ln>
                <a:effectLst/>
                <a:uLnTx/>
                <a:uFillTx/>
                <a:latin typeface="Calibri" pitchFamily="34" charset="0"/>
                <a:ea typeface="+mj-ea"/>
                <a:cs typeface="+mj-cs"/>
              </a:rPr>
              <a:t>and supply air.</a:t>
            </a:r>
            <a:br>
              <a:rPr kumimoji="0" lang="en-US" sz="2400" i="0" u="none" strike="noStrike" kern="1200" spc="0" normalizeH="0" noProof="0" dirty="0">
                <a:ln>
                  <a:noFill/>
                </a:ln>
                <a:effectLst/>
                <a:uLnTx/>
                <a:uFillTx/>
                <a:latin typeface="Calibri" pitchFamily="34" charset="0"/>
                <a:ea typeface="+mj-ea"/>
                <a:cs typeface="+mj-cs"/>
              </a:rPr>
            </a:br>
            <a:endParaRPr kumimoji="0" lang="en-US" sz="2400" i="0" u="none" strike="noStrike" kern="1200" spc="0" normalizeH="0" noProof="0" dirty="0">
              <a:ln>
                <a:noFill/>
              </a:ln>
              <a:effectLst/>
              <a:uLnTx/>
              <a:uFillTx/>
              <a:latin typeface="Calibri" pitchFamily="34" charset="0"/>
              <a:ea typeface="+mj-ea"/>
              <a:cs typeface="+mj-cs"/>
            </a:endParaRPr>
          </a:p>
          <a:p>
            <a:pPr marL="342900" indent="-342900" defTabSz="457200">
              <a:spcBef>
                <a:spcPct val="0"/>
              </a:spcBef>
              <a:buFont typeface="Arial" panose="020B0604020202020204" pitchFamily="34" charset="0"/>
              <a:buChar char="•"/>
            </a:pPr>
            <a:r>
              <a:rPr lang="en-US" sz="2400" dirty="0">
                <a:latin typeface="Calibri" pitchFamily="34" charset="0"/>
                <a:ea typeface="+mj-ea"/>
                <a:cs typeface="+mj-cs"/>
              </a:rPr>
              <a:t>Available in several configuration options, it </a:t>
            </a:r>
            <a:r>
              <a:rPr lang="en-US" sz="2400" dirty="0">
                <a:latin typeface="Calibri" panose="020F0502020204030204" pitchFamily="34" charset="0"/>
                <a:ea typeface="Calibri" panose="020F0502020204030204" pitchFamily="34" charset="0"/>
                <a:cs typeface="Calibri" panose="020F0502020204030204" pitchFamily="34" charset="0"/>
              </a:rPr>
              <a:t>can be applied as a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pre-conditioner to traditional HVAC equipment or as part of an integrated system that provides total space conditioning and precise humidity control.</a:t>
            </a: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ct val="0"/>
              </a:spcBef>
              <a:spcAft>
                <a:spcPts val="0"/>
              </a:spcAft>
              <a:buClrTx/>
              <a:buSzTx/>
              <a:buFontTx/>
              <a:buNone/>
              <a:tabLst/>
            </a:pPr>
            <a:endParaRPr kumimoji="0" lang="en-US" sz="2400" i="0" u="none" strike="noStrike" kern="1200" spc="0" normalizeH="0" noProof="0" dirty="0">
              <a:ln>
                <a:noFill/>
              </a:ln>
              <a:solidFill>
                <a:schemeClr val="tx1"/>
              </a:solidFill>
              <a:effectLst/>
              <a:uLnTx/>
              <a:uFillTx/>
              <a:latin typeface="Calibri" pitchFamily="34" charset="0"/>
              <a:ea typeface="+mj-ea"/>
              <a:cs typeface="+mj-cs"/>
            </a:endParaRPr>
          </a:p>
        </p:txBody>
      </p:sp>
      <p:pic>
        <p:nvPicPr>
          <p:cNvPr id="4" name="Picture 3" descr="A large metal container with doors&#10;&#10;Description automatically generated">
            <a:extLst>
              <a:ext uri="{FF2B5EF4-FFF2-40B4-BE49-F238E27FC236}">
                <a16:creationId xmlns:a16="http://schemas.microsoft.com/office/drawing/2014/main" id="{D98D6511-BA97-C6E1-0BBB-D3F3A16810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5701" y="1723366"/>
            <a:ext cx="5401169" cy="4066670"/>
          </a:xfrm>
          <a:prstGeom prst="rect">
            <a:avLst/>
          </a:prstGeom>
        </p:spPr>
      </p:pic>
    </p:spTree>
    <p:extLst>
      <p:ext uri="{BB962C8B-B14F-4D97-AF65-F5344CB8AC3E}">
        <p14:creationId xmlns:p14="http://schemas.microsoft.com/office/powerpoint/2010/main" val="2731870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Contaminants</a:t>
            </a:r>
          </a:p>
        </p:txBody>
      </p:sp>
      <p:sp>
        <p:nvSpPr>
          <p:cNvPr id="3" name="Content Placeholder 5">
            <a:extLst>
              <a:ext uri="{FF2B5EF4-FFF2-40B4-BE49-F238E27FC236}">
                <a16:creationId xmlns:a16="http://schemas.microsoft.com/office/drawing/2014/main" id="{DD9B02B7-A747-48F2-E9A2-16C743E6048A}"/>
              </a:ext>
            </a:extLst>
          </p:cNvPr>
          <p:cNvSpPr>
            <a:spLocks noGrp="1"/>
          </p:cNvSpPr>
          <p:nvPr>
            <p:ph type="body" sz="quarter" idx="11"/>
          </p:nvPr>
        </p:nvSpPr>
        <p:spPr>
          <a:xfrm>
            <a:off x="556127" y="878304"/>
            <a:ext cx="6518442" cy="5943600"/>
          </a:xfrm>
        </p:spPr>
        <p:txBody>
          <a:bodyPr>
            <a:normAutofit/>
          </a:bodyPr>
          <a:lstStyle/>
          <a:p>
            <a:pPr marL="0" indent="0">
              <a:spcBef>
                <a:spcPts val="1000"/>
              </a:spcBef>
              <a:buNone/>
            </a:pPr>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CHALLENGE:</a:t>
            </a:r>
            <a:b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Incoming outdoor air needs to be treated, so it can be supplied to the space at ideal conditions, but it is also critical to remove any airborne contaminants for the health and safety of the space’s occupants.</a:t>
            </a:r>
            <a:endParaRPr lang="en-US" sz="22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SOLUTION:</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Not only can the EP deliver supply air at an ideal temperature and RH, but the True 3Å wheel, can also remove 99.95% of all airborne contaminants.</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This includes airborne pathogens, hazardous chemicals, and smoke.</a:t>
            </a:r>
          </a:p>
        </p:txBody>
      </p:sp>
      <p:pic>
        <p:nvPicPr>
          <p:cNvPr id="10" name="Picture 9" descr="A person in a blue shirt and stethoscope looking at a child in a hospital bed&#10;&#10;Description automatically generated">
            <a:extLst>
              <a:ext uri="{FF2B5EF4-FFF2-40B4-BE49-F238E27FC236}">
                <a16:creationId xmlns:a16="http://schemas.microsoft.com/office/drawing/2014/main" id="{CE461250-D6D1-9362-EE06-CB5335F52A31}"/>
              </a:ext>
            </a:extLst>
          </p:cNvPr>
          <p:cNvPicPr>
            <a:picLocks noChangeAspect="1"/>
          </p:cNvPicPr>
          <p:nvPr/>
        </p:nvPicPr>
        <p:blipFill rotWithShape="1">
          <a:blip r:embed="rId3">
            <a:extLst>
              <a:ext uri="{28A0092B-C50C-407E-A947-70E740481C1C}">
                <a14:useLocalDpi xmlns:a14="http://schemas.microsoft.com/office/drawing/2010/main" val="0"/>
              </a:ext>
            </a:extLst>
          </a:blip>
          <a:srcRect l="30787" t="-691" r="14115" b="691"/>
          <a:stretch/>
        </p:blipFill>
        <p:spPr>
          <a:xfrm>
            <a:off x="7240693" y="867030"/>
            <a:ext cx="4951306" cy="5990970"/>
          </a:xfrm>
          <a:prstGeom prst="rect">
            <a:avLst/>
          </a:prstGeom>
        </p:spPr>
      </p:pic>
    </p:spTree>
    <p:extLst>
      <p:ext uri="{BB962C8B-B14F-4D97-AF65-F5344CB8AC3E}">
        <p14:creationId xmlns:p14="http://schemas.microsoft.com/office/powerpoint/2010/main" val="196139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Energy Savings </a:t>
            </a:r>
          </a:p>
        </p:txBody>
      </p:sp>
      <p:sp>
        <p:nvSpPr>
          <p:cNvPr id="4" name="TextBox 3">
            <a:extLst>
              <a:ext uri="{FF2B5EF4-FFF2-40B4-BE49-F238E27FC236}">
                <a16:creationId xmlns:a16="http://schemas.microsoft.com/office/drawing/2014/main" id="{51AE48C9-7CA5-A1D8-F435-71C870FA6965}"/>
              </a:ext>
            </a:extLst>
          </p:cNvPr>
          <p:cNvSpPr txBox="1"/>
          <p:nvPr/>
        </p:nvSpPr>
        <p:spPr>
          <a:xfrm>
            <a:off x="485788" y="728346"/>
            <a:ext cx="196301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CHALLENGE:</a:t>
            </a:r>
          </a:p>
        </p:txBody>
      </p:sp>
      <p:sp>
        <p:nvSpPr>
          <p:cNvPr id="5" name="TextBox 4">
            <a:extLst>
              <a:ext uri="{FF2B5EF4-FFF2-40B4-BE49-F238E27FC236}">
                <a16:creationId xmlns:a16="http://schemas.microsoft.com/office/drawing/2014/main" id="{BAF6500A-6AE4-3704-9F3B-171A0C53C57F}"/>
              </a:ext>
            </a:extLst>
          </p:cNvPr>
          <p:cNvSpPr txBox="1"/>
          <p:nvPr/>
        </p:nvSpPr>
        <p:spPr>
          <a:xfrm>
            <a:off x="485788" y="2268225"/>
            <a:ext cx="1626325"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SOLUTION:</a:t>
            </a:r>
          </a:p>
        </p:txBody>
      </p:sp>
      <p:sp>
        <p:nvSpPr>
          <p:cNvPr id="7" name="TextBox 6">
            <a:extLst>
              <a:ext uri="{FF2B5EF4-FFF2-40B4-BE49-F238E27FC236}">
                <a16:creationId xmlns:a16="http://schemas.microsoft.com/office/drawing/2014/main" id="{DD672494-7389-747E-5E70-E7DA79F14B5F}"/>
              </a:ext>
            </a:extLst>
          </p:cNvPr>
          <p:cNvSpPr txBox="1"/>
          <p:nvPr/>
        </p:nvSpPr>
        <p:spPr>
          <a:xfrm>
            <a:off x="824326" y="1234404"/>
            <a:ext cx="4833088" cy="1158041"/>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ts val="2600"/>
              </a:lnSpc>
              <a:spcBef>
                <a:spcPct val="0"/>
              </a:spcBef>
              <a:spcAft>
                <a:spcPts val="0"/>
              </a:spcAft>
              <a:buClrTx/>
              <a:buSzTx/>
              <a:buFontTx/>
              <a:buNone/>
              <a:tabLst/>
            </a:pPr>
            <a:r>
              <a:rPr lang="en-US" sz="2200" b="1" dirty="0">
                <a:latin typeface="Calibri" panose="020F0502020204030204" pitchFamily="34" charset="0"/>
                <a:ea typeface="Calibri" panose="020F0502020204030204" pitchFamily="34" charset="0"/>
                <a:cs typeface="Calibri" panose="020F0502020204030204" pitchFamily="34" charset="0"/>
              </a:rPr>
              <a:t>Being able to provide ideal indoor air quality without expending a lot of energy or money.</a:t>
            </a:r>
          </a:p>
          <a:p>
            <a:pPr marL="0" marR="0" indent="0" algn="l" defTabSz="457200" rtl="0" eaLnBrk="1" fontAlgn="auto" latinLnBrk="0" hangingPunct="1">
              <a:lnSpc>
                <a:spcPct val="100000"/>
              </a:lnSpc>
              <a:spcBef>
                <a:spcPct val="0"/>
              </a:spcBef>
              <a:spcAft>
                <a:spcPts val="0"/>
              </a:spcAft>
              <a:buClrTx/>
              <a:buSzTx/>
              <a:buFontTx/>
              <a:buNone/>
              <a:tabLst/>
            </a:pPr>
            <a:endParaRPr lang="en-US" b="1" dirty="0">
              <a:latin typeface="Boxed Book" panose="02000506040000020004" pitchFamily="50" charset="0"/>
              <a:ea typeface="+mj-ea"/>
              <a:cs typeface="+mj-cs"/>
            </a:endParaRPr>
          </a:p>
        </p:txBody>
      </p:sp>
      <p:sp>
        <p:nvSpPr>
          <p:cNvPr id="11" name="TextBox 10">
            <a:extLst>
              <a:ext uri="{FF2B5EF4-FFF2-40B4-BE49-F238E27FC236}">
                <a16:creationId xmlns:a16="http://schemas.microsoft.com/office/drawing/2014/main" id="{6DFD0C63-9FE7-FA65-E04C-7646F972DBBE}"/>
              </a:ext>
            </a:extLst>
          </p:cNvPr>
          <p:cNvSpPr txBox="1"/>
          <p:nvPr/>
        </p:nvSpPr>
        <p:spPr>
          <a:xfrm>
            <a:off x="599797" y="2701644"/>
            <a:ext cx="4944771" cy="4093428"/>
          </a:xfrm>
          <a:prstGeom prst="rect">
            <a:avLst/>
          </a:prstGeom>
          <a:noFill/>
        </p:spPr>
        <p:txBody>
          <a:bodyPr wrap="square">
            <a:spAutoFit/>
          </a:bodyPr>
          <a:lstStyle/>
          <a:p>
            <a:pPr marL="285750" indent="-285750" defTabSz="457200">
              <a:lnSpc>
                <a:spcPts val="2600"/>
              </a:lnSpc>
              <a:spcBef>
                <a:spcPct val="0"/>
              </a:spcBef>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The True 3Å energy recovery wheel has a certified total energy recovery performance (sensible and latent) of up to 90% efficient.</a:t>
            </a:r>
            <a:br>
              <a:rPr lang="en-US" sz="2200" dirty="0">
                <a:latin typeface="Calibri" panose="020F0502020204030204" pitchFamily="34" charset="0"/>
                <a:ea typeface="Calibri" panose="020F0502020204030204" pitchFamily="34" charset="0"/>
                <a:cs typeface="Calibri" panose="020F0502020204030204" pitchFamily="34" charset="0"/>
              </a:rPr>
            </a:br>
            <a:endParaRPr lang="en-US" sz="2200" dirty="0">
              <a:latin typeface="Calibri" panose="020F0502020204030204" pitchFamily="34" charset="0"/>
              <a:ea typeface="Calibri" panose="020F0502020204030204" pitchFamily="34" charset="0"/>
              <a:cs typeface="Calibri" panose="020F0502020204030204" pitchFamily="34" charset="0"/>
            </a:endParaRPr>
          </a:p>
          <a:p>
            <a:pPr marL="285750" indent="-285750" defTabSz="457200">
              <a:lnSpc>
                <a:spcPts val="2600"/>
              </a:lnSpc>
              <a:spcBef>
                <a:spcPct val="0"/>
              </a:spcBef>
              <a:buFont typeface="Arial" panose="020B0604020202020204" pitchFamily="34" charset="0"/>
              <a:buChar char="•"/>
            </a:pPr>
            <a:r>
              <a:rPr lang="en-US" sz="2200" dirty="0">
                <a:latin typeface="Calibri" panose="020F0502020204030204" pitchFamily="34" charset="0"/>
                <a:ea typeface="Calibri" panose="020F0502020204030204" pitchFamily="34" charset="0"/>
                <a:cs typeface="Calibri" panose="020F0502020204030204" pitchFamily="34" charset="0"/>
              </a:rPr>
              <a:t>While each EP configuration is energy efficient, the EP dual wheel system can generate up to 10 tons of latent cooling for every 3 tons input with no cost of reheating, due to its additional sensible energy wheel.</a:t>
            </a: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light bulb and coins with plants growing out of them&#10;&#10;Description automatically generated">
            <a:extLst>
              <a:ext uri="{FF2B5EF4-FFF2-40B4-BE49-F238E27FC236}">
                <a16:creationId xmlns:a16="http://schemas.microsoft.com/office/drawing/2014/main" id="{5B9DBEF9-69A6-E49D-A21E-6F03701E43F9}"/>
              </a:ext>
            </a:extLst>
          </p:cNvPr>
          <p:cNvPicPr>
            <a:picLocks noChangeAspect="1"/>
          </p:cNvPicPr>
          <p:nvPr/>
        </p:nvPicPr>
        <p:blipFill rotWithShape="1">
          <a:blip r:embed="rId3">
            <a:extLst>
              <a:ext uri="{28A0092B-C50C-407E-A947-70E740481C1C}">
                <a14:useLocalDpi xmlns:a14="http://schemas.microsoft.com/office/drawing/2010/main" val="0"/>
              </a:ext>
            </a:extLst>
          </a:blip>
          <a:srcRect l="13858" r="15861"/>
          <a:stretch/>
        </p:blipFill>
        <p:spPr>
          <a:xfrm>
            <a:off x="5770260" y="785168"/>
            <a:ext cx="6421740" cy="6079812"/>
          </a:xfrm>
          <a:prstGeom prst="rect">
            <a:avLst/>
          </a:prstGeom>
        </p:spPr>
      </p:pic>
    </p:spTree>
    <p:extLst>
      <p:ext uri="{BB962C8B-B14F-4D97-AF65-F5344CB8AC3E}">
        <p14:creationId xmlns:p14="http://schemas.microsoft.com/office/powerpoint/2010/main" val="9657781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C4685-853B-464A-989C-6F9C2F390CF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Dealing With Variable Temperatures</a:t>
            </a:r>
          </a:p>
        </p:txBody>
      </p:sp>
      <p:sp>
        <p:nvSpPr>
          <p:cNvPr id="5" name="TextBox 4">
            <a:extLst>
              <a:ext uri="{FF2B5EF4-FFF2-40B4-BE49-F238E27FC236}">
                <a16:creationId xmlns:a16="http://schemas.microsoft.com/office/drawing/2014/main" id="{8B93359E-4363-210C-1DDD-0704989BB92E}"/>
              </a:ext>
            </a:extLst>
          </p:cNvPr>
          <p:cNvSpPr txBox="1"/>
          <p:nvPr/>
        </p:nvSpPr>
        <p:spPr>
          <a:xfrm>
            <a:off x="4968240" y="72290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CHALLENGE:</a:t>
            </a:r>
          </a:p>
        </p:txBody>
      </p:sp>
      <p:sp>
        <p:nvSpPr>
          <p:cNvPr id="6" name="TextBox 5">
            <a:extLst>
              <a:ext uri="{FF2B5EF4-FFF2-40B4-BE49-F238E27FC236}">
                <a16:creationId xmlns:a16="http://schemas.microsoft.com/office/drawing/2014/main" id="{F40841ED-7736-0F0C-34FA-113750D67CDA}"/>
              </a:ext>
            </a:extLst>
          </p:cNvPr>
          <p:cNvSpPr txBox="1"/>
          <p:nvPr/>
        </p:nvSpPr>
        <p:spPr>
          <a:xfrm>
            <a:off x="5381946" y="1355381"/>
            <a:ext cx="6667500" cy="1189237"/>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bg1"/>
                </a:solidFill>
                <a:effectLst/>
                <a:uLnTx/>
                <a:uFillTx/>
                <a:latin typeface="Calibri" pitchFamily="34" charset="0"/>
                <a:ea typeface="+mj-ea"/>
                <a:cs typeface="+mj-cs"/>
              </a:rPr>
              <a:t>How to keep indoor space temperatures consistent while outdoor conditions are changing</a:t>
            </a:r>
            <a:r>
              <a:rPr lang="en-US" sz="2400" b="1" dirty="0">
                <a:solidFill>
                  <a:schemeClr val="bg1"/>
                </a:solidFill>
                <a:latin typeface="Calibri" pitchFamily="34" charset="0"/>
                <a:ea typeface="+mj-ea"/>
                <a:cs typeface="+mj-cs"/>
              </a:rPr>
              <a:t>.</a:t>
            </a:r>
            <a:endParaRPr kumimoji="0" lang="en-US" sz="2400" b="1" i="0" u="none" strike="noStrike" kern="1200" spc="0" normalizeH="0" noProof="0" dirty="0" err="1">
              <a:ln>
                <a:noFill/>
              </a:ln>
              <a:solidFill>
                <a:schemeClr val="bg1"/>
              </a:solidFill>
              <a:effectLst/>
              <a:uLnTx/>
              <a:uFillTx/>
              <a:latin typeface="Calibri" pitchFamily="34" charset="0"/>
              <a:ea typeface="+mj-ea"/>
              <a:cs typeface="+mj-cs"/>
            </a:endParaRPr>
          </a:p>
        </p:txBody>
      </p:sp>
      <p:sp>
        <p:nvSpPr>
          <p:cNvPr id="10" name="TextBox 9">
            <a:extLst>
              <a:ext uri="{FF2B5EF4-FFF2-40B4-BE49-F238E27FC236}">
                <a16:creationId xmlns:a16="http://schemas.microsoft.com/office/drawing/2014/main" id="{8769CC8A-3459-6085-A8B5-78D26D07F734}"/>
              </a:ext>
            </a:extLst>
          </p:cNvPr>
          <p:cNvSpPr txBox="1"/>
          <p:nvPr/>
        </p:nvSpPr>
        <p:spPr>
          <a:xfrm>
            <a:off x="5094413" y="2514600"/>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SOLUTION:</a:t>
            </a:r>
          </a:p>
        </p:txBody>
      </p:sp>
      <p:sp>
        <p:nvSpPr>
          <p:cNvPr id="15" name="TextBox 14">
            <a:extLst>
              <a:ext uri="{FF2B5EF4-FFF2-40B4-BE49-F238E27FC236}">
                <a16:creationId xmlns:a16="http://schemas.microsoft.com/office/drawing/2014/main" id="{4E684B0A-80D2-859E-89DB-F5309A3D82C2}"/>
              </a:ext>
            </a:extLst>
          </p:cNvPr>
          <p:cNvSpPr txBox="1"/>
          <p:nvPr/>
        </p:nvSpPr>
        <p:spPr>
          <a:xfrm>
            <a:off x="5381946" y="2582238"/>
            <a:ext cx="6667500" cy="3993508"/>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With several EP configurations to choose from, there is a n EP configuration for every climate and application. The EP is capable of heating, cooling, and dehumidification.</a:t>
            </a:r>
            <a:br>
              <a:rPr kumimoji="0" lang="en-US" sz="2400" i="0" u="none" strike="noStrike" kern="1200" spc="0" normalizeH="0" noProof="0" dirty="0">
                <a:ln>
                  <a:noFill/>
                </a:ln>
                <a:solidFill>
                  <a:schemeClr val="bg1"/>
                </a:solidFill>
                <a:effectLst/>
                <a:uLnTx/>
                <a:uFillTx/>
                <a:latin typeface="Calibri" pitchFamily="34" charset="0"/>
                <a:ea typeface="+mj-ea"/>
                <a:cs typeface="+mj-cs"/>
              </a:rPr>
            </a:b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The EP has equal latent and sensible heat transfer.</a:t>
            </a: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p:txBody>
      </p:sp>
      <p:pic>
        <p:nvPicPr>
          <p:cNvPr id="9" name="Picture 8" descr="A city skyline with a mountain in the background&#10;&#10;Description automatically generated">
            <a:extLst>
              <a:ext uri="{FF2B5EF4-FFF2-40B4-BE49-F238E27FC236}">
                <a16:creationId xmlns:a16="http://schemas.microsoft.com/office/drawing/2014/main" id="{C74164D5-E2DE-843E-27DA-1C22AE940DF3}"/>
              </a:ext>
            </a:extLst>
          </p:cNvPr>
          <p:cNvPicPr>
            <a:picLocks noChangeAspect="1"/>
          </p:cNvPicPr>
          <p:nvPr/>
        </p:nvPicPr>
        <p:blipFill rotWithShape="1">
          <a:blip r:embed="rId3">
            <a:extLst>
              <a:ext uri="{28A0092B-C50C-407E-A947-70E740481C1C}">
                <a14:useLocalDpi xmlns:a14="http://schemas.microsoft.com/office/drawing/2010/main" val="0"/>
              </a:ext>
            </a:extLst>
          </a:blip>
          <a:srcRect l="69869" t="1670"/>
          <a:stretch/>
        </p:blipFill>
        <p:spPr>
          <a:xfrm>
            <a:off x="435935" y="893135"/>
            <a:ext cx="4520205" cy="5964864"/>
          </a:xfrm>
          <a:prstGeom prst="rect">
            <a:avLst/>
          </a:prstGeom>
        </p:spPr>
      </p:pic>
    </p:spTree>
    <p:extLst>
      <p:ext uri="{BB962C8B-B14F-4D97-AF65-F5344CB8AC3E}">
        <p14:creationId xmlns:p14="http://schemas.microsoft.com/office/powerpoint/2010/main" val="2835695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EP Series Components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729875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close-up of a green circular object&#10;&#10;Description automatically generated">
            <a:extLst>
              <a:ext uri="{FF2B5EF4-FFF2-40B4-BE49-F238E27FC236}">
                <a16:creationId xmlns:a16="http://schemas.microsoft.com/office/drawing/2014/main" id="{53AE3E38-52B5-EE71-3652-1394B8EABFF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132" r="8132"/>
          <a:stretch>
            <a:fillRect/>
          </a:stretch>
        </p:blipFill>
        <p:spPr>
          <a:xfrm>
            <a:off x="7172691" y="335518"/>
            <a:ext cx="5447272" cy="5058939"/>
          </a:xfrm>
        </p:spPr>
      </p:pic>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Wheels</a:t>
            </a:r>
          </a:p>
        </p:txBody>
      </p:sp>
      <p:sp>
        <p:nvSpPr>
          <p:cNvPr id="2" name="Text Placeholder 1"/>
          <p:cNvSpPr>
            <a:spLocks noGrp="1"/>
          </p:cNvSpPr>
          <p:nvPr>
            <p:ph type="body" sz="quarter" idx="11"/>
          </p:nvPr>
        </p:nvSpPr>
        <p:spPr>
          <a:xfrm>
            <a:off x="599133" y="954116"/>
            <a:ext cx="6517055" cy="5034832"/>
          </a:xfrm>
        </p:spPr>
        <p:txBody>
          <a:bodyPr>
            <a:noAutofit/>
          </a:bodyPr>
          <a:lstStyle/>
          <a:p>
            <a:pPr>
              <a:spcBef>
                <a:spcPts val="600"/>
              </a:spcBef>
            </a:pPr>
            <a:r>
              <a:rPr lang="en-US"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True 3Å Total Energy Wheel (TE) — </a:t>
            </a:r>
            <a:r>
              <a:rPr lang="en-US"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all EPs </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Patented 3Å molecular sieve-desiccant coating for independently certified cross-contamination less than 0.04%</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All aluminum, structural spoke system eliminates mechanical fatigue and allows media replacement (sizes 13+)</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Field adjustable purge section</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NFPA 90A certified for flame spread and smoke generation based upon ASTM E84 fire test method</a:t>
            </a:r>
          </a:p>
          <a:p>
            <a:pPr marL="171450" indent="-171450">
              <a:spcBef>
                <a:spcPts val="600"/>
              </a:spcBef>
              <a:buFont typeface="Arial" panose="020B0604020202020204" pitchFamily="34" charset="0"/>
              <a:buChar char="•"/>
            </a:pPr>
            <a:r>
              <a:rPr lang="en-US" sz="1700" dirty="0">
                <a:solidFill>
                  <a:schemeClr val="bg1"/>
                </a:solidFill>
                <a:latin typeface="Calibri" panose="020F0502020204030204" pitchFamily="34" charset="0"/>
                <a:ea typeface="Calibri" panose="020F0502020204030204" pitchFamily="34" charset="0"/>
                <a:cs typeface="Calibri" panose="020F0502020204030204" pitchFamily="34" charset="0"/>
              </a:rPr>
              <a:t>Independently certified wheel performance in accordance with ASHRAE Standard 84-91 and ARI Standard 1060 regarding:</a:t>
            </a:r>
          </a:p>
          <a:p>
            <a:pPr marL="781020" lvl="1" indent="-171450">
              <a:spcBef>
                <a:spcPts val="300"/>
              </a:spcBef>
              <a:buFont typeface="Arial" panose="020B0604020202020204" pitchFamily="34" charset="0"/>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latent transfer efficiency</a:t>
            </a:r>
          </a:p>
          <a:p>
            <a:pPr marL="781020" lvl="1" indent="-171450">
              <a:spcBef>
                <a:spcPts val="300"/>
              </a:spcBef>
              <a:buFont typeface="Arial" panose="020B0604020202020204" pitchFamily="34" charset="0"/>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sensible transfer efficiency</a:t>
            </a:r>
          </a:p>
          <a:p>
            <a:pPr marL="781020" lvl="1" indent="-171450">
              <a:spcBef>
                <a:spcPts val="300"/>
              </a:spcBef>
              <a:buFont typeface="Arial" panose="020B0604020202020204" pitchFamily="34" charset="0"/>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pressure loss across wheel</a:t>
            </a:r>
          </a:p>
          <a:p>
            <a:pPr marL="171450" indent="-171450">
              <a:spcBef>
                <a:spcPts val="600"/>
              </a:spcBef>
              <a:buFont typeface="Arial" panose="020B0604020202020204" pitchFamily="34" charset="0"/>
              <a:buChar char="•"/>
            </a:pPr>
            <a:endParaRPr lang="en-US" sz="1800" dirty="0"/>
          </a:p>
          <a:p>
            <a:pPr marL="171450" indent="-171450">
              <a:spcBef>
                <a:spcPts val="600"/>
              </a:spcBef>
              <a:buFont typeface="Arial" panose="020B0604020202020204" pitchFamily="34" charset="0"/>
              <a:buChar char="•"/>
            </a:pPr>
            <a:endParaRPr lang="en-US" sz="1800" dirty="0"/>
          </a:p>
        </p:txBody>
      </p:sp>
      <p:sp>
        <p:nvSpPr>
          <p:cNvPr id="11" name="TextBox 10">
            <a:extLst>
              <a:ext uri="{FF2B5EF4-FFF2-40B4-BE49-F238E27FC236}">
                <a16:creationId xmlns:a16="http://schemas.microsoft.com/office/drawing/2014/main" id="{149985DE-AD21-329F-153D-3B3561A0000A}"/>
              </a:ext>
            </a:extLst>
          </p:cNvPr>
          <p:cNvSpPr txBox="1"/>
          <p:nvPr/>
        </p:nvSpPr>
        <p:spPr>
          <a:xfrm>
            <a:off x="641252" y="5050229"/>
            <a:ext cx="7221813" cy="1877437"/>
          </a:xfrm>
          <a:prstGeom prst="rect">
            <a:avLst/>
          </a:prstGeom>
          <a:noFill/>
        </p:spPr>
        <p:txBody>
          <a:bodyPr wrap="square">
            <a:spAutoFit/>
          </a:bodyPr>
          <a:lstStyle/>
          <a:p>
            <a:pPr>
              <a:spcBef>
                <a:spcPts val="600"/>
              </a:spcBef>
            </a:pPr>
            <a:r>
              <a:rPr lang="en-US" sz="2400"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Sensible Only (TS) Recovery Wheels </a:t>
            </a:r>
            <a:r>
              <a:rPr lang="en-US" sz="2400"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 Dual Wheel Only</a:t>
            </a:r>
          </a:p>
          <a:p>
            <a:pPr marL="171450" indent="-171450">
              <a:spcBef>
                <a:spcPts val="600"/>
              </a:spcBef>
              <a:buFont typeface="Arial" panose="020B0604020202020204" pitchFamily="34" charset="0"/>
              <a:buChar char="•"/>
            </a:pP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The TS wheel is polymer coated to avoid oxidation and moisture transfer</a:t>
            </a:r>
          </a:p>
          <a:p>
            <a:pPr marL="171450" indent="-171450">
              <a:spcBef>
                <a:spcPts val="600"/>
              </a:spcBef>
              <a:buFont typeface="Arial" panose="020B0604020202020204" pitchFamily="34" charset="0"/>
              <a:buChar char="•"/>
            </a:pP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Field adjustable purge section</a:t>
            </a: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descr="A metal box with blue round objects&#10;&#10;Description automatically generated with medium confidence">
            <a:extLst>
              <a:ext uri="{FF2B5EF4-FFF2-40B4-BE49-F238E27FC236}">
                <a16:creationId xmlns:a16="http://schemas.microsoft.com/office/drawing/2014/main" id="{97A9C7F6-2AC7-E92D-6E33-DB9437F57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130" y="3793772"/>
            <a:ext cx="5415831" cy="4061873"/>
          </a:xfrm>
          <a:prstGeom prst="rect">
            <a:avLst/>
          </a:prstGeom>
        </p:spPr>
      </p:pic>
      <p:pic>
        <p:nvPicPr>
          <p:cNvPr id="7" name="Picture 6" descr="C:\Users\thomas.rice\Desktop\AHRI_certified_label.jpg"/>
          <p:cNvPicPr/>
          <p:nvPr/>
        </p:nvPicPr>
        <p:blipFill>
          <a:blip r:embed="rId4">
            <a:extLst>
              <a:ext uri="{BEBA8EAE-BF5A-486C-A8C5-ECC9F3942E4B}">
                <a14:imgProps xmlns:a14="http://schemas.microsoft.com/office/drawing/2010/main">
                  <a14:imgLayer r:embed="rId5">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a:ext>
            </a:extLst>
          </a:blip>
          <a:srcRect/>
          <a:stretch>
            <a:fillRect/>
          </a:stretch>
        </p:blipFill>
        <p:spPr bwMode="auto">
          <a:xfrm>
            <a:off x="6662190" y="3932312"/>
            <a:ext cx="1878874" cy="979377"/>
          </a:xfrm>
          <a:prstGeom prst="rect">
            <a:avLst/>
          </a:prstGeom>
          <a:noFill/>
          <a:ln>
            <a:noFill/>
          </a:ln>
        </p:spPr>
      </p:pic>
    </p:spTree>
    <p:extLst>
      <p:ext uri="{BB962C8B-B14F-4D97-AF65-F5344CB8AC3E}">
        <p14:creationId xmlns:p14="http://schemas.microsoft.com/office/powerpoint/2010/main" val="2828501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Panels</a:t>
            </a:r>
          </a:p>
        </p:txBody>
      </p:sp>
      <p:sp>
        <p:nvSpPr>
          <p:cNvPr id="4" name="Text Placeholder 3"/>
          <p:cNvSpPr>
            <a:spLocks noGrp="1"/>
          </p:cNvSpPr>
          <p:nvPr>
            <p:ph type="body" sz="quarter" idx="14"/>
          </p:nvPr>
        </p:nvSpPr>
        <p:spPr>
          <a:xfrm>
            <a:off x="3771579" y="946353"/>
            <a:ext cx="7879565" cy="5786246"/>
          </a:xfrm>
        </p:spPr>
        <p:txBody>
          <a:bodyPr>
            <a:normAutofit lnSpcReduction="10000"/>
          </a:bodyPr>
          <a:lstStyle/>
          <a:p>
            <a:pPr marL="380990" indent="-380990">
              <a:buFont typeface="Arial" panose="020B0604020202020204" pitchFamily="34" charset="0"/>
              <a:buChar char="•"/>
            </a:pPr>
            <a:r>
              <a:rPr lang="en-US" sz="2000" dirty="0">
                <a:solidFill>
                  <a:schemeClr val="bg1"/>
                </a:solidFill>
              </a:rPr>
              <a:t>Dual wall tongue and groove panels</a:t>
            </a:r>
          </a:p>
          <a:p>
            <a:pPr marL="654575" lvl="1" indent="-380990">
              <a:buFont typeface="Arial" panose="020B0604020202020204" pitchFamily="34" charset="0"/>
              <a:buChar char="•"/>
            </a:pPr>
            <a:r>
              <a:rPr lang="en-US" sz="2000" dirty="0">
                <a:solidFill>
                  <a:schemeClr val="bg1"/>
                </a:solidFill>
              </a:rPr>
              <a:t>2 inches thick</a:t>
            </a:r>
          </a:p>
          <a:p>
            <a:pPr marL="654575" lvl="1" indent="-380990">
              <a:buFont typeface="Arial" panose="020B0604020202020204" pitchFamily="34" charset="0"/>
              <a:buChar char="•"/>
            </a:pPr>
            <a:r>
              <a:rPr lang="en-US" sz="2000" dirty="0">
                <a:solidFill>
                  <a:schemeClr val="bg1"/>
                </a:solidFill>
              </a:rPr>
              <a:t>18-gauge outer skin</a:t>
            </a:r>
          </a:p>
          <a:p>
            <a:pPr marL="654575" lvl="1" indent="-380990">
              <a:buFont typeface="Arial" panose="020B0604020202020204" pitchFamily="34" charset="0"/>
              <a:buChar char="•"/>
            </a:pPr>
            <a:r>
              <a:rPr lang="en-US" sz="2000" dirty="0">
                <a:solidFill>
                  <a:schemeClr val="bg1"/>
                </a:solidFill>
              </a:rPr>
              <a:t>Eliminates exposed mineral wool insulation and associated risk of bacterial growth.</a:t>
            </a:r>
            <a:br>
              <a:rPr lang="en-US" sz="2000" dirty="0">
                <a:solidFill>
                  <a:schemeClr val="bg1"/>
                </a:solidFill>
              </a:rPr>
            </a:br>
            <a:endParaRPr lang="en-US" sz="2000" dirty="0">
              <a:solidFill>
                <a:schemeClr val="bg1"/>
              </a:solidFill>
            </a:endParaRPr>
          </a:p>
          <a:p>
            <a:pPr marL="380990" indent="-380990">
              <a:buFont typeface="Arial" panose="020B0604020202020204" pitchFamily="34" charset="0"/>
              <a:buChar char="•"/>
            </a:pPr>
            <a:r>
              <a:rPr lang="en-US" sz="2000" dirty="0">
                <a:solidFill>
                  <a:schemeClr val="bg1"/>
                </a:solidFill>
              </a:rPr>
              <a:t>Optional dual wall foam panels</a:t>
            </a:r>
            <a:br>
              <a:rPr lang="en-US" sz="2000" dirty="0">
                <a:solidFill>
                  <a:schemeClr val="bg1"/>
                </a:solidFill>
              </a:rPr>
            </a:br>
            <a:endParaRPr lang="en-US" sz="2000" dirty="0">
              <a:solidFill>
                <a:schemeClr val="bg1"/>
              </a:solidFill>
            </a:endParaRPr>
          </a:p>
          <a:p>
            <a:pPr marL="380990" indent="-380990">
              <a:lnSpc>
                <a:spcPts val="2100"/>
              </a:lnSpc>
              <a:buFont typeface="Arial" panose="020B0604020202020204" pitchFamily="34" charset="0"/>
              <a:buChar char="•"/>
            </a:pPr>
            <a:r>
              <a:rPr lang="en-US" sz="2000" dirty="0">
                <a:solidFill>
                  <a:schemeClr val="bg1"/>
                </a:solidFill>
              </a:rPr>
              <a:t>Double-wall removable panels provided for large internal components.</a:t>
            </a:r>
          </a:p>
          <a:p>
            <a:pPr marL="380990" indent="-380990">
              <a:lnSpc>
                <a:spcPct val="210000"/>
              </a:lnSpc>
              <a:buFont typeface="Arial" panose="020B0604020202020204" pitchFamily="34" charset="0"/>
              <a:buChar char="•"/>
            </a:pPr>
            <a:r>
              <a:rPr lang="en-US" sz="2000" dirty="0">
                <a:solidFill>
                  <a:schemeClr val="bg1"/>
                </a:solidFill>
              </a:rPr>
              <a:t>Gasketed double-wall access doors for all compartments.</a:t>
            </a:r>
          </a:p>
          <a:p>
            <a:pPr marL="380990" indent="-380990">
              <a:buFont typeface="Arial" panose="020B0604020202020204" pitchFamily="34" charset="0"/>
              <a:buChar char="•"/>
            </a:pPr>
            <a:r>
              <a:rPr lang="en-US" sz="2000" dirty="0">
                <a:solidFill>
                  <a:schemeClr val="bg1"/>
                </a:solidFill>
              </a:rPr>
              <a:t>Secondary roof of continuous standing-seam panels standard on units designed for outdoor installation.</a:t>
            </a:r>
          </a:p>
          <a:p>
            <a:pPr marL="380990" indent="-380990">
              <a:lnSpc>
                <a:spcPct val="200000"/>
              </a:lnSpc>
              <a:buFont typeface="Arial" panose="020B0604020202020204" pitchFamily="34" charset="0"/>
              <a:buChar char="•"/>
            </a:pPr>
            <a:r>
              <a:rPr lang="en-US" sz="2000" dirty="0">
                <a:solidFill>
                  <a:schemeClr val="bg1"/>
                </a:solidFill>
              </a:rPr>
              <a:t>Fully welded cabinet floor with integrated floor drains.</a:t>
            </a:r>
          </a:p>
          <a:p>
            <a:pPr marL="380990" indent="-380990">
              <a:lnSpc>
                <a:spcPct val="200000"/>
              </a:lnSpc>
              <a:buFont typeface="Arial" panose="020B0604020202020204" pitchFamily="34" charset="0"/>
              <a:buChar char="•"/>
            </a:pPr>
            <a:r>
              <a:rPr lang="en-US" sz="2000" dirty="0">
                <a:solidFill>
                  <a:schemeClr val="bg1"/>
                </a:solidFill>
              </a:rPr>
              <a:t>Aluminum treadplate flooring</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26175"/>
          <a:stretch/>
        </p:blipFill>
        <p:spPr>
          <a:xfrm>
            <a:off x="540856" y="791942"/>
            <a:ext cx="2999786" cy="6095068"/>
          </a:xfrm>
          <a:prstGeom prst="rect">
            <a:avLst/>
          </a:prstGeom>
        </p:spPr>
      </p:pic>
    </p:spTree>
    <p:extLst>
      <p:ext uri="{BB962C8B-B14F-4D97-AF65-F5344CB8AC3E}">
        <p14:creationId xmlns:p14="http://schemas.microsoft.com/office/powerpoint/2010/main" val="4079418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 Fans &amp; Filters</a:t>
            </a:r>
          </a:p>
        </p:txBody>
      </p:sp>
      <p:sp>
        <p:nvSpPr>
          <p:cNvPr id="7" name="TextBox 6">
            <a:extLst>
              <a:ext uri="{FF2B5EF4-FFF2-40B4-BE49-F238E27FC236}">
                <a16:creationId xmlns:a16="http://schemas.microsoft.com/office/drawing/2014/main" id="{30886FB8-19D5-04CC-30D2-638496108F7B}"/>
              </a:ext>
            </a:extLst>
          </p:cNvPr>
          <p:cNvSpPr txBox="1"/>
          <p:nvPr/>
        </p:nvSpPr>
        <p:spPr>
          <a:xfrm>
            <a:off x="623392" y="1138495"/>
            <a:ext cx="6806108" cy="4072910"/>
          </a:xfrm>
          <a:prstGeom prst="rect">
            <a:avLst/>
          </a:prstGeom>
          <a:noFill/>
        </p:spPr>
        <p:txBody>
          <a:bodyPr wrap="square">
            <a:spAutoFit/>
          </a:bodyPr>
          <a:lstStyle/>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EC fans sized for quiet and efficient operation.</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EC fans are built to include air-flow measuring.</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No variable frequency drives (VFD) are required to control speed.</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Requires minimal maintenance - effectively operating with low efficiency filters without impacting long term performance.</a:t>
            </a:r>
          </a:p>
          <a:p>
            <a:pPr marL="342900" indent="-34290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Optional - Plenum fans</a:t>
            </a:r>
          </a:p>
        </p:txBody>
      </p:sp>
      <p:pic>
        <p:nvPicPr>
          <p:cNvPr id="12" name="Picture 11" descr="A picture containing text, blue&#10;&#10;Description automatically generated">
            <a:extLst>
              <a:ext uri="{FF2B5EF4-FFF2-40B4-BE49-F238E27FC236}">
                <a16:creationId xmlns:a16="http://schemas.microsoft.com/office/drawing/2014/main" id="{FD690682-FA12-D2A5-E42D-F9075B6B28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37426" t="1" r="-1105" b="36130"/>
          <a:stretch/>
        </p:blipFill>
        <p:spPr>
          <a:xfrm>
            <a:off x="8564879" y="793705"/>
            <a:ext cx="3696267" cy="6064295"/>
          </a:xfrm>
          <a:prstGeom prst="rect">
            <a:avLst/>
          </a:prstGeom>
        </p:spPr>
      </p:pic>
      <p:sp>
        <p:nvSpPr>
          <p:cNvPr id="4" name="TextBox 3">
            <a:extLst>
              <a:ext uri="{FF2B5EF4-FFF2-40B4-BE49-F238E27FC236}">
                <a16:creationId xmlns:a16="http://schemas.microsoft.com/office/drawing/2014/main" id="{87B7BCE3-4933-B974-E646-A4AB20A5DB8B}"/>
              </a:ext>
            </a:extLst>
          </p:cNvPr>
          <p:cNvSpPr txBox="1"/>
          <p:nvPr/>
        </p:nvSpPr>
        <p:spPr>
          <a:xfrm>
            <a:off x="623392" y="5758563"/>
            <a:ext cx="7082522" cy="830997"/>
          </a:xfrm>
          <a:prstGeom prst="rect">
            <a:avLst/>
          </a:prstGeom>
          <a:noFill/>
        </p:spPr>
        <p:txBody>
          <a:bodyPr wrap="square">
            <a:spAutoFit/>
          </a:bodyPr>
          <a:lstStyle/>
          <a:p>
            <a:pPr marL="380990" indent="-38099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Filters that are 30% (MERV 8) efficient are provided for the outdoor air and return airstreams.</a:t>
            </a:r>
          </a:p>
        </p:txBody>
      </p:sp>
      <p:sp>
        <p:nvSpPr>
          <p:cNvPr id="5" name="TextBox 4">
            <a:extLst>
              <a:ext uri="{FF2B5EF4-FFF2-40B4-BE49-F238E27FC236}">
                <a16:creationId xmlns:a16="http://schemas.microsoft.com/office/drawing/2014/main" id="{D02F990B-39BC-1B92-81E4-67DB02764EBC}"/>
              </a:ext>
            </a:extLst>
          </p:cNvPr>
          <p:cNvSpPr txBox="1"/>
          <p:nvPr/>
        </p:nvSpPr>
        <p:spPr>
          <a:xfrm>
            <a:off x="623392" y="502778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tx1"/>
                </a:solidFill>
                <a:effectLst/>
                <a:uLnTx/>
                <a:uFillTx/>
                <a:latin typeface="Calibri" pitchFamily="34" charset="0"/>
                <a:ea typeface="+mj-ea"/>
                <a:cs typeface="+mj-cs"/>
              </a:rPr>
              <a:t>Filters</a:t>
            </a:r>
          </a:p>
        </p:txBody>
      </p:sp>
      <p:sp>
        <p:nvSpPr>
          <p:cNvPr id="8" name="TextBox 7">
            <a:extLst>
              <a:ext uri="{FF2B5EF4-FFF2-40B4-BE49-F238E27FC236}">
                <a16:creationId xmlns:a16="http://schemas.microsoft.com/office/drawing/2014/main" id="{DD369878-2402-D81A-2384-BDFD20689F1A}"/>
              </a:ext>
            </a:extLst>
          </p:cNvPr>
          <p:cNvSpPr txBox="1"/>
          <p:nvPr/>
        </p:nvSpPr>
        <p:spPr>
          <a:xfrm>
            <a:off x="623392" y="787534"/>
            <a:ext cx="6129670"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tx1"/>
                </a:solidFill>
                <a:effectLst/>
                <a:uLnTx/>
                <a:uFillTx/>
                <a:latin typeface="Calibri" pitchFamily="34" charset="0"/>
                <a:ea typeface="+mj-ea"/>
                <a:cs typeface="+mj-cs"/>
              </a:rPr>
              <a:t>Fans</a:t>
            </a:r>
          </a:p>
        </p:txBody>
      </p:sp>
    </p:spTree>
    <p:extLst>
      <p:ext uri="{BB962C8B-B14F-4D97-AF65-F5344CB8AC3E}">
        <p14:creationId xmlns:p14="http://schemas.microsoft.com/office/powerpoint/2010/main" val="951315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 Hoods &amp; Dampers</a:t>
            </a:r>
          </a:p>
        </p:txBody>
      </p:sp>
      <p:sp>
        <p:nvSpPr>
          <p:cNvPr id="4" name="Text Placeholder 3"/>
          <p:cNvSpPr>
            <a:spLocks noGrp="1"/>
          </p:cNvSpPr>
          <p:nvPr>
            <p:ph type="body" sz="quarter" idx="11"/>
          </p:nvPr>
        </p:nvSpPr>
        <p:spPr>
          <a:xfrm>
            <a:off x="7498073" y="1046990"/>
            <a:ext cx="4548615" cy="5034832"/>
          </a:xfrm>
        </p:spPr>
        <p:txBody>
          <a:bodyPr>
            <a:normAutofit lnSpcReduction="10000"/>
          </a:bodyPr>
          <a:lstStyle/>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Modulating bypass damper</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Low-leakage motorized fresh air damper and gravity exhaust air damper.</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Outdoor units are provided with an intake and exhaust hood with bird screen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Optional:</a:t>
            </a:r>
            <a:b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Motorized exhaust damper available </a:t>
            </a:r>
          </a:p>
        </p:txBody>
      </p:sp>
      <p:pic>
        <p:nvPicPr>
          <p:cNvPr id="3" name="Picture 2">
            <a:extLst>
              <a:ext uri="{FF2B5EF4-FFF2-40B4-BE49-F238E27FC236}">
                <a16:creationId xmlns:a16="http://schemas.microsoft.com/office/drawing/2014/main" id="{89537D7F-29A0-FE4D-3992-3BE2708DE563}"/>
              </a:ext>
            </a:extLst>
          </p:cNvPr>
          <p:cNvPicPr>
            <a:picLocks noChangeAspect="1"/>
          </p:cNvPicPr>
          <p:nvPr/>
        </p:nvPicPr>
        <p:blipFill rotWithShape="1">
          <a:blip r:embed="rId2">
            <a:extLst>
              <a:ext uri="{28A0092B-C50C-407E-A947-70E740481C1C}">
                <a14:useLocalDpi xmlns:a14="http://schemas.microsoft.com/office/drawing/2010/main" val="0"/>
              </a:ext>
            </a:extLst>
          </a:blip>
          <a:srcRect r="1727"/>
          <a:stretch/>
        </p:blipFill>
        <p:spPr>
          <a:xfrm>
            <a:off x="400020" y="862692"/>
            <a:ext cx="6890559" cy="5998851"/>
          </a:xfrm>
          <a:prstGeom prst="rect">
            <a:avLst/>
          </a:prstGeom>
        </p:spPr>
      </p:pic>
    </p:spTree>
    <p:extLst>
      <p:ext uri="{BB962C8B-B14F-4D97-AF65-F5344CB8AC3E}">
        <p14:creationId xmlns:p14="http://schemas.microsoft.com/office/powerpoint/2010/main" val="2345030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 Heating &amp; Cooling Options</a:t>
            </a:r>
          </a:p>
        </p:txBody>
      </p:sp>
      <p:sp>
        <p:nvSpPr>
          <p:cNvPr id="4" name="Text Placeholder 3"/>
          <p:cNvSpPr>
            <a:spLocks noGrp="1"/>
          </p:cNvSpPr>
          <p:nvPr>
            <p:ph type="body" sz="quarter" idx="11"/>
          </p:nvPr>
        </p:nvSpPr>
        <p:spPr>
          <a:xfrm>
            <a:off x="5038232" y="1079280"/>
            <a:ext cx="7153768" cy="5405339"/>
          </a:xfrm>
        </p:spPr>
        <p:txBody>
          <a:bodyPr>
            <a:noAutofit/>
          </a:bodyPr>
          <a:lstStyle/>
          <a:p>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Heating Options</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Hot water coil</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Steam coil, non-freeze type</a:t>
            </a:r>
          </a:p>
          <a:p>
            <a:pPr marL="654575" lvl="1" indent="-380990">
              <a:lnSpc>
                <a:spcPts val="22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Electric coil (optional with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separate electrical connection point)</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Direct or indirect gas burner</a:t>
            </a:r>
          </a:p>
          <a:p>
            <a:pPr>
              <a:lnSpc>
                <a:spcPct val="150000"/>
              </a:lnSpc>
            </a:pPr>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Cooling Options</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Chilled water</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Direct expansion coil</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50"/>
          <a:stretch/>
        </p:blipFill>
        <p:spPr>
          <a:xfrm>
            <a:off x="518160" y="883920"/>
            <a:ext cx="4298238" cy="5974229"/>
          </a:xfrm>
          <a:prstGeom prst="rect">
            <a:avLst/>
          </a:prstGeom>
        </p:spPr>
      </p:pic>
    </p:spTree>
    <p:extLst>
      <p:ext uri="{BB962C8B-B14F-4D97-AF65-F5344CB8AC3E}">
        <p14:creationId xmlns:p14="http://schemas.microsoft.com/office/powerpoint/2010/main" val="2466306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40" dirty="0">
                <a:latin typeface="Calibri" panose="020F0502020204030204" pitchFamily="34" charset="0"/>
                <a:ea typeface="Calibri" panose="020F0502020204030204" pitchFamily="34" charset="0"/>
                <a:cs typeface="Calibri" panose="020F0502020204030204" pitchFamily="34" charset="0"/>
              </a:rPr>
              <a:t>EP – Electrical &amp; Controls Packages</a:t>
            </a:r>
          </a:p>
        </p:txBody>
      </p:sp>
      <p:sp>
        <p:nvSpPr>
          <p:cNvPr id="4" name="Text Placeholder 3"/>
          <p:cNvSpPr>
            <a:spLocks noGrp="1"/>
          </p:cNvSpPr>
          <p:nvPr>
            <p:ph type="body" sz="quarter" idx="14"/>
          </p:nvPr>
        </p:nvSpPr>
        <p:spPr>
          <a:xfrm>
            <a:off x="498527" y="938317"/>
            <a:ext cx="7129196" cy="5773844"/>
          </a:xfrm>
        </p:spPr>
        <p:txBody>
          <a:bodyPr>
            <a:normAutofit/>
          </a:bodyPr>
          <a:lstStyle/>
          <a:p>
            <a:pPr marL="380990" indent="-38099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Power distribution panel with non-fused disconnect and branch circuit protection for each motor and transformer. Motors are wired to starters or VFDs.</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Custom control packages available.</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208 or 480 volt single-point connections available.</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Variable speed fans – </a:t>
            </a:r>
            <a:r>
              <a:rPr lang="en-US" sz="1800" dirty="0">
                <a:latin typeface="Calibri" panose="020F0502020204030204" pitchFamily="34" charset="0"/>
                <a:ea typeface="Calibri" panose="020F0502020204030204" pitchFamily="34" charset="0"/>
                <a:cs typeface="Calibri" panose="020F0502020204030204" pitchFamily="34" charset="0"/>
              </a:rPr>
              <a:t>constant or variable air volume</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Variable speed wheel control package</a:t>
            </a:r>
          </a:p>
          <a:p>
            <a:pPr marL="684213" lvl="1" indent="-287338">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Frost protection option available</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Line side lights and GFI outlet</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Digital reading of temperatures</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Proportional heating control</a:t>
            </a:r>
          </a:p>
          <a:p>
            <a:pPr marL="380990" indent="-380990">
              <a:lnSpc>
                <a:spcPct val="150000"/>
              </a:lnSpc>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Automatic summer/winter changeover</a:t>
            </a:r>
          </a:p>
          <a:p>
            <a:pPr marL="730785" lvl="1" indent="-457200">
              <a:buFont typeface="+mj-lt"/>
              <a:buAutoNum type="arabicPeriod"/>
            </a:pPr>
            <a:endParaRPr lang="en-US" sz="1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428" y="853671"/>
            <a:ext cx="3703045" cy="5678001"/>
          </a:xfrm>
          <a:prstGeom prst="rect">
            <a:avLst/>
          </a:prstGeom>
          <a:effectLst>
            <a:outerShdw blurRad="50800" dist="38100" dir="5400000" algn="t" rotWithShape="0">
              <a:prstClr val="black">
                <a:alpha val="40000"/>
              </a:prstClr>
            </a:outerShdw>
          </a:effectLst>
        </p:spPr>
      </p:pic>
      <p:pic>
        <p:nvPicPr>
          <p:cNvPr id="6" name="Picture 5"/>
          <p:cNvPicPr>
            <a:picLocks noChangeAspect="1"/>
          </p:cNvPicPr>
          <p:nvPr/>
        </p:nvPicPr>
        <p:blipFill rotWithShape="1">
          <a:blip r:embed="rId3">
            <a:extLst>
              <a:ext uri="{BEBA8EAE-BF5A-486C-A8C5-ECC9F3942E4B}">
                <a14:imgProps xmlns:a14="http://schemas.microsoft.com/office/drawing/2010/main">
                  <a14:imgLayer r:embed="rId4">
                    <a14:imgEffect>
                      <a14:backgroundRemoval t="0" b="100000" l="0" r="100000">
                        <a14:foregroundMark x1="13373" y1="44662" x2="13373" y2="44662"/>
                        <a14:foregroundMark x1="86427" y1="47368" x2="86427" y2="47368"/>
                        <a14:foregroundMark x1="95808" y1="72030" x2="95808" y2="72030"/>
                        <a14:foregroundMark x1="97006" y1="84211" x2="97006" y2="84211"/>
                        <a14:foregroundMark x1="12974" y1="81955" x2="12974" y2="81955"/>
                        <a14:foregroundMark x1="3593" y1="89925" x2="3593" y2="89925"/>
                        <a14:foregroundMark x1="28144" y1="91880" x2="28144" y2="91880"/>
                        <a14:foregroundMark x1="41717" y1="95789" x2="41717" y2="95789"/>
                        <a14:foregroundMark x1="35130" y1="97744" x2="35130" y2="97744"/>
                        <a14:foregroundMark x1="3393" y1="91579" x2="3393" y2="91579"/>
                        <a14:foregroundMark x1="13174" y1="97744" x2="13174" y2="97744"/>
                        <a14:foregroundMark x1="25150" y1="97744" x2="25150" y2="97744"/>
                        <a14:foregroundMark x1="60679" y1="98647" x2="60679" y2="98647"/>
                        <a14:foregroundMark x1="62874" y1="10226" x2="62874" y2="10226"/>
                        <a14:foregroundMark x1="27745" y1="3609" x2="69860" y2="18195"/>
                        <a14:foregroundMark x1="16766" y1="10075" x2="14571" y2="75489"/>
                        <a14:foregroundMark x1="5190" y1="23459" x2="8982" y2="71278"/>
                        <a14:foregroundMark x1="9381" y1="1955" x2="92216" y2="1955"/>
                        <a14:foregroundMark x1="39920" y1="4812" x2="66467" y2="5564"/>
                        <a14:foregroundMark x1="92415" y1="10226" x2="94012" y2="69624"/>
                        <a14:foregroundMark x1="86627" y1="25564" x2="78044" y2="71579"/>
                        <a14:foregroundMark x1="92216" y1="97895" x2="18762" y2="97744"/>
                        <a14:foregroundMark x1="18962" y1="89925" x2="34132" y2="93083"/>
                        <a14:foregroundMark x1="11377" y1="74436" x2="12974" y2="91729"/>
                        <a14:foregroundMark x1="21756" y1="92180" x2="40319" y2="95338"/>
                        <a14:foregroundMark x1="98802" y1="10526" x2="93613" y2="12782"/>
                      </a14:backgroundRemoval>
                    </a14:imgEffect>
                  </a14:imgLayer>
                </a14:imgProps>
              </a:ext>
              <a:ext uri="{28A0092B-C50C-407E-A947-70E740481C1C}">
                <a14:useLocalDpi xmlns:a14="http://schemas.microsoft.com/office/drawing/2010/main" val="0"/>
              </a:ext>
            </a:extLst>
          </a:blip>
          <a:srcRect t="1188" b="862"/>
          <a:stretch/>
        </p:blipFill>
        <p:spPr>
          <a:xfrm>
            <a:off x="9854208" y="3692672"/>
            <a:ext cx="2135571" cy="277653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309694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Airflow Capacity</a:t>
            </a:r>
          </a:p>
        </p:txBody>
      </p:sp>
      <p:graphicFrame>
        <p:nvGraphicFramePr>
          <p:cNvPr id="11" name="Chart 10">
            <a:extLst>
              <a:ext uri="{FF2B5EF4-FFF2-40B4-BE49-F238E27FC236}">
                <a16:creationId xmlns:a16="http://schemas.microsoft.com/office/drawing/2014/main" id="{6DCC8957-ACE8-B3D8-89B3-C2BC339EE3A7}"/>
              </a:ext>
            </a:extLst>
          </p:cNvPr>
          <p:cNvGraphicFramePr/>
          <p:nvPr>
            <p:extLst>
              <p:ext uri="{D42A27DB-BD31-4B8C-83A1-F6EECF244321}">
                <p14:modId xmlns:p14="http://schemas.microsoft.com/office/powerpoint/2010/main" val="4226027343"/>
              </p:ext>
            </p:extLst>
          </p:nvPr>
        </p:nvGraphicFramePr>
        <p:xfrm>
          <a:off x="806319" y="914401"/>
          <a:ext cx="9230815" cy="594359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DCC32ACC-EFA3-6905-B289-7C27BFE822FD}"/>
              </a:ext>
            </a:extLst>
          </p:cNvPr>
          <p:cNvSpPr txBox="1"/>
          <p:nvPr/>
        </p:nvSpPr>
        <p:spPr>
          <a:xfrm>
            <a:off x="4507326" y="44987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bg1"/>
                </a:solidFill>
                <a:effectLst/>
                <a:uLnTx/>
                <a:uFillTx/>
                <a:latin typeface="Calibri" pitchFamily="34" charset="0"/>
                <a:ea typeface="+mj-ea"/>
                <a:cs typeface="+mj-cs"/>
              </a:rPr>
              <a:t>Single Wheel EP Series Units</a:t>
            </a:r>
          </a:p>
        </p:txBody>
      </p:sp>
      <p:sp>
        <p:nvSpPr>
          <p:cNvPr id="18" name="TextBox 17">
            <a:extLst>
              <a:ext uri="{FF2B5EF4-FFF2-40B4-BE49-F238E27FC236}">
                <a16:creationId xmlns:a16="http://schemas.microsoft.com/office/drawing/2014/main" id="{CBC0BBA3-39EE-EDD0-E7E8-E8A0DD577B4D}"/>
              </a:ext>
            </a:extLst>
          </p:cNvPr>
          <p:cNvSpPr txBox="1"/>
          <p:nvPr/>
        </p:nvSpPr>
        <p:spPr>
          <a:xfrm>
            <a:off x="9854208" y="891125"/>
            <a:ext cx="1974192" cy="914400"/>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bg1"/>
                </a:solidFill>
                <a:effectLst/>
                <a:uLnTx/>
                <a:uFillTx/>
                <a:latin typeface="Calibri" pitchFamily="34" charset="0"/>
                <a:ea typeface="+mj-ea"/>
                <a:cs typeface="+mj-cs"/>
              </a:rPr>
              <a:t>Base Effectiveness %</a:t>
            </a:r>
          </a:p>
        </p:txBody>
      </p:sp>
    </p:spTree>
    <p:extLst>
      <p:ext uri="{BB962C8B-B14F-4D97-AF65-F5344CB8AC3E}">
        <p14:creationId xmlns:p14="http://schemas.microsoft.com/office/powerpoint/2010/main" val="960992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EPD: Airflow Capacity</a:t>
            </a:r>
          </a:p>
        </p:txBody>
      </p:sp>
      <p:graphicFrame>
        <p:nvGraphicFramePr>
          <p:cNvPr id="11" name="Chart 10">
            <a:extLst>
              <a:ext uri="{FF2B5EF4-FFF2-40B4-BE49-F238E27FC236}">
                <a16:creationId xmlns:a16="http://schemas.microsoft.com/office/drawing/2014/main" id="{6DCC8957-ACE8-B3D8-89B3-C2BC339EE3A7}"/>
              </a:ext>
            </a:extLst>
          </p:cNvPr>
          <p:cNvGraphicFramePr/>
          <p:nvPr>
            <p:extLst>
              <p:ext uri="{D42A27DB-BD31-4B8C-83A1-F6EECF244321}">
                <p14:modId xmlns:p14="http://schemas.microsoft.com/office/powerpoint/2010/main" val="293917409"/>
              </p:ext>
            </p:extLst>
          </p:nvPr>
        </p:nvGraphicFramePr>
        <p:xfrm>
          <a:off x="806319" y="914401"/>
          <a:ext cx="9230815" cy="594359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DCC32ACC-EFA3-6905-B289-7C27BFE822FD}"/>
              </a:ext>
            </a:extLst>
          </p:cNvPr>
          <p:cNvSpPr txBox="1"/>
          <p:nvPr/>
        </p:nvSpPr>
        <p:spPr>
          <a:xfrm>
            <a:off x="4507326" y="44987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solidFill>
                  <a:schemeClr val="tx2">
                    <a:lumMod val="50000"/>
                  </a:schemeClr>
                </a:solidFill>
                <a:latin typeface="Calibri" pitchFamily="34" charset="0"/>
                <a:ea typeface="+mj-ea"/>
                <a:cs typeface="+mj-cs"/>
              </a:rPr>
              <a:t>Dual</a:t>
            </a:r>
            <a:r>
              <a:rPr kumimoji="0" lang="en-US" sz="1600" b="1" i="0" u="none" strike="noStrike" kern="1200" spc="0" normalizeH="0" noProof="0" dirty="0">
                <a:ln>
                  <a:noFill/>
                </a:ln>
                <a:solidFill>
                  <a:schemeClr val="tx2">
                    <a:lumMod val="50000"/>
                  </a:schemeClr>
                </a:solidFill>
                <a:effectLst/>
                <a:uLnTx/>
                <a:uFillTx/>
                <a:latin typeface="Calibri" pitchFamily="34" charset="0"/>
                <a:ea typeface="+mj-ea"/>
                <a:cs typeface="+mj-cs"/>
              </a:rPr>
              <a:t> Wheel EP Series Units</a:t>
            </a:r>
          </a:p>
        </p:txBody>
      </p:sp>
      <p:sp>
        <p:nvSpPr>
          <p:cNvPr id="18" name="TextBox 17">
            <a:extLst>
              <a:ext uri="{FF2B5EF4-FFF2-40B4-BE49-F238E27FC236}">
                <a16:creationId xmlns:a16="http://schemas.microsoft.com/office/drawing/2014/main" id="{CBC0BBA3-39EE-EDD0-E7E8-E8A0DD577B4D}"/>
              </a:ext>
            </a:extLst>
          </p:cNvPr>
          <p:cNvSpPr txBox="1"/>
          <p:nvPr/>
        </p:nvSpPr>
        <p:spPr>
          <a:xfrm>
            <a:off x="9854208" y="891125"/>
            <a:ext cx="1974192" cy="914400"/>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accent5">
                    <a:lumMod val="50000"/>
                  </a:schemeClr>
                </a:solidFill>
                <a:effectLst/>
                <a:uLnTx/>
                <a:uFillTx/>
                <a:latin typeface="Calibri" pitchFamily="34" charset="0"/>
                <a:ea typeface="+mj-ea"/>
                <a:cs typeface="+mj-cs"/>
              </a:rPr>
              <a:t>Base Effectiveness %</a:t>
            </a:r>
          </a:p>
        </p:txBody>
      </p:sp>
    </p:spTree>
    <p:extLst>
      <p:ext uri="{BB962C8B-B14F-4D97-AF65-F5344CB8AC3E}">
        <p14:creationId xmlns:p14="http://schemas.microsoft.com/office/powerpoint/2010/main" val="53956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A4832D-9D63-E4A9-16D9-A8352D2691E2}"/>
              </a:ext>
            </a:extLst>
          </p:cNvPr>
          <p:cNvSpPr/>
          <p:nvPr/>
        </p:nvSpPr>
        <p:spPr>
          <a:xfrm>
            <a:off x="5017523" y="3546987"/>
            <a:ext cx="7174477" cy="3311013"/>
          </a:xfrm>
          <a:prstGeom prst="rect">
            <a:avLst/>
          </a:prstGeom>
          <a:solidFill>
            <a:srgbClr val="EC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FA02E9A-9E8F-C79B-1504-6A2014695DE7}"/>
              </a:ext>
            </a:extLst>
          </p:cNvPr>
          <p:cNvSpPr/>
          <p:nvPr/>
        </p:nvSpPr>
        <p:spPr>
          <a:xfrm>
            <a:off x="449826" y="803787"/>
            <a:ext cx="7009785" cy="2743200"/>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Configuration Descriptions</a:t>
            </a:r>
          </a:p>
        </p:txBody>
      </p:sp>
      <p:sp>
        <p:nvSpPr>
          <p:cNvPr id="6" name="Rectangle 5"/>
          <p:cNvSpPr/>
          <p:nvPr/>
        </p:nvSpPr>
        <p:spPr>
          <a:xfrm>
            <a:off x="567601" y="992341"/>
            <a:ext cx="5877446" cy="2246769"/>
          </a:xfrm>
          <a:prstGeom prst="rect">
            <a:avLst/>
          </a:prstGeom>
        </p:spPr>
        <p:txBody>
          <a:bodyPr wrap="square">
            <a:spAutoFit/>
          </a:bodyPr>
          <a:lstStyle/>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 </a:t>
            </a:r>
            <a:r>
              <a:rPr lang="en-US" sz="2000" dirty="0">
                <a:latin typeface="Calibri" panose="020F0502020204030204" pitchFamily="34" charset="0"/>
                <a:ea typeface="Calibri" panose="020F0502020204030204" pitchFamily="34" charset="0"/>
                <a:cs typeface="Calibri" panose="020F0502020204030204" pitchFamily="34" charset="0"/>
              </a:rPr>
              <a:t>– Total (sensible and latent) energy recovery</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EPC</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additional cooling</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EPCH</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sensible and latent control (may be code issues due to cooling and then reheating air) </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620" y="3710232"/>
            <a:ext cx="3984447" cy="255454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7366" y="861029"/>
            <a:ext cx="4214808" cy="2643463"/>
          </a:xfrm>
          <a:prstGeom prst="rect">
            <a:avLst/>
          </a:prstGeom>
        </p:spPr>
      </p:pic>
      <p:sp>
        <p:nvSpPr>
          <p:cNvPr id="15" name="Rectangle 14"/>
          <p:cNvSpPr/>
          <p:nvPr/>
        </p:nvSpPr>
        <p:spPr>
          <a:xfrm>
            <a:off x="5017523" y="3984108"/>
            <a:ext cx="7009785" cy="2554545"/>
          </a:xfrm>
          <a:prstGeom prst="rect">
            <a:avLst/>
          </a:prstGeom>
        </p:spPr>
        <p:txBody>
          <a:bodyPr wrap="square">
            <a:spAutoFit/>
          </a:bodyPr>
          <a:lstStyle/>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EPH</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additional heat</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EPHC</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additional heat and cooling (upstream heat protects coil from frosting and prevents us from simultaneously controlling </a:t>
            </a:r>
            <a:r>
              <a:rPr lang="en-US" sz="2000" dirty="0" err="1">
                <a:latin typeface="Calibri" panose="020F0502020204030204" pitchFamily="34" charset="0"/>
                <a:ea typeface="Calibri" panose="020F0502020204030204" pitchFamily="34" charset="0"/>
                <a:cs typeface="Calibri" panose="020F0502020204030204" pitchFamily="34" charset="0"/>
              </a:rPr>
              <a:t>db</a:t>
            </a:r>
            <a:r>
              <a:rPr lang="en-US" sz="2000" dirty="0">
                <a:latin typeface="Calibri" panose="020F0502020204030204" pitchFamily="34" charset="0"/>
                <a:ea typeface="Calibri" panose="020F0502020204030204" pitchFamily="34" charset="0"/>
                <a:cs typeface="Calibri" panose="020F0502020204030204" pitchFamily="34" charset="0"/>
              </a:rPr>
              <a:t> and gr) </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solidFill>
                  <a:schemeClr val="accent6">
                    <a:lumMod val="90000"/>
                    <a:lumOff val="10000"/>
                  </a:schemeClr>
                </a:solidFill>
                <a:latin typeface="Calibri" panose="020F0502020204030204" pitchFamily="34" charset="0"/>
                <a:ea typeface="Calibri" panose="020F0502020204030204" pitchFamily="34" charset="0"/>
                <a:cs typeface="Calibri" panose="020F0502020204030204" pitchFamily="34" charset="0"/>
              </a:rPr>
              <a:t>EPD</a:t>
            </a:r>
            <a:r>
              <a:rPr lang="en-US" sz="2000" dirty="0">
                <a:latin typeface="Calibri" panose="020F0502020204030204" pitchFamily="34" charset="0"/>
                <a:ea typeface="Calibri" panose="020F0502020204030204" pitchFamily="34" charset="0"/>
                <a:cs typeface="Calibri" panose="020F0502020204030204" pitchFamily="34" charset="0"/>
              </a:rPr>
              <a:t> – Total energy recovery with sensible and latent control (TE and TS wheels)</a:t>
            </a:r>
          </a:p>
        </p:txBody>
      </p:sp>
    </p:spTree>
    <p:extLst>
      <p:ext uri="{BB962C8B-B14F-4D97-AF65-F5344CB8AC3E}">
        <p14:creationId xmlns:p14="http://schemas.microsoft.com/office/powerpoint/2010/main" val="1346773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Configuration Grid</a:t>
            </a:r>
          </a:p>
        </p:txBody>
      </p:sp>
      <p:sp>
        <p:nvSpPr>
          <p:cNvPr id="9" name="Rectangle 8">
            <a:extLst>
              <a:ext uri="{FF2B5EF4-FFF2-40B4-BE49-F238E27FC236}">
                <a16:creationId xmlns:a16="http://schemas.microsoft.com/office/drawing/2014/main" id="{CC7C5DD5-5033-D4F0-5AE4-E97988FA0A27}"/>
              </a:ext>
            </a:extLst>
          </p:cNvPr>
          <p:cNvSpPr/>
          <p:nvPr/>
        </p:nvSpPr>
        <p:spPr>
          <a:xfrm>
            <a:off x="1793332" y="1200402"/>
            <a:ext cx="9748467" cy="52003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A screenshot of a computer&#10;&#10;Description automatically generated">
            <a:extLst>
              <a:ext uri="{FF2B5EF4-FFF2-40B4-BE49-F238E27FC236}">
                <a16:creationId xmlns:a16="http://schemas.microsoft.com/office/drawing/2014/main" id="{C40F92C7-4257-D551-3964-944BE59150FC}"/>
              </a:ext>
            </a:extLst>
          </p:cNvPr>
          <p:cNvPicPr>
            <a:picLocks noChangeAspect="1"/>
          </p:cNvPicPr>
          <p:nvPr/>
        </p:nvPicPr>
        <p:blipFill rotWithShape="1">
          <a:blip r:embed="rId2">
            <a:extLst>
              <a:ext uri="{28A0092B-C50C-407E-A947-70E740481C1C}">
                <a14:useLocalDpi xmlns:a14="http://schemas.microsoft.com/office/drawing/2010/main" val="0"/>
              </a:ext>
            </a:extLst>
          </a:blip>
          <a:srcRect l="4682" t="18817" r="2224" b="41291"/>
          <a:stretch/>
        </p:blipFill>
        <p:spPr>
          <a:xfrm>
            <a:off x="1752822" y="966018"/>
            <a:ext cx="9788977" cy="5434781"/>
          </a:xfrm>
          <a:prstGeom prst="rect">
            <a:avLst/>
          </a:prstGeom>
        </p:spPr>
      </p:pic>
    </p:spTree>
    <p:extLst>
      <p:ext uri="{BB962C8B-B14F-4D97-AF65-F5344CB8AC3E}">
        <p14:creationId xmlns:p14="http://schemas.microsoft.com/office/powerpoint/2010/main" val="114022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EP - How it Works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106774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EP/EPD - </a:t>
            </a:r>
            <a:r>
              <a:rPr lang="en-US" b="1" dirty="0">
                <a:solidFill>
                  <a:srgbClr val="00B0F0"/>
                </a:solidFill>
                <a:latin typeface="Calibri" panose="020F0502020204030204" pitchFamily="34" charset="0"/>
                <a:ea typeface="Calibri" panose="020F0502020204030204" pitchFamily="34" charset="0"/>
                <a:cs typeface="Calibri" panose="020F0502020204030204" pitchFamily="34" charset="0"/>
              </a:rPr>
              <a:t>Cooling Season</a:t>
            </a:r>
          </a:p>
        </p:txBody>
      </p:sp>
      <p:sp>
        <p:nvSpPr>
          <p:cNvPr id="4" name="Text Placeholder 3"/>
          <p:cNvSpPr>
            <a:spLocks noGrp="1"/>
          </p:cNvSpPr>
          <p:nvPr>
            <p:ph type="body" sz="quarter" idx="12"/>
          </p:nvPr>
        </p:nvSpPr>
        <p:spPr>
          <a:xfrm>
            <a:off x="595690" y="725810"/>
            <a:ext cx="5500310" cy="5807727"/>
          </a:xfrm>
        </p:spPr>
        <p:txBody>
          <a:bodyPr>
            <a:noAutofit/>
          </a:bodyPr>
          <a:lstStyle/>
          <a:p>
            <a:pPr marL="457200" indent="-457200">
              <a:lnSpc>
                <a:spcPct val="150000"/>
              </a:lnSpc>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Hot, humid outside air is drawn in.</a:t>
            </a: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Fresh air is blown in through the slowly rotating True 3Å® wheel. The desiccant-coated fluted media captures heat and moisture.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lnSpc>
                <a:spcPts val="1900"/>
              </a:lnSpc>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air can be further cooled or heated to space neutral conditions.</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lnSpc>
                <a:spcPts val="1900"/>
              </a:lnSpc>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cooled and dehumidified air enters the HVAC system or is delivered directly to the occupied space.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Cool, dry return air that is exhausted from the building enters the total energy recovery system.</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As return air passes through the True 3Å wheel, it removes the heat and humidity captured by the wheel from the fresh air stream.</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Warm, humidified exhaust air is blown out</a:t>
            </a:r>
            <a:r>
              <a:rPr lang="en-US" sz="1800" dirty="0"/>
              <a:t>.</a:t>
            </a:r>
          </a:p>
        </p:txBody>
      </p:sp>
      <p:pic>
        <p:nvPicPr>
          <p:cNvPr id="8" name="Picture 7" descr="A diagram of a machine&#10;&#10;Description automatically generated">
            <a:extLst>
              <a:ext uri="{FF2B5EF4-FFF2-40B4-BE49-F238E27FC236}">
                <a16:creationId xmlns:a16="http://schemas.microsoft.com/office/drawing/2014/main" id="{C8A5C0CA-4375-44F2-6F68-15C1BA610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460353">
            <a:off x="5560749" y="895250"/>
            <a:ext cx="7135120" cy="6858000"/>
          </a:xfrm>
          <a:prstGeom prst="rect">
            <a:avLst/>
          </a:prstGeom>
        </p:spPr>
      </p:pic>
      <p:sp>
        <p:nvSpPr>
          <p:cNvPr id="9" name="Oval 8">
            <a:extLst>
              <a:ext uri="{FF2B5EF4-FFF2-40B4-BE49-F238E27FC236}">
                <a16:creationId xmlns:a16="http://schemas.microsoft.com/office/drawing/2014/main" id="{E69C98CF-3482-11C2-1F52-4B13C01F540A}"/>
              </a:ext>
            </a:extLst>
          </p:cNvPr>
          <p:cNvSpPr/>
          <p:nvPr/>
        </p:nvSpPr>
        <p:spPr>
          <a:xfrm>
            <a:off x="10316367" y="4935370"/>
            <a:ext cx="290653" cy="290653"/>
          </a:xfrm>
          <a:prstGeom prst="ellipse">
            <a:avLst/>
          </a:prstGeom>
          <a:solidFill>
            <a:schemeClr val="tx2">
              <a:lumMod val="60000"/>
              <a:lumOff val="40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1</a:t>
            </a:r>
          </a:p>
        </p:txBody>
      </p:sp>
      <p:sp>
        <p:nvSpPr>
          <p:cNvPr id="11" name="Oval 10">
            <a:extLst>
              <a:ext uri="{FF2B5EF4-FFF2-40B4-BE49-F238E27FC236}">
                <a16:creationId xmlns:a16="http://schemas.microsoft.com/office/drawing/2014/main" id="{D0CA75E1-ABA9-D3AB-773D-F4860FB8D551}"/>
              </a:ext>
            </a:extLst>
          </p:cNvPr>
          <p:cNvSpPr/>
          <p:nvPr/>
        </p:nvSpPr>
        <p:spPr>
          <a:xfrm>
            <a:off x="7797969" y="3723331"/>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2</a:t>
            </a:r>
          </a:p>
        </p:txBody>
      </p:sp>
      <p:sp>
        <p:nvSpPr>
          <p:cNvPr id="12" name="Oval 11">
            <a:extLst>
              <a:ext uri="{FF2B5EF4-FFF2-40B4-BE49-F238E27FC236}">
                <a16:creationId xmlns:a16="http://schemas.microsoft.com/office/drawing/2014/main" id="{11CB0CF0-2CF9-D11B-50BB-3EDCE97C8B79}"/>
              </a:ext>
            </a:extLst>
          </p:cNvPr>
          <p:cNvSpPr/>
          <p:nvPr/>
        </p:nvSpPr>
        <p:spPr>
          <a:xfrm>
            <a:off x="7195075" y="3432678"/>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3</a:t>
            </a:r>
          </a:p>
        </p:txBody>
      </p:sp>
      <p:sp>
        <p:nvSpPr>
          <p:cNvPr id="13" name="Oval 12">
            <a:extLst>
              <a:ext uri="{FF2B5EF4-FFF2-40B4-BE49-F238E27FC236}">
                <a16:creationId xmlns:a16="http://schemas.microsoft.com/office/drawing/2014/main" id="{5BCF59DE-5835-E2AD-E166-35DE6E305599}"/>
              </a:ext>
            </a:extLst>
          </p:cNvPr>
          <p:cNvSpPr/>
          <p:nvPr/>
        </p:nvSpPr>
        <p:spPr>
          <a:xfrm>
            <a:off x="6606464" y="1604673"/>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4</a:t>
            </a:r>
          </a:p>
        </p:txBody>
      </p:sp>
      <p:sp>
        <p:nvSpPr>
          <p:cNvPr id="14" name="Oval 13">
            <a:extLst>
              <a:ext uri="{FF2B5EF4-FFF2-40B4-BE49-F238E27FC236}">
                <a16:creationId xmlns:a16="http://schemas.microsoft.com/office/drawing/2014/main" id="{2578D78F-4351-4A75-AFCC-2F0D42756097}"/>
              </a:ext>
            </a:extLst>
          </p:cNvPr>
          <p:cNvSpPr/>
          <p:nvPr/>
        </p:nvSpPr>
        <p:spPr>
          <a:xfrm>
            <a:off x="7797968" y="1314020"/>
            <a:ext cx="290653" cy="290653"/>
          </a:xfrm>
          <a:prstGeom prst="ellipse">
            <a:avLst/>
          </a:prstGeom>
          <a:solidFill>
            <a:schemeClr val="tx2">
              <a:lumMod val="60000"/>
              <a:lumOff val="40000"/>
            </a:schemeClr>
          </a:solidFill>
          <a:ln>
            <a:no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5</a:t>
            </a:r>
          </a:p>
        </p:txBody>
      </p:sp>
      <p:sp>
        <p:nvSpPr>
          <p:cNvPr id="15" name="Oval 14">
            <a:extLst>
              <a:ext uri="{FF2B5EF4-FFF2-40B4-BE49-F238E27FC236}">
                <a16:creationId xmlns:a16="http://schemas.microsoft.com/office/drawing/2014/main" id="{06C300FF-BB4C-5D07-F61F-3DA3ECA79004}"/>
              </a:ext>
            </a:extLst>
          </p:cNvPr>
          <p:cNvSpPr/>
          <p:nvPr/>
        </p:nvSpPr>
        <p:spPr>
          <a:xfrm>
            <a:off x="9882434" y="2770359"/>
            <a:ext cx="290653" cy="290653"/>
          </a:xfrm>
          <a:prstGeom prst="ellipse">
            <a:avLst/>
          </a:prstGeom>
          <a:solidFill>
            <a:schemeClr val="tx2">
              <a:lumMod val="60000"/>
              <a:lumOff val="40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6</a:t>
            </a:r>
          </a:p>
        </p:txBody>
      </p:sp>
      <p:sp>
        <p:nvSpPr>
          <p:cNvPr id="16" name="Oval 15">
            <a:extLst>
              <a:ext uri="{FF2B5EF4-FFF2-40B4-BE49-F238E27FC236}">
                <a16:creationId xmlns:a16="http://schemas.microsoft.com/office/drawing/2014/main" id="{30E05051-9F00-C774-9CDA-318BF44CBA19}"/>
              </a:ext>
            </a:extLst>
          </p:cNvPr>
          <p:cNvSpPr/>
          <p:nvPr/>
        </p:nvSpPr>
        <p:spPr>
          <a:xfrm>
            <a:off x="11760095" y="2854122"/>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7</a:t>
            </a:r>
          </a:p>
        </p:txBody>
      </p:sp>
    </p:spTree>
    <p:extLst>
      <p:ext uri="{BB962C8B-B14F-4D97-AF65-F5344CB8AC3E}">
        <p14:creationId xmlns:p14="http://schemas.microsoft.com/office/powerpoint/2010/main" val="2633341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EPCH (Single Wheel) - </a:t>
            </a:r>
            <a:r>
              <a:rPr lang="en-US" b="1" dirty="0">
                <a:solidFill>
                  <a:srgbClr val="00B0F0"/>
                </a:solidFill>
                <a:latin typeface="Calibri" panose="020F0502020204030204" pitchFamily="34" charset="0"/>
                <a:ea typeface="Calibri" panose="020F0502020204030204" pitchFamily="34" charset="0"/>
                <a:cs typeface="Calibri" panose="020F0502020204030204" pitchFamily="34" charset="0"/>
              </a:rPr>
              <a:t>Cooling Mode</a:t>
            </a:r>
          </a:p>
        </p:txBody>
      </p:sp>
      <p:pic>
        <p:nvPicPr>
          <p:cNvPr id="11" name="Picture 15"/>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a:xfrm>
            <a:off x="805016" y="1100787"/>
            <a:ext cx="11232055" cy="465642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524592" y="5935777"/>
            <a:ext cx="7792902" cy="461665"/>
          </a:xfrm>
          <a:prstGeom prst="rect">
            <a:avLst/>
          </a:prstGeom>
          <a:noFill/>
        </p:spPr>
        <p:txBody>
          <a:bodyPr wrap="square" rtlCol="0">
            <a:spAutoFit/>
          </a:bodyPr>
          <a:lstStyle/>
          <a:p>
            <a:pPr algn="ct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REDUCES COOLING LOAD FROM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71.5 TONS </a:t>
            </a: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TO</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33.8 TONS</a:t>
            </a: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38916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EPD (Dual Wheel) - </a:t>
            </a:r>
            <a:r>
              <a:rPr lang="en-US" b="1" dirty="0">
                <a:solidFill>
                  <a:srgbClr val="00B0F0"/>
                </a:solidFill>
                <a:latin typeface="Calibri" panose="020F0502020204030204" pitchFamily="34" charset="0"/>
                <a:ea typeface="Calibri" panose="020F0502020204030204" pitchFamily="34" charset="0"/>
                <a:cs typeface="Calibri" panose="020F0502020204030204" pitchFamily="34" charset="0"/>
              </a:rPr>
              <a:t>Cooling Mode</a:t>
            </a:r>
          </a:p>
        </p:txBody>
      </p:sp>
      <p:sp>
        <p:nvSpPr>
          <p:cNvPr id="12" name="TextBox 11"/>
          <p:cNvSpPr txBox="1"/>
          <p:nvPr/>
        </p:nvSpPr>
        <p:spPr>
          <a:xfrm>
            <a:off x="752352" y="5518018"/>
            <a:ext cx="11558775" cy="500964"/>
          </a:xfrm>
          <a:prstGeom prst="rect">
            <a:avLst/>
          </a:prstGeom>
        </p:spPr>
        <p:txBody>
          <a:bodyPr vert="horz" wrap="square" lIns="91440" tIns="45720" rIns="91440" bIns="45720" rtlCol="0" anchor="t" anchorCtr="0">
            <a:noAutofit/>
          </a:bodyPr>
          <a:lstStyle/>
          <a:p>
            <a:pPr defTabSz="457200">
              <a:spcBef>
                <a:spcPct val="0"/>
              </a:spcBef>
            </a:pP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REDUCED COOLING LOAD FROM 71.5 TONS TO 30.5 TONS</a:t>
            </a:r>
          </a:p>
          <a:p>
            <a:pPr defTabSz="457200">
              <a:spcBef>
                <a:spcPct val="0"/>
              </a:spcBef>
            </a:pPr>
            <a:r>
              <a:rPr lang="en-US" sz="2400" b="1" cap="all" dirty="0">
                <a:solidFill>
                  <a:srgbClr val="FFFFCC"/>
                </a:solidFill>
                <a:latin typeface="Calibri" panose="020F0502020204030204" pitchFamily="34" charset="0"/>
                <a:ea typeface="Calibri" panose="020F0502020204030204" pitchFamily="34" charset="0"/>
                <a:cs typeface="Calibri" panose="020F0502020204030204" pitchFamily="34" charset="0"/>
              </a:rPr>
              <a:t>No reheat </a:t>
            </a:r>
            <a:r>
              <a:rPr lang="en-US" sz="2400" cap="all" dirty="0">
                <a:solidFill>
                  <a:schemeClr val="bg1"/>
                </a:solidFill>
                <a:latin typeface="Calibri" panose="020F0502020204030204" pitchFamily="34" charset="0"/>
                <a:ea typeface="Calibri" panose="020F0502020204030204" pitchFamily="34" charset="0"/>
                <a:cs typeface="Calibri" panose="020F0502020204030204" pitchFamily="34" charset="0"/>
              </a:rPr>
              <a:t>energy is required since it is provided by the sensible only wheel.</a:t>
            </a:r>
          </a:p>
          <a:p>
            <a:pPr defTabSz="457200">
              <a:spcBef>
                <a:spcPct val="0"/>
              </a:spcBef>
            </a:pP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close-up of a graph&#10;&#10;Description automatically generated">
            <a:extLst>
              <a:ext uri="{FF2B5EF4-FFF2-40B4-BE49-F238E27FC236}">
                <a16:creationId xmlns:a16="http://schemas.microsoft.com/office/drawing/2014/main" id="{F8D7C09E-85E1-EACE-20E5-75E3C1DEED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50" y="1608306"/>
            <a:ext cx="11222569" cy="3696510"/>
          </a:xfrm>
          <a:prstGeom prst="rect">
            <a:avLst/>
          </a:prstGeom>
        </p:spPr>
      </p:pic>
    </p:spTree>
    <p:extLst>
      <p:ext uri="{BB962C8B-B14F-4D97-AF65-F5344CB8AC3E}">
        <p14:creationId xmlns:p14="http://schemas.microsoft.com/office/powerpoint/2010/main" val="3998050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EP/EPD - </a:t>
            </a:r>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Heating Season</a:t>
            </a:r>
          </a:p>
        </p:txBody>
      </p:sp>
      <p:sp>
        <p:nvSpPr>
          <p:cNvPr id="4" name="Text Placeholder 3"/>
          <p:cNvSpPr>
            <a:spLocks noGrp="1"/>
          </p:cNvSpPr>
          <p:nvPr>
            <p:ph type="body" sz="quarter" idx="12"/>
          </p:nvPr>
        </p:nvSpPr>
        <p:spPr>
          <a:xfrm>
            <a:off x="7335425" y="969046"/>
            <a:ext cx="4505200" cy="5888954"/>
          </a:xfrm>
        </p:spPr>
        <p:txBody>
          <a:bodyPr>
            <a:normAutofit fontScale="92500" lnSpcReduction="20000"/>
          </a:bodyPr>
          <a:lstStyle/>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Cold, dry outside air is drawn in.</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Fresh air is blown in through the slowly rotating True 3Å wheel. The </a:t>
            </a:r>
            <a:br>
              <a:rPr lang="en-US" sz="1800" dirty="0">
                <a:latin typeface="Calibri" panose="020F0502020204030204" pitchFamily="34" charset="0"/>
                <a:ea typeface="Calibri" panose="020F0502020204030204" pitchFamily="34" charset="0"/>
                <a:cs typeface="Calibri" panose="020F0502020204030204" pitchFamily="34" charset="0"/>
              </a:rPr>
            </a:br>
            <a:r>
              <a:rPr lang="en-US" sz="1800" dirty="0">
                <a:latin typeface="Calibri" panose="020F0502020204030204" pitchFamily="34" charset="0"/>
                <a:ea typeface="Calibri" panose="020F0502020204030204" pitchFamily="34" charset="0"/>
                <a:cs typeface="Calibri" panose="020F0502020204030204" pitchFamily="34" charset="0"/>
              </a:rPr>
              <a:t>desiccant-coated fluted media captures heat and moisture from the exhaust air and transfers it to the supply side.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air can be further cooled or heated to space neutral conditions.</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The warmed and humidified air enters the HVAC system or is delivered directly to the occupied space.</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Warm, humid return air that is exhausted from the building enters the EP total energy recovery system.</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As return air passes through the True 3Å wheel, it captures the heat and moisture to be transferred back to the supply air.</a:t>
            </a:r>
            <a:br>
              <a:rPr lang="en-US" sz="1800" dirty="0">
                <a:latin typeface="Calibri" panose="020F0502020204030204" pitchFamily="34" charset="0"/>
                <a:ea typeface="Calibri" panose="020F0502020204030204" pitchFamily="34" charset="0"/>
                <a:cs typeface="Calibri" panose="020F0502020204030204" pitchFamily="34" charset="0"/>
              </a:rPr>
            </a:br>
            <a:endParaRPr lang="en-US" sz="18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Cool, dry exhaust air is blown out.</a:t>
            </a:r>
          </a:p>
        </p:txBody>
      </p:sp>
      <p:pic>
        <p:nvPicPr>
          <p:cNvPr id="6" name="Picture 5" descr="A diagram of a machine&#10;&#10;Description automatically generated">
            <a:extLst>
              <a:ext uri="{FF2B5EF4-FFF2-40B4-BE49-F238E27FC236}">
                <a16:creationId xmlns:a16="http://schemas.microsoft.com/office/drawing/2014/main" id="{13751372-B4AA-9637-4020-BC73AEC52B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255" y="1003143"/>
            <a:ext cx="6535785" cy="6227634"/>
          </a:xfrm>
          <a:prstGeom prst="rect">
            <a:avLst/>
          </a:prstGeom>
        </p:spPr>
      </p:pic>
      <p:sp>
        <p:nvSpPr>
          <p:cNvPr id="7" name="Oval 6">
            <a:extLst>
              <a:ext uri="{FF2B5EF4-FFF2-40B4-BE49-F238E27FC236}">
                <a16:creationId xmlns:a16="http://schemas.microsoft.com/office/drawing/2014/main" id="{CD2876BC-F4CB-7972-4086-31542210F016}"/>
              </a:ext>
            </a:extLst>
          </p:cNvPr>
          <p:cNvSpPr/>
          <p:nvPr/>
        </p:nvSpPr>
        <p:spPr>
          <a:xfrm>
            <a:off x="1737302" y="4978657"/>
            <a:ext cx="290653" cy="290653"/>
          </a:xfrm>
          <a:prstGeom prst="ellipse">
            <a:avLst/>
          </a:prstGeom>
          <a:solidFill>
            <a:schemeClr val="tx2">
              <a:lumMod val="60000"/>
              <a:lumOff val="40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1</a:t>
            </a:r>
          </a:p>
        </p:txBody>
      </p:sp>
      <p:sp>
        <p:nvSpPr>
          <p:cNvPr id="8" name="Oval 7">
            <a:extLst>
              <a:ext uri="{FF2B5EF4-FFF2-40B4-BE49-F238E27FC236}">
                <a16:creationId xmlns:a16="http://schemas.microsoft.com/office/drawing/2014/main" id="{DDD8C7CB-27BC-5409-283E-B343B9A9E34A}"/>
              </a:ext>
            </a:extLst>
          </p:cNvPr>
          <p:cNvSpPr/>
          <p:nvPr/>
        </p:nvSpPr>
        <p:spPr>
          <a:xfrm>
            <a:off x="4487081" y="3724782"/>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2</a:t>
            </a:r>
          </a:p>
        </p:txBody>
      </p:sp>
      <p:sp>
        <p:nvSpPr>
          <p:cNvPr id="9" name="Oval 8">
            <a:extLst>
              <a:ext uri="{FF2B5EF4-FFF2-40B4-BE49-F238E27FC236}">
                <a16:creationId xmlns:a16="http://schemas.microsoft.com/office/drawing/2014/main" id="{7F2C2384-0347-6C4B-80C4-49385C15050B}"/>
              </a:ext>
            </a:extLst>
          </p:cNvPr>
          <p:cNvSpPr/>
          <p:nvPr/>
        </p:nvSpPr>
        <p:spPr>
          <a:xfrm>
            <a:off x="5093473" y="3283673"/>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3</a:t>
            </a:r>
          </a:p>
        </p:txBody>
      </p:sp>
      <p:sp>
        <p:nvSpPr>
          <p:cNvPr id="10" name="Oval 9">
            <a:extLst>
              <a:ext uri="{FF2B5EF4-FFF2-40B4-BE49-F238E27FC236}">
                <a16:creationId xmlns:a16="http://schemas.microsoft.com/office/drawing/2014/main" id="{2A3B79B7-96D1-4576-F4DB-F690FA9A7ADF}"/>
              </a:ext>
            </a:extLst>
          </p:cNvPr>
          <p:cNvSpPr/>
          <p:nvPr/>
        </p:nvSpPr>
        <p:spPr>
          <a:xfrm>
            <a:off x="6096000" y="1816974"/>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4</a:t>
            </a:r>
          </a:p>
        </p:txBody>
      </p:sp>
      <p:sp>
        <p:nvSpPr>
          <p:cNvPr id="11" name="Oval 10">
            <a:extLst>
              <a:ext uri="{FF2B5EF4-FFF2-40B4-BE49-F238E27FC236}">
                <a16:creationId xmlns:a16="http://schemas.microsoft.com/office/drawing/2014/main" id="{C623C439-39F5-5E8F-D47C-61049291FEF3}"/>
              </a:ext>
            </a:extLst>
          </p:cNvPr>
          <p:cNvSpPr/>
          <p:nvPr/>
        </p:nvSpPr>
        <p:spPr>
          <a:xfrm>
            <a:off x="4948146" y="1255273"/>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5</a:t>
            </a:r>
          </a:p>
        </p:txBody>
      </p:sp>
      <p:sp>
        <p:nvSpPr>
          <p:cNvPr id="12" name="Oval 11">
            <a:extLst>
              <a:ext uri="{FF2B5EF4-FFF2-40B4-BE49-F238E27FC236}">
                <a16:creationId xmlns:a16="http://schemas.microsoft.com/office/drawing/2014/main" id="{FCE89651-4242-8BAC-A81B-9E0E509ECDFE}"/>
              </a:ext>
            </a:extLst>
          </p:cNvPr>
          <p:cNvSpPr/>
          <p:nvPr/>
        </p:nvSpPr>
        <p:spPr>
          <a:xfrm>
            <a:off x="2881946" y="2531486"/>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6</a:t>
            </a:r>
          </a:p>
        </p:txBody>
      </p:sp>
      <p:sp>
        <p:nvSpPr>
          <p:cNvPr id="13" name="Oval 12">
            <a:extLst>
              <a:ext uri="{FF2B5EF4-FFF2-40B4-BE49-F238E27FC236}">
                <a16:creationId xmlns:a16="http://schemas.microsoft.com/office/drawing/2014/main" id="{463C72CC-EAFA-9D44-1F49-35AF2A86B7C3}"/>
              </a:ext>
            </a:extLst>
          </p:cNvPr>
          <p:cNvSpPr/>
          <p:nvPr/>
        </p:nvSpPr>
        <p:spPr>
          <a:xfrm>
            <a:off x="952552" y="2570097"/>
            <a:ext cx="290653" cy="290653"/>
          </a:xfrm>
          <a:prstGeom prst="ellipse">
            <a:avLst/>
          </a:prstGeom>
          <a:solidFill>
            <a:schemeClr val="tx2">
              <a:lumMod val="60000"/>
              <a:lumOff val="40000"/>
            </a:schemeClr>
          </a:solidFill>
          <a:ln>
            <a:solidFill>
              <a:schemeClr val="tx1"/>
            </a:solid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7</a:t>
            </a:r>
          </a:p>
        </p:txBody>
      </p:sp>
    </p:spTree>
    <p:extLst>
      <p:ext uri="{BB962C8B-B14F-4D97-AF65-F5344CB8AC3E}">
        <p14:creationId xmlns:p14="http://schemas.microsoft.com/office/powerpoint/2010/main" val="4121835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EPCH (Single Wheel): </a:t>
            </a:r>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Heating Mode</a:t>
            </a:r>
          </a:p>
        </p:txBody>
      </p:sp>
      <p:pic>
        <p:nvPicPr>
          <p:cNvPr id="11" name="Picture 15"/>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a:xfrm>
            <a:off x="804427" y="993048"/>
            <a:ext cx="11071776" cy="440818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4122371" y="5535538"/>
            <a:ext cx="5428858" cy="1107996"/>
          </a:xfrm>
          <a:prstGeom prst="rect">
            <a:avLst/>
          </a:prstGeom>
          <a:noFill/>
        </p:spPr>
        <p:txBody>
          <a:bodyPr wrap="none" rtlCol="0">
            <a:spAutoFit/>
          </a:bodyPr>
          <a:lstStyle/>
          <a:p>
            <a:pPr algn="ctr"/>
            <a:r>
              <a:rPr lang="en-US" sz="2200" dirty="0">
                <a:solidFill>
                  <a:schemeClr val="accent5">
                    <a:lumMod val="40000"/>
                    <a:lumOff val="60000"/>
                  </a:schemeClr>
                </a:solidFill>
                <a:latin typeface="Calibri" panose="020F0502020204030204" pitchFamily="34" charset="0"/>
                <a:ea typeface="Calibri" panose="020F0502020204030204" pitchFamily="34" charset="0"/>
                <a:cs typeface="Calibri" panose="020F0502020204030204" pitchFamily="34" charset="0"/>
              </a:rPr>
              <a:t>REDUCES HEATING LOAD BY </a:t>
            </a:r>
            <a:r>
              <a:rPr lang="en-US" sz="2200" b="1" dirty="0">
                <a:solidFill>
                  <a:schemeClr val="accent5">
                    <a:lumMod val="40000"/>
                    <a:lumOff val="60000"/>
                  </a:schemeClr>
                </a:solidFill>
                <a:latin typeface="Calibri" panose="020F0502020204030204" pitchFamily="34" charset="0"/>
                <a:ea typeface="Calibri" panose="020F0502020204030204" pitchFamily="34" charset="0"/>
                <a:cs typeface="Calibri" panose="020F0502020204030204" pitchFamily="34" charset="0"/>
              </a:rPr>
              <a:t>542.5 MBH</a:t>
            </a:r>
          </a:p>
          <a:p>
            <a:pPr algn="ctr"/>
            <a:r>
              <a:rPr lang="en-US" sz="2200" b="1" dirty="0">
                <a:solidFill>
                  <a:srgbClr val="FF5050"/>
                </a:solidFill>
                <a:latin typeface="Calibri" panose="020F0502020204030204" pitchFamily="34" charset="0"/>
                <a:ea typeface="Calibri" panose="020F0502020204030204" pitchFamily="34" charset="0"/>
                <a:cs typeface="Calibri" panose="020F0502020204030204" pitchFamily="34" charset="0"/>
              </a:rPr>
              <a:t>THAT WOULD BE A 159 KW ELECTRIC HEATER</a:t>
            </a:r>
          </a:p>
          <a:p>
            <a:pPr algn="ctr"/>
            <a:r>
              <a:rPr lang="en-US" sz="2200" b="1" dirty="0">
                <a:solidFill>
                  <a:srgbClr val="66CCFF"/>
                </a:solidFill>
                <a:latin typeface="Calibri" panose="020F0502020204030204" pitchFamily="34" charset="0"/>
                <a:ea typeface="Calibri" panose="020F0502020204030204" pitchFamily="34" charset="0"/>
                <a:cs typeface="Calibri" panose="020F0502020204030204" pitchFamily="34" charset="0"/>
              </a:rPr>
              <a:t>AND A 165.1 LB/HR HUMIDIFIER</a:t>
            </a:r>
          </a:p>
        </p:txBody>
      </p:sp>
    </p:spTree>
    <p:extLst>
      <p:ext uri="{BB962C8B-B14F-4D97-AF65-F5344CB8AC3E}">
        <p14:creationId xmlns:p14="http://schemas.microsoft.com/office/powerpoint/2010/main" val="3065857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ED524DA-1255-D861-B8DE-1DC3EA8CEE8E}"/>
              </a:ext>
            </a:extLst>
          </p:cNvPr>
          <p:cNvSpPr/>
          <p:nvPr/>
        </p:nvSpPr>
        <p:spPr>
          <a:xfrm>
            <a:off x="6057382" y="4315290"/>
            <a:ext cx="6134615" cy="2208258"/>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489F0BD-CB06-FBFB-1B58-B5CCA3A27559}"/>
              </a:ext>
            </a:extLst>
          </p:cNvPr>
          <p:cNvSpPr/>
          <p:nvPr/>
        </p:nvSpPr>
        <p:spPr>
          <a:xfrm>
            <a:off x="495994" y="4315290"/>
            <a:ext cx="5556772" cy="2208258"/>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Psychrometric Comparison: </a:t>
            </a:r>
            <a:r>
              <a:rPr lang="en-US" b="1" dirty="0">
                <a:solidFill>
                  <a:srgbClr val="00B0F0"/>
                </a:solidFill>
                <a:latin typeface="Calibri" panose="020F0502020204030204" pitchFamily="34" charset="0"/>
                <a:ea typeface="Calibri" panose="020F0502020204030204" pitchFamily="34" charset="0"/>
                <a:cs typeface="Calibri" panose="020F0502020204030204" pitchFamily="34" charset="0"/>
              </a:rPr>
              <a:t>Single Wheel vs EPD Cooling</a:t>
            </a:r>
            <a:endParaRPr lang="en-US" sz="1800"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 Box 5"/>
          <p:cNvSpPr txBox="1">
            <a:spLocks noChangeArrowheads="1"/>
          </p:cNvSpPr>
          <p:nvPr/>
        </p:nvSpPr>
        <p:spPr bwMode="auto">
          <a:xfrm>
            <a:off x="623392" y="4470569"/>
            <a:ext cx="475150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eaLnBrk="1" hangingPunct="1">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Single Wheel approach needs </a:t>
            </a:r>
            <a:r>
              <a:rPr lang="en-US" sz="2000" b="1" dirty="0">
                <a:solidFill>
                  <a:srgbClr val="C00000"/>
                </a:solidFill>
                <a:latin typeface="Calibri" panose="020F0502020204030204" pitchFamily="34" charset="0"/>
                <a:ea typeface="Calibri" panose="020F0502020204030204" pitchFamily="34" charset="0"/>
                <a:cs typeface="Calibri" panose="020F0502020204030204" pitchFamily="34" charset="0"/>
              </a:rPr>
              <a:t>45 Tons </a:t>
            </a:r>
            <a:r>
              <a:rPr lang="en-US" sz="2000" dirty="0">
                <a:latin typeface="Calibri" panose="020F0502020204030204" pitchFamily="34" charset="0"/>
                <a:ea typeface="Calibri" panose="020F0502020204030204" pitchFamily="34" charset="0"/>
                <a:cs typeface="Calibri" panose="020F0502020204030204" pitchFamily="34" charset="0"/>
              </a:rPr>
              <a:t>of cooling input required for a 10,000-CFM system.</a:t>
            </a:r>
          </a:p>
          <a:p>
            <a:pPr marL="171450" indent="-171450" eaLnBrk="1" hangingPunct="1">
              <a:buFont typeface="Arial" panose="020B0604020202020204" pitchFamily="34" charset="0"/>
              <a:buChar char="•"/>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indent="-342900" eaLnBrk="1" hangingPunct="1">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In addition, </a:t>
            </a:r>
            <a:r>
              <a:rPr lang="en-US" sz="2000" b="1" dirty="0">
                <a:solidFill>
                  <a:srgbClr val="C00000"/>
                </a:solidFill>
                <a:latin typeface="Calibri" panose="020F0502020204030204" pitchFamily="34" charset="0"/>
                <a:ea typeface="Calibri" panose="020F0502020204030204" pitchFamily="34" charset="0"/>
                <a:cs typeface="Calibri" panose="020F0502020204030204" pitchFamily="34" charset="0"/>
              </a:rPr>
              <a:t>184,000 BTU </a:t>
            </a:r>
            <a:r>
              <a:rPr lang="en-US" sz="2000" dirty="0">
                <a:latin typeface="Calibri" panose="020F0502020204030204" pitchFamily="34" charset="0"/>
                <a:ea typeface="Calibri" panose="020F0502020204030204" pitchFamily="34" charset="0"/>
                <a:cs typeface="Calibri" panose="020F0502020204030204" pitchFamily="34" charset="0"/>
              </a:rPr>
              <a:t>of reheat energy is required.</a:t>
            </a:r>
          </a:p>
        </p:txBody>
      </p:sp>
      <p:pic>
        <p:nvPicPr>
          <p:cNvPr id="7"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8191" r="11710"/>
          <a:stretch/>
        </p:blipFill>
        <p:spPr bwMode="auto">
          <a:xfrm>
            <a:off x="6676235" y="558180"/>
            <a:ext cx="4727949" cy="4035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5"/>
          <p:cNvSpPr txBox="1">
            <a:spLocks noChangeArrowheads="1"/>
          </p:cNvSpPr>
          <p:nvPr/>
        </p:nvSpPr>
        <p:spPr bwMode="auto">
          <a:xfrm>
            <a:off x="6730633" y="4442393"/>
            <a:ext cx="4917896" cy="189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eaLnBrk="1" hangingPunct="1">
              <a:buFont typeface="Arial" panose="020B0604020202020204" pitchFamily="34" charset="0"/>
              <a:buChar char="•"/>
            </a:pPr>
            <a:r>
              <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rPr>
              <a:t>EPD approach needs only </a:t>
            </a:r>
            <a:r>
              <a:rPr lang="en-US" sz="2133" b="1" dirty="0">
                <a:solidFill>
                  <a:srgbClr val="FFFFCC"/>
                </a:solidFill>
                <a:latin typeface="Calibri" panose="020F0502020204030204" pitchFamily="34" charset="0"/>
                <a:ea typeface="Calibri" panose="020F0502020204030204" pitchFamily="34" charset="0"/>
                <a:cs typeface="Calibri" panose="020F0502020204030204" pitchFamily="34" charset="0"/>
              </a:rPr>
              <a:t>32 Tons </a:t>
            </a:r>
            <a:r>
              <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rPr>
              <a:t>of cooling input for the same 10,000 cfm system.</a:t>
            </a:r>
          </a:p>
          <a:p>
            <a:pPr marL="171450" indent="-171450" eaLnBrk="1" hangingPunct="1">
              <a:buFont typeface="Arial" panose="020B0604020202020204" pitchFamily="34" charset="0"/>
              <a:buChar char="•"/>
            </a:pPr>
            <a:endParaRPr lang="en-US" sz="1067" dirty="0">
              <a:latin typeface="Calibri" panose="020F0502020204030204" pitchFamily="34" charset="0"/>
              <a:ea typeface="Calibri" panose="020F0502020204030204" pitchFamily="34" charset="0"/>
              <a:cs typeface="Calibri" panose="020F0502020204030204" pitchFamily="34" charset="0"/>
            </a:endParaRPr>
          </a:p>
          <a:p>
            <a:pPr marL="342900" indent="-342900" eaLnBrk="1" hangingPunct="1">
              <a:buFont typeface="Arial" panose="020B0604020202020204" pitchFamily="34" charset="0"/>
              <a:buChar char="•"/>
            </a:pPr>
            <a:r>
              <a:rPr lang="en-US" sz="2133" b="1" dirty="0">
                <a:solidFill>
                  <a:srgbClr val="FFFFCC"/>
                </a:solidFill>
                <a:latin typeface="Calibri" panose="020F0502020204030204" pitchFamily="34" charset="0"/>
                <a:ea typeface="Calibri" panose="020F0502020204030204" pitchFamily="34" charset="0"/>
                <a:cs typeface="Calibri" panose="020F0502020204030204" pitchFamily="34" charset="0"/>
              </a:rPr>
              <a:t>No reheat </a:t>
            </a:r>
            <a:r>
              <a:rPr lang="en-US" sz="2133" dirty="0">
                <a:solidFill>
                  <a:schemeClr val="bg1"/>
                </a:solidFill>
                <a:latin typeface="Calibri" panose="020F0502020204030204" pitchFamily="34" charset="0"/>
                <a:ea typeface="Calibri" panose="020F0502020204030204" pitchFamily="34" charset="0"/>
                <a:cs typeface="Calibri" panose="020F0502020204030204" pitchFamily="34" charset="0"/>
              </a:rPr>
              <a:t>energy is required since it is provided by the sensible only wheel.</a:t>
            </a:r>
          </a:p>
        </p:txBody>
      </p:sp>
      <p:pic>
        <p:nvPicPr>
          <p:cNvPr id="9"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9329" r="13011"/>
          <a:stretch/>
        </p:blipFill>
        <p:spPr bwMode="auto">
          <a:xfrm>
            <a:off x="1085249" y="818173"/>
            <a:ext cx="4430517" cy="368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a:extLst>
              <a:ext uri="{FF2B5EF4-FFF2-40B4-BE49-F238E27FC236}">
                <a16:creationId xmlns:a16="http://schemas.microsoft.com/office/drawing/2014/main" id="{D87E6D41-D190-66B3-0686-0D64D4CAD1CF}"/>
              </a:ext>
            </a:extLst>
          </p:cNvPr>
          <p:cNvCxnSpPr>
            <a:cxnSpLocks/>
          </p:cNvCxnSpPr>
          <p:nvPr/>
        </p:nvCxnSpPr>
        <p:spPr>
          <a:xfrm flipH="1">
            <a:off x="6052766" y="818173"/>
            <a:ext cx="43234" cy="570537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0344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Applications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217152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Applications &amp; Target Markets</a:t>
            </a:r>
          </a:p>
        </p:txBody>
      </p:sp>
      <p:sp>
        <p:nvSpPr>
          <p:cNvPr id="4" name="Text Placeholder 3"/>
          <p:cNvSpPr>
            <a:spLocks noGrp="1"/>
          </p:cNvSpPr>
          <p:nvPr>
            <p:ph type="body" sz="quarter" idx="14"/>
          </p:nvPr>
        </p:nvSpPr>
        <p:spPr>
          <a:xfrm>
            <a:off x="623392" y="830638"/>
            <a:ext cx="5376597" cy="5912190"/>
          </a:xfrm>
        </p:spPr>
        <p:txBody>
          <a:bodyPr>
            <a:normAutofit fontScale="85000" lnSpcReduction="20000"/>
          </a:bodyPr>
          <a:lstStyle/>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Data Centers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Hospitals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Laboratories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Nursing Homes  </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Universities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Classrooms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Dormitories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Hotels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Casinos</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Manufacturing </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Office Buildings </a:t>
            </a:r>
          </a:p>
          <a:p>
            <a:pPr>
              <a:lnSpc>
                <a:spcPct val="160000"/>
              </a:lnSpc>
            </a:pPr>
            <a:r>
              <a:rPr lang="en-US" dirty="0">
                <a:latin typeface="Calibri" panose="020F0502020204030204" pitchFamily="34" charset="0"/>
                <a:ea typeface="Calibri" panose="020F0502020204030204" pitchFamily="34" charset="0"/>
                <a:cs typeface="Calibri" panose="020F0502020204030204" pitchFamily="34" charset="0"/>
              </a:rPr>
              <a:t>Retail </a:t>
            </a:r>
          </a:p>
        </p:txBody>
      </p:sp>
      <p:pic>
        <p:nvPicPr>
          <p:cNvPr id="7" name="Picture 6" descr="A person sitting at a slot machine&#10;&#10;Description automatically generated">
            <a:extLst>
              <a:ext uri="{FF2B5EF4-FFF2-40B4-BE49-F238E27FC236}">
                <a16:creationId xmlns:a16="http://schemas.microsoft.com/office/drawing/2014/main" id="{5117DAC9-C6D9-4DB9-3208-32056AE9B741}"/>
              </a:ext>
            </a:extLst>
          </p:cNvPr>
          <p:cNvPicPr>
            <a:picLocks noChangeAspect="1"/>
          </p:cNvPicPr>
          <p:nvPr/>
        </p:nvPicPr>
        <p:blipFill rotWithShape="1">
          <a:blip r:embed="rId2">
            <a:extLst>
              <a:ext uri="{28A0092B-C50C-407E-A947-70E740481C1C}">
                <a14:useLocalDpi xmlns:a14="http://schemas.microsoft.com/office/drawing/2010/main" val="0"/>
              </a:ext>
            </a:extLst>
          </a:blip>
          <a:srcRect t="111" r="9428"/>
          <a:stretch/>
        </p:blipFill>
        <p:spPr>
          <a:xfrm>
            <a:off x="3928042" y="778933"/>
            <a:ext cx="8263958" cy="6079067"/>
          </a:xfrm>
          <a:prstGeom prst="rect">
            <a:avLst/>
          </a:prstGeom>
        </p:spPr>
      </p:pic>
    </p:spTree>
    <p:extLst>
      <p:ext uri="{BB962C8B-B14F-4D97-AF65-F5344CB8AC3E}">
        <p14:creationId xmlns:p14="http://schemas.microsoft.com/office/powerpoint/2010/main" val="341107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Case Study Example</a:t>
            </a:r>
          </a:p>
        </p:txBody>
      </p:sp>
      <p:sp>
        <p:nvSpPr>
          <p:cNvPr id="2" name="Text Placeholder 1"/>
          <p:cNvSpPr>
            <a:spLocks noGrp="1"/>
          </p:cNvSpPr>
          <p:nvPr>
            <p:ph type="body" sz="quarter" idx="11"/>
          </p:nvPr>
        </p:nvSpPr>
        <p:spPr>
          <a:xfrm>
            <a:off x="623392" y="910849"/>
            <a:ext cx="5067872" cy="5521531"/>
          </a:xfrm>
        </p:spPr>
        <p:txBody>
          <a:bodyPr>
            <a:noAutofit/>
          </a:bodyPr>
          <a:lstStyle/>
          <a:p>
            <a:r>
              <a:rPr lang="en-US" sz="20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Seminole Hardrock – Hollywood, FL</a:t>
            </a:r>
          </a:p>
          <a:p>
            <a:pPr marL="285750" indent="-285750">
              <a:buFont typeface="Arial" panose="020B0604020202020204" pitchFamily="34" charset="0"/>
              <a:buChar char="•"/>
            </a:pPr>
            <a:r>
              <a:rPr lang="en-US" sz="2000" b="1" dirty="0">
                <a:solidFill>
                  <a:srgbClr val="000099"/>
                </a:solidFill>
                <a:latin typeface="Calibri" panose="020F0502020204030204" pitchFamily="34" charset="0"/>
                <a:ea typeface="Calibri" panose="020F0502020204030204" pitchFamily="34" charset="0"/>
                <a:cs typeface="Calibri" panose="020F0502020204030204" pitchFamily="34" charset="0"/>
              </a:rPr>
              <a:t>3 systems size EPCH-43</a:t>
            </a:r>
          </a:p>
          <a:p>
            <a:pPr marL="285750" indent="-285750">
              <a:lnSpc>
                <a:spcPct val="120000"/>
              </a:lnSpc>
              <a:buFont typeface="Arial" panose="020B0604020202020204" pitchFamily="34" charset="0"/>
              <a:buChar char="•"/>
            </a:pPr>
            <a:r>
              <a:rPr lang="en-US" sz="2000" b="1" dirty="0">
                <a:solidFill>
                  <a:srgbClr val="000099"/>
                </a:solidFill>
                <a:latin typeface="Calibri" panose="020F0502020204030204" pitchFamily="34" charset="0"/>
                <a:ea typeface="Calibri" panose="020F0502020204030204" pitchFamily="34" charset="0"/>
                <a:cs typeface="Calibri" panose="020F0502020204030204" pitchFamily="34" charset="0"/>
              </a:rPr>
              <a:t>Total CFM: 120,000</a:t>
            </a:r>
          </a:p>
          <a:p>
            <a:pPr marL="285750" indent="-285750">
              <a:lnSpc>
                <a:spcPct val="120000"/>
              </a:lnSpc>
              <a:buFont typeface="Arial" panose="020B0604020202020204" pitchFamily="34" charset="0"/>
              <a:buChar char="•"/>
            </a:pPr>
            <a:r>
              <a:rPr lang="en-US" sz="2000" b="1" dirty="0">
                <a:solidFill>
                  <a:srgbClr val="000099"/>
                </a:solidFill>
                <a:latin typeface="Calibri" panose="020F0502020204030204" pitchFamily="34" charset="0"/>
                <a:ea typeface="Calibri" panose="020F0502020204030204" pitchFamily="34" charset="0"/>
                <a:cs typeface="Calibri" panose="020F0502020204030204" pitchFamily="34" charset="0"/>
              </a:rPr>
              <a:t>Total Cooling Tonnage Provided: 933</a:t>
            </a:r>
          </a:p>
          <a:p>
            <a:pPr marL="285750" indent="-285750">
              <a:lnSpc>
                <a:spcPct val="120000"/>
              </a:lnSpc>
              <a:buFont typeface="Arial" panose="020B0604020202020204" pitchFamily="34" charset="0"/>
              <a:buChar char="•"/>
            </a:pPr>
            <a:r>
              <a:rPr lang="en-US" sz="2000" b="1" dirty="0">
                <a:solidFill>
                  <a:srgbClr val="000099"/>
                </a:solidFill>
                <a:latin typeface="Calibri" panose="020F0502020204030204" pitchFamily="34" charset="0"/>
                <a:ea typeface="Calibri" panose="020F0502020204030204" pitchFamily="34" charset="0"/>
                <a:cs typeface="Calibri" panose="020F0502020204030204" pitchFamily="34" charset="0"/>
              </a:rPr>
              <a:t>Total Cooling Saved by Enthalpy Wheel: 461 tons</a:t>
            </a:r>
          </a:p>
          <a:p>
            <a:pPr marL="285750" indent="-285750">
              <a:lnSpc>
                <a:spcPct val="120000"/>
              </a:lnSpc>
              <a:buFont typeface="Arial" panose="020B0604020202020204" pitchFamily="34" charset="0"/>
              <a:buChar char="•"/>
            </a:pPr>
            <a:r>
              <a:rPr lang="en-US" sz="2000" b="1" dirty="0">
                <a:solidFill>
                  <a:srgbClr val="000099"/>
                </a:solidFill>
                <a:latin typeface="Calibri" panose="020F0502020204030204" pitchFamily="34" charset="0"/>
                <a:ea typeface="Calibri" panose="020F0502020204030204" pitchFamily="34" charset="0"/>
                <a:cs typeface="Calibri" panose="020F0502020204030204" pitchFamily="34" charset="0"/>
              </a:rPr>
              <a:t>Total Heat Provided by TE Wheel: 880,522 BTU/</a:t>
            </a:r>
            <a:r>
              <a:rPr lang="en-US" sz="2000" b="1" dirty="0" err="1">
                <a:solidFill>
                  <a:srgbClr val="000099"/>
                </a:solidFill>
                <a:latin typeface="Calibri" panose="020F0502020204030204" pitchFamily="34" charset="0"/>
                <a:ea typeface="Calibri" panose="020F0502020204030204" pitchFamily="34" charset="0"/>
                <a:cs typeface="Calibri" panose="020F0502020204030204" pitchFamily="34" charset="0"/>
              </a:rPr>
              <a:t>hr</a:t>
            </a:r>
            <a:endParaRPr lang="en-US" sz="2000" b="1" dirty="0">
              <a:solidFill>
                <a:srgbClr val="000099"/>
              </a:solidFill>
              <a:latin typeface="Calibri" panose="020F0502020204030204" pitchFamily="34" charset="0"/>
              <a:ea typeface="Calibri" panose="020F0502020204030204" pitchFamily="34" charset="0"/>
              <a:cs typeface="Calibri" panose="020F0502020204030204" pitchFamily="34" charset="0"/>
            </a:endParaRPr>
          </a:p>
          <a:p>
            <a:pPr marL="0" indent="0">
              <a:spcBef>
                <a:spcPts val="1200"/>
              </a:spcBef>
              <a:buNone/>
            </a:pPr>
            <a:r>
              <a:rPr lang="en-US" sz="2000" dirty="0">
                <a:latin typeface="Calibri" panose="020F0502020204030204" pitchFamily="34" charset="0"/>
                <a:ea typeface="Calibri" panose="020F0502020204030204" pitchFamily="34" charset="0"/>
                <a:cs typeface="Calibri" panose="020F0502020204030204" pitchFamily="34" charset="0"/>
              </a:rPr>
              <a:t>Specializing in casinos, </a:t>
            </a:r>
            <a:r>
              <a:rPr lang="en-US" sz="2000" dirty="0" err="1">
                <a:latin typeface="Calibri" panose="020F0502020204030204" pitchFamily="34" charset="0"/>
                <a:ea typeface="Calibri" panose="020F0502020204030204" pitchFamily="34" charset="0"/>
                <a:cs typeface="Calibri" panose="020F0502020204030204" pitchFamily="34" charset="0"/>
              </a:rPr>
              <a:t>Giovanetti</a:t>
            </a:r>
            <a:r>
              <a:rPr lang="en-US" sz="2000" dirty="0">
                <a:latin typeface="Calibri" panose="020F0502020204030204" pitchFamily="34" charset="0"/>
                <a:ea typeface="Calibri" panose="020F0502020204030204" pitchFamily="34" charset="0"/>
                <a:cs typeface="Calibri" panose="020F0502020204030204" pitchFamily="34" charset="0"/>
              </a:rPr>
              <a:t> Shulman Associates Consulting Engineers (GSA), has insisted on using SEMCO units and wheels for their casino projects, since Peter Carney P.E., LEED AP, Vice President of Mechanical Engineering for GSA, stood downstream of a SEMCO True 3Å wheels in a casino and could not smell any cigarette smoke. </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7245" r="13598" b="8019"/>
          <a:stretch/>
        </p:blipFill>
        <p:spPr>
          <a:xfrm>
            <a:off x="6282985" y="4764001"/>
            <a:ext cx="3021427" cy="2093999"/>
          </a:xfrm>
          <a:prstGeom prst="rect">
            <a:avLst/>
          </a:prstGeom>
        </p:spPr>
      </p:pic>
      <p:pic>
        <p:nvPicPr>
          <p:cNvPr id="6" name="Picture 5" descr="A green and white building with several green boxes&#10;&#10;Description automatically generated with medium confidence">
            <a:extLst>
              <a:ext uri="{FF2B5EF4-FFF2-40B4-BE49-F238E27FC236}">
                <a16:creationId xmlns:a16="http://schemas.microsoft.com/office/drawing/2014/main" id="{073074B5-964D-9C25-8332-C03A0CEE4ED1}"/>
              </a:ext>
            </a:extLst>
          </p:cNvPr>
          <p:cNvPicPr>
            <a:picLocks noChangeAspect="1"/>
          </p:cNvPicPr>
          <p:nvPr/>
        </p:nvPicPr>
        <p:blipFill rotWithShape="1">
          <a:blip r:embed="rId4">
            <a:extLst>
              <a:ext uri="{28A0092B-C50C-407E-A947-70E740481C1C}">
                <a14:useLocalDpi xmlns:a14="http://schemas.microsoft.com/office/drawing/2010/main" val="0"/>
              </a:ext>
            </a:extLst>
          </a:blip>
          <a:srcRect r="22859" b="21190"/>
          <a:stretch/>
        </p:blipFill>
        <p:spPr>
          <a:xfrm>
            <a:off x="9304412" y="4764001"/>
            <a:ext cx="2887588" cy="2093999"/>
          </a:xfrm>
          <a:prstGeom prst="rect">
            <a:avLst/>
          </a:prstGeom>
        </p:spPr>
      </p:pic>
      <p:pic>
        <p:nvPicPr>
          <p:cNvPr id="13" name="Picture 12" descr="A guitar shaped building with lights at night&#10;&#10;Description automatically generated">
            <a:extLst>
              <a:ext uri="{FF2B5EF4-FFF2-40B4-BE49-F238E27FC236}">
                <a16:creationId xmlns:a16="http://schemas.microsoft.com/office/drawing/2014/main" id="{A193054A-878D-CB25-8A90-FCD61DC887B0}"/>
              </a:ext>
            </a:extLst>
          </p:cNvPr>
          <p:cNvPicPr>
            <a:picLocks noChangeAspect="1"/>
          </p:cNvPicPr>
          <p:nvPr/>
        </p:nvPicPr>
        <p:blipFill rotWithShape="1">
          <a:blip r:embed="rId5">
            <a:extLst>
              <a:ext uri="{28A0092B-C50C-407E-A947-70E740481C1C}">
                <a14:useLocalDpi xmlns:a14="http://schemas.microsoft.com/office/drawing/2010/main" val="0"/>
              </a:ext>
            </a:extLst>
          </a:blip>
          <a:srcRect l="-1" r="738"/>
          <a:stretch/>
        </p:blipFill>
        <p:spPr>
          <a:xfrm>
            <a:off x="6282985" y="798214"/>
            <a:ext cx="5909015" cy="3965787"/>
          </a:xfrm>
          <a:prstGeom prst="rect">
            <a:avLst/>
          </a:prstGeom>
        </p:spPr>
      </p:pic>
    </p:spTree>
    <p:extLst>
      <p:ext uri="{BB962C8B-B14F-4D97-AF65-F5344CB8AC3E}">
        <p14:creationId xmlns:p14="http://schemas.microsoft.com/office/powerpoint/2010/main" val="61218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AA1E-FF90-4EED-8230-1F607510CBE5}"/>
              </a:ext>
            </a:extLst>
          </p:cNvPr>
          <p:cNvSpPr>
            <a:spLocks noGrp="1"/>
          </p:cNvSpPr>
          <p:nvPr>
            <p:ph type="title"/>
          </p:nvPr>
        </p:nvSpPr>
        <p:spPr/>
        <p:txBody>
          <a:bodyPr/>
          <a:lstStyle/>
          <a:p>
            <a:r>
              <a:rPr lang="en-US" sz="2200" dirty="0"/>
              <a:t>Thank you for your attention!</a:t>
            </a:r>
          </a:p>
        </p:txBody>
      </p:sp>
      <p:pic>
        <p:nvPicPr>
          <p:cNvPr id="5" name="Picture 4" descr="A group of people sitting around a table playing a board game&#10;&#10;Description automatically generated">
            <a:extLst>
              <a:ext uri="{FF2B5EF4-FFF2-40B4-BE49-F238E27FC236}">
                <a16:creationId xmlns:a16="http://schemas.microsoft.com/office/drawing/2014/main" id="{10E3DD3A-AA32-4C53-ADD5-78AC63535535}"/>
              </a:ext>
            </a:extLst>
          </p:cNvPr>
          <p:cNvPicPr>
            <a:picLocks noChangeAspect="1"/>
          </p:cNvPicPr>
          <p:nvPr/>
        </p:nvPicPr>
        <p:blipFill rotWithShape="1">
          <a:blip r:embed="rId2"/>
          <a:srcRect l="388" r="3938" b="26345"/>
          <a:stretch/>
        </p:blipFill>
        <p:spPr>
          <a:xfrm>
            <a:off x="518962" y="878234"/>
            <a:ext cx="11673038" cy="5979766"/>
          </a:xfrm>
          <a:prstGeom prst="rect">
            <a:avLst/>
          </a:prstGeom>
        </p:spPr>
      </p:pic>
    </p:spTree>
    <p:extLst>
      <p:ext uri="{BB962C8B-B14F-4D97-AF65-F5344CB8AC3E}">
        <p14:creationId xmlns:p14="http://schemas.microsoft.com/office/powerpoint/2010/main" val="18526364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2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6.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12111</TotalTime>
  <Words>2236</Words>
  <Application>Microsoft Office PowerPoint</Application>
  <PresentationFormat>Widescreen</PresentationFormat>
  <Paragraphs>308</Paragraphs>
  <Slides>32</Slides>
  <Notes>16</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32</vt:i4>
      </vt:variant>
    </vt:vector>
  </HeadingPairs>
  <TitlesOfParts>
    <vt:vector size="43" baseType="lpstr">
      <vt:lpstr>Arial</vt:lpstr>
      <vt:lpstr>Boxed Book</vt:lpstr>
      <vt:lpstr>Calibri</vt:lpstr>
      <vt:lpstr>Calibri Light</vt:lpstr>
      <vt:lpstr>Times New Roman</vt:lpstr>
      <vt:lpstr>DH_Template</vt:lpstr>
      <vt:lpstr>2_DH_Template</vt:lpstr>
      <vt:lpstr>1_DH_Template</vt:lpstr>
      <vt:lpstr>Office Theme</vt:lpstr>
      <vt:lpstr>1_DH_Template</vt:lpstr>
      <vt:lpstr>1_DH_Template</vt:lpstr>
      <vt:lpstr>PowerPoint Presentation</vt:lpstr>
      <vt:lpstr>PowerPoint Presentation</vt:lpstr>
      <vt:lpstr>PowerPoint Presentation</vt:lpstr>
      <vt:lpstr>FläktGroup SEMCO Products For Commercial Applications</vt:lpstr>
      <vt:lpstr>PowerPoint Presentation</vt:lpstr>
      <vt:lpstr>PowerPoint Presentation</vt:lpstr>
      <vt:lpstr>Introduction to the EP Series</vt:lpstr>
      <vt:lpstr>EP Series – Contaminants</vt:lpstr>
      <vt:lpstr>EP Series– Energy Savings </vt:lpstr>
      <vt:lpstr>EP Series – Dealing With Variable Temperatures</vt:lpstr>
      <vt:lpstr>PowerPoint Presentation</vt:lpstr>
      <vt:lpstr>EP Series — Wheels</vt:lpstr>
      <vt:lpstr>EP Series - Panels</vt:lpstr>
      <vt:lpstr>EP - Fans &amp; Filters</vt:lpstr>
      <vt:lpstr>EP - Hoods &amp; Dampers</vt:lpstr>
      <vt:lpstr>EP - Heating &amp; Cooling Options</vt:lpstr>
      <vt:lpstr>EP – Electrical &amp; Controls Packages</vt:lpstr>
      <vt:lpstr>EP Series: Airflow Capacity</vt:lpstr>
      <vt:lpstr>EPD: Airflow Capacity</vt:lpstr>
      <vt:lpstr>EP Series - Configuration Descriptions</vt:lpstr>
      <vt:lpstr>EP Series Configuration Grid</vt:lpstr>
      <vt:lpstr>PowerPoint Presentation</vt:lpstr>
      <vt:lpstr>EP/EPD - Cooling Season</vt:lpstr>
      <vt:lpstr>EPCH (Single Wheel) - Cooling Mode</vt:lpstr>
      <vt:lpstr>EPD (Dual Wheel) - Cooling Mode</vt:lpstr>
      <vt:lpstr>EP/EPD - Heating Season</vt:lpstr>
      <vt:lpstr>EPCH (Single Wheel): Heating Mode</vt:lpstr>
      <vt:lpstr>Psychrometric Comparison: Single Wheel vs EPD Cooling</vt:lpstr>
      <vt:lpstr>PowerPoint Presentation</vt:lpstr>
      <vt:lpstr>EP Series: Applications &amp; Target Markets</vt:lpstr>
      <vt:lpstr>EP Series - Case Study Example</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252</cp:revision>
  <cp:lastPrinted>2018-08-16T17:03:02Z</cp:lastPrinted>
  <dcterms:created xsi:type="dcterms:W3CDTF">2018-05-09T22:20:48Z</dcterms:created>
  <dcterms:modified xsi:type="dcterms:W3CDTF">2024-07-02T14:03:23Z</dcterms:modified>
</cp:coreProperties>
</file>