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3.xml" ContentType="application/vnd.openxmlformats-officedocument.theme+xml"/>
  <Override PartName="/ppt/slideLayouts/slideLayout1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  <p:sldMasterId id="2147483791" r:id="rId5"/>
    <p:sldMasterId id="2147483837" r:id="rId6"/>
    <p:sldMasterId id="2147484147" r:id="rId7"/>
  </p:sldMasterIdLst>
  <p:notesMasterIdLst>
    <p:notesMasterId r:id="rId32"/>
  </p:notesMasterIdLst>
  <p:sldIdLst>
    <p:sldId id="289" r:id="rId8"/>
    <p:sldId id="10858" r:id="rId9"/>
    <p:sldId id="10869" r:id="rId10"/>
    <p:sldId id="554" r:id="rId11"/>
    <p:sldId id="10872" r:id="rId12"/>
    <p:sldId id="10871" r:id="rId13"/>
    <p:sldId id="10874" r:id="rId14"/>
    <p:sldId id="10879" r:id="rId15"/>
    <p:sldId id="10875" r:id="rId16"/>
    <p:sldId id="10876" r:id="rId17"/>
    <p:sldId id="10881" r:id="rId18"/>
    <p:sldId id="10882" r:id="rId19"/>
    <p:sldId id="10883" r:id="rId20"/>
    <p:sldId id="10877" r:id="rId21"/>
    <p:sldId id="10878" r:id="rId22"/>
    <p:sldId id="10880" r:id="rId23"/>
    <p:sldId id="294" r:id="rId24"/>
    <p:sldId id="10873" r:id="rId25"/>
    <p:sldId id="2147481075" r:id="rId26"/>
    <p:sldId id="2147481072" r:id="rId27"/>
    <p:sldId id="2147481074" r:id="rId28"/>
    <p:sldId id="2147481071" r:id="rId29"/>
    <p:sldId id="2147481073" r:id="rId30"/>
    <p:sldId id="2147481076" r:id="rId31"/>
  </p:sldIdLst>
  <p:sldSz cx="12192000" cy="6858000"/>
  <p:notesSz cx="9296400" cy="14782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2796A2-91E1-4C41-A038-9DC3713E08FF}">
          <p14:sldIdLst>
            <p14:sldId id="289"/>
            <p14:sldId id="10858"/>
            <p14:sldId id="10869"/>
            <p14:sldId id="554"/>
            <p14:sldId id="10872"/>
            <p14:sldId id="10871"/>
            <p14:sldId id="10874"/>
            <p14:sldId id="10879"/>
            <p14:sldId id="10875"/>
            <p14:sldId id="10876"/>
            <p14:sldId id="10881"/>
            <p14:sldId id="10882"/>
            <p14:sldId id="10883"/>
            <p14:sldId id="10877"/>
            <p14:sldId id="10878"/>
            <p14:sldId id="10880"/>
            <p14:sldId id="294"/>
            <p14:sldId id="10873"/>
            <p14:sldId id="2147481075"/>
            <p14:sldId id="2147481072"/>
            <p14:sldId id="2147481074"/>
            <p14:sldId id="2147481071"/>
            <p14:sldId id="2147481073"/>
            <p14:sldId id="21474810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Banks (FläktGroup)" initials="SB(" lastIdx="1" clrIdx="0">
    <p:extLst>
      <p:ext uri="{19B8F6BF-5375-455C-9EA6-DF929625EA0E}">
        <p15:presenceInfo xmlns:p15="http://schemas.microsoft.com/office/powerpoint/2012/main" userId="S-1-5-21-2948162530-4105988606-952298888-775366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BF42"/>
    <a:srgbClr val="1A3731"/>
    <a:srgbClr val="596A75"/>
    <a:srgbClr val="49738F"/>
    <a:srgbClr val="D9DBDD"/>
    <a:srgbClr val="344130"/>
    <a:srgbClr val="745E58"/>
    <a:srgbClr val="8D7E5E"/>
    <a:srgbClr val="1A404A"/>
    <a:srgbClr val="8E9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7" autoAdjust="0"/>
    <p:restoredTop sz="91812" autoAdjust="0"/>
  </p:normalViewPr>
  <p:slideViewPr>
    <p:cSldViewPr snapToGrid="0">
      <p:cViewPr varScale="1">
        <p:scale>
          <a:sx n="155" d="100"/>
          <a:sy n="155" d="100"/>
        </p:scale>
        <p:origin x="750" y="150"/>
      </p:cViewPr>
      <p:guideLst/>
    </p:cSldViewPr>
  </p:slideViewPr>
  <p:outlineViewPr>
    <p:cViewPr>
      <p:scale>
        <a:sx n="33" d="100"/>
        <a:sy n="33" d="100"/>
      </p:scale>
      <p:origin x="0" y="-2298"/>
    </p:cViewPr>
    <p:sldLst>
      <p:sld r:id="rId1" collapse="1"/>
      <p:sld r:id="rId2" collapse="1"/>
      <p:sld r:id="rId3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80461188452576E-2"/>
          <c:y val="2.8528378506788594E-2"/>
          <c:w val="0.91520235416458884"/>
          <c:h val="0.805853591052134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BE1D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650D-4D29-87C8-A7E6F12F9B36}"/>
              </c:ext>
            </c:extLst>
          </c:dPt>
          <c:dPt>
            <c:idx val="2"/>
            <c:invertIfNegative val="0"/>
            <c:bubble3D val="0"/>
            <c:spPr>
              <a:solidFill>
                <a:srgbClr val="CBE1D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650D-4D29-87C8-A7E6F12F9B36}"/>
              </c:ext>
            </c:extLst>
          </c:dPt>
          <c:dPt>
            <c:idx val="3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F0EF-4B01-B47C-D365115CFA77}"/>
              </c:ext>
            </c:extLst>
          </c:dPt>
          <c:dPt>
            <c:idx val="4"/>
            <c:invertIfNegative val="0"/>
            <c:bubble3D val="0"/>
            <c:spPr>
              <a:solidFill>
                <a:srgbClr val="CBE1D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650D-4D29-87C8-A7E6F12F9B36}"/>
              </c:ext>
            </c:extLst>
          </c:dPt>
          <c:dPt>
            <c:idx val="5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650D-4D29-87C8-A7E6F12F9B36}"/>
              </c:ext>
            </c:extLst>
          </c:dPt>
          <c:dPt>
            <c:idx val="7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650D-4D29-87C8-A7E6F12F9B36}"/>
              </c:ext>
            </c:extLst>
          </c:dPt>
          <c:dPt>
            <c:idx val="9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6-F0EF-4B01-B47C-D365115CFA77}"/>
              </c:ext>
            </c:extLst>
          </c:dPt>
          <c:dLbls>
            <c:delete val="1"/>
          </c:dLbls>
          <c:cat>
            <c:strRef>
              <c:f>Sheet1!$A$2:$A$12</c:f>
              <c:strCache>
                <c:ptCount val="11"/>
                <c:pt idx="0">
                  <c:v>ELT-AHU-020</c:v>
                </c:pt>
                <c:pt idx="1">
                  <c:v>ELT-AHU-030</c:v>
                </c:pt>
                <c:pt idx="2">
                  <c:v>ELT-AHU-050</c:v>
                </c:pt>
                <c:pt idx="3">
                  <c:v>ELT-AHU-075</c:v>
                </c:pt>
                <c:pt idx="4">
                  <c:v>ELT-AHU-100</c:v>
                </c:pt>
                <c:pt idx="5">
                  <c:v>ELT-AHU-125</c:v>
                </c:pt>
                <c:pt idx="6">
                  <c:v>ELT-AHU-150</c:v>
                </c:pt>
                <c:pt idx="7">
                  <c:v>ELT-AHU-175</c:v>
                </c:pt>
                <c:pt idx="8">
                  <c:v>ELT-AHU-200</c:v>
                </c:pt>
                <c:pt idx="9">
                  <c:v>ELT-AHU-225</c:v>
                </c:pt>
                <c:pt idx="10">
                  <c:v>ELT-AHU-250</c:v>
                </c:pt>
              </c:strCache>
            </c:strRef>
          </c:cat>
          <c:val>
            <c:numRef>
              <c:f>Sheet1!$B$2:$B$12</c:f>
              <c:numCache>
                <c:formatCode>#,##0</c:formatCode>
                <c:ptCount val="11"/>
                <c:pt idx="0">
                  <c:v>2000</c:v>
                </c:pt>
                <c:pt idx="1">
                  <c:v>3000</c:v>
                </c:pt>
                <c:pt idx="2">
                  <c:v>5000</c:v>
                </c:pt>
                <c:pt idx="3">
                  <c:v>7500</c:v>
                </c:pt>
                <c:pt idx="4">
                  <c:v>10000</c:v>
                </c:pt>
                <c:pt idx="5">
                  <c:v>12500</c:v>
                </c:pt>
                <c:pt idx="6">
                  <c:v>15000</c:v>
                </c:pt>
                <c:pt idx="7">
                  <c:v>17500</c:v>
                </c:pt>
                <c:pt idx="8">
                  <c:v>20000</c:v>
                </c:pt>
                <c:pt idx="9">
                  <c:v>22500</c:v>
                </c:pt>
                <c:pt idx="10">
                  <c:v>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D-4D29-87C8-A7E6F12F9B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Pre-Conditioner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fixedVal"/>
            <c:noEndCap val="0"/>
            <c:val val="20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Sheet1!$A$2:$A$12</c:f>
              <c:strCache>
                <c:ptCount val="11"/>
                <c:pt idx="0">
                  <c:v>ELT-AHU-020</c:v>
                </c:pt>
                <c:pt idx="1">
                  <c:v>ELT-AHU-030</c:v>
                </c:pt>
                <c:pt idx="2">
                  <c:v>ELT-AHU-050</c:v>
                </c:pt>
                <c:pt idx="3">
                  <c:v>ELT-AHU-075</c:v>
                </c:pt>
                <c:pt idx="4">
                  <c:v>ELT-AHU-100</c:v>
                </c:pt>
                <c:pt idx="5">
                  <c:v>ELT-AHU-125</c:v>
                </c:pt>
                <c:pt idx="6">
                  <c:v>ELT-AHU-150</c:v>
                </c:pt>
                <c:pt idx="7">
                  <c:v>ELT-AHU-175</c:v>
                </c:pt>
                <c:pt idx="8">
                  <c:v>ELT-AHU-200</c:v>
                </c:pt>
                <c:pt idx="9">
                  <c:v>ELT-AHU-225</c:v>
                </c:pt>
                <c:pt idx="10">
                  <c:v>ELT-AHU-250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650D-4D29-87C8-A7E6F12F9B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Conditioned Units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5000"/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65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ELT-AHU-020</c:v>
                </c:pt>
                <c:pt idx="1">
                  <c:v>ELT-AHU-030</c:v>
                </c:pt>
                <c:pt idx="2">
                  <c:v>ELT-AHU-050</c:v>
                </c:pt>
                <c:pt idx="3">
                  <c:v>ELT-AHU-075</c:v>
                </c:pt>
                <c:pt idx="4">
                  <c:v>ELT-AHU-100</c:v>
                </c:pt>
                <c:pt idx="5">
                  <c:v>ELT-AHU-125</c:v>
                </c:pt>
                <c:pt idx="6">
                  <c:v>ELT-AHU-150</c:v>
                </c:pt>
                <c:pt idx="7">
                  <c:v>ELT-AHU-175</c:v>
                </c:pt>
                <c:pt idx="8">
                  <c:v>ELT-AHU-200</c:v>
                </c:pt>
                <c:pt idx="9">
                  <c:v>ELT-AHU-225</c:v>
                </c:pt>
                <c:pt idx="10">
                  <c:v>ELT-AHU-250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650D-4D29-87C8-A7E6F12F9B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14756255"/>
        <c:axId val="114769983"/>
      </c:barChart>
      <c:catAx>
        <c:axId val="1147562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69983"/>
        <c:crosses val="autoZero"/>
        <c:auto val="1"/>
        <c:lblAlgn val="ctr"/>
        <c:lblOffset val="100"/>
        <c:noMultiLvlLbl val="0"/>
      </c:catAx>
      <c:valAx>
        <c:axId val="114769983"/>
        <c:scaling>
          <c:orientation val="minMax"/>
          <c:max val="250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114756255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0.56575</cdr:x>
      <cdr:y>0.48448</cdr:y>
    </cdr:from>
    <cdr:to>
      <cdr:x>0.6575</cdr:x>
      <cdr:y>0.6442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CFD157F-FF24-F668-3973-B96169E487C1}"/>
            </a:ext>
          </a:extLst>
        </cdr:cNvPr>
        <cdr:cNvSpPr txBox="1"/>
      </cdr:nvSpPr>
      <cdr:spPr>
        <a:xfrm xmlns:a="http://schemas.openxmlformats.org/drawingml/2006/main">
          <a:off x="5638473" y="27735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91440" tIns="45720" rIns="91440" bIns="45720" rtlCol="0" anchor="ctr">
          <a:normAutofit/>
        </a:bodyPr>
        <a:lstStyle xmlns:a="http://schemas.openxmlformats.org/drawingml/2006/main"/>
        <a:p xmlns:a="http://schemas.openxmlformats.org/drawingml/2006/main">
          <a:pPr marL="0" marR="0" indent="0" algn="l" defTabSz="4572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800" b="1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rPr>
            <a:t>11,250 – 15,000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41707"/>
          </a:xfrm>
          <a:prstGeom prst="rect">
            <a:avLst/>
          </a:prstGeom>
        </p:spPr>
        <p:txBody>
          <a:bodyPr vert="horz" lIns="137590" tIns="68795" rIns="137590" bIns="68795" rtlCol="0"/>
          <a:lstStyle>
            <a:lvl1pPr algn="l">
              <a:defRPr sz="1800">
                <a:latin typeface="Boxed Book" panose="0200050604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741707"/>
          </a:xfrm>
          <a:prstGeom prst="rect">
            <a:avLst/>
          </a:prstGeom>
        </p:spPr>
        <p:txBody>
          <a:bodyPr vert="horz" lIns="137590" tIns="68795" rIns="137590" bIns="68795" rtlCol="0"/>
          <a:lstStyle>
            <a:lvl1pPr algn="r">
              <a:defRPr sz="1800">
                <a:latin typeface="Boxed Book" panose="02000506040000020004" pitchFamily="2" charset="0"/>
              </a:defRPr>
            </a:lvl1pPr>
          </a:lstStyle>
          <a:p>
            <a:fld id="{48AB29F4-D744-4C07-B41F-9089C544518A}" type="datetimeFigureOut">
              <a:rPr lang="en-US" smtClean="0"/>
              <a:pPr/>
              <a:t>3/24/2026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1847850"/>
            <a:ext cx="8867775" cy="498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590" tIns="68795" rIns="137590" bIns="6879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7114222"/>
            <a:ext cx="7437120" cy="5820728"/>
          </a:xfrm>
          <a:prstGeom prst="rect">
            <a:avLst/>
          </a:prstGeom>
        </p:spPr>
        <p:txBody>
          <a:bodyPr vert="horz" lIns="137590" tIns="68795" rIns="137590" bIns="68795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041095"/>
            <a:ext cx="4028440" cy="741706"/>
          </a:xfrm>
          <a:prstGeom prst="rect">
            <a:avLst/>
          </a:prstGeom>
        </p:spPr>
        <p:txBody>
          <a:bodyPr vert="horz" lIns="137590" tIns="68795" rIns="137590" bIns="68795" rtlCol="0" anchor="b"/>
          <a:lstStyle>
            <a:lvl1pPr algn="l">
              <a:defRPr sz="1800">
                <a:latin typeface="Boxed Book" panose="0200050604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14041095"/>
            <a:ext cx="4028440" cy="741706"/>
          </a:xfrm>
          <a:prstGeom prst="rect">
            <a:avLst/>
          </a:prstGeom>
        </p:spPr>
        <p:txBody>
          <a:bodyPr vert="horz" lIns="137590" tIns="68795" rIns="137590" bIns="68795" rtlCol="0" anchor="b"/>
          <a:lstStyle>
            <a:lvl1pPr algn="r">
              <a:defRPr sz="1800">
                <a:latin typeface="Boxed Book" panose="02000506040000020004" pitchFamily="2" charset="0"/>
              </a:defRPr>
            </a:lvl1pPr>
          </a:lstStyle>
          <a:p>
            <a:fld id="{0B39CB9F-518B-4160-9289-638A5019A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8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71788" y="1385888"/>
            <a:ext cx="6651625" cy="3741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8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96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AB5A3-C862-42E8-B370-070F02D15A19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 dirty="0">
                <a:effectLst/>
              </a:rPr>
              <a:t>31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 dirty="0">
                <a:effectLst/>
              </a:rPr>
              <a:t>26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 dirty="0">
                <a:effectLst/>
              </a:rPr>
              <a:t>26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0430" name="Rectangle 1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  <p:sp>
        <p:nvSpPr>
          <p:cNvPr id="60431" name="Rectangle 15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altLang="en-US" dirty="0"/>
              <a:t>Read the slide</a:t>
            </a:r>
          </a:p>
        </p:txBody>
      </p:sp>
    </p:spTree>
    <p:extLst>
      <p:ext uri="{BB962C8B-B14F-4D97-AF65-F5344CB8AC3E}">
        <p14:creationId xmlns:p14="http://schemas.microsoft.com/office/powerpoint/2010/main" val="2880987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3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55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230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51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34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31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586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43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74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05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3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17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slide.</a:t>
            </a:r>
          </a:p>
          <a:p>
            <a:endParaRPr lang="en-US" dirty="0"/>
          </a:p>
          <a:p>
            <a:r>
              <a:rPr lang="en-US" dirty="0"/>
              <a:t>208V and 575V electrical are handled by a transformer provided by others.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8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air flow ranges that are available by unit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67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71788" y="1385888"/>
            <a:ext cx="6651625" cy="3741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23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06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12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932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90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18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186A7C-F424-4D56-A7AD-606CE5DD9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4" t="-30106" r="5270" b="24334"/>
          <a:stretch>
            <a:fillRect/>
          </a:stretch>
        </p:blipFill>
        <p:spPr>
          <a:xfrm>
            <a:off x="0" y="-1597517"/>
            <a:ext cx="12192000" cy="845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2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6766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/>
          <a:stretch/>
        </p:blipFill>
        <p:spPr>
          <a:xfrm>
            <a:off x="0" y="-1516917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6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9"/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4562"/>
            <a:ext cx="12191999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0" y="824562"/>
            <a:ext cx="6640140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7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 or headline, </a:t>
            </a:r>
            <a:br>
              <a:rPr lang="en-US" dirty="0"/>
            </a:br>
            <a:r>
              <a:rPr lang="en-US" dirty="0"/>
              <a:t>up to 2 lines of text</a:t>
            </a:r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F06A4F-7C97-0BEC-CE5C-DAC5D8505D30}"/>
              </a:ext>
            </a:extLst>
          </p:cNvPr>
          <p:cNvSpPr/>
          <p:nvPr userDrawn="1"/>
        </p:nvSpPr>
        <p:spPr>
          <a:xfrm>
            <a:off x="0" y="2025181"/>
            <a:ext cx="12192000" cy="4832819"/>
          </a:xfrm>
          <a:prstGeom prst="rect">
            <a:avLst/>
          </a:prstGeom>
          <a:solidFill>
            <a:srgbClr val="1A4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9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-55232" y="785037"/>
            <a:ext cx="12247232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DD635A-E145-A881-1816-8E7BCC666D58}"/>
              </a:ext>
            </a:extLst>
          </p:cNvPr>
          <p:cNvSpPr/>
          <p:nvPr userDrawn="1"/>
        </p:nvSpPr>
        <p:spPr>
          <a:xfrm>
            <a:off x="6376252" y="791176"/>
            <a:ext cx="5815748" cy="6072961"/>
          </a:xfrm>
          <a:prstGeom prst="rect">
            <a:avLst/>
          </a:prstGeom>
          <a:solidFill>
            <a:srgbClr val="1A3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4853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38D56-FA8E-ADC0-9C9C-01BC70ED4E4A}"/>
              </a:ext>
            </a:extLst>
          </p:cNvPr>
          <p:cNvSpPr/>
          <p:nvPr userDrawn="1"/>
        </p:nvSpPr>
        <p:spPr>
          <a:xfrm>
            <a:off x="6376252" y="791176"/>
            <a:ext cx="5815748" cy="6072961"/>
          </a:xfrm>
          <a:prstGeom prst="rect">
            <a:avLst/>
          </a:prstGeom>
          <a:solidFill>
            <a:srgbClr val="1A3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477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2192000" cy="2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83837" y="250513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0F530B-44CF-BC9C-0117-E7C8B63A6C2C}"/>
              </a:ext>
            </a:extLst>
          </p:cNvPr>
          <p:cNvSpPr/>
          <p:nvPr userDrawn="1"/>
        </p:nvSpPr>
        <p:spPr>
          <a:xfrm>
            <a:off x="0" y="801338"/>
            <a:ext cx="5815748" cy="6072961"/>
          </a:xfrm>
          <a:prstGeom prst="rect">
            <a:avLst/>
          </a:prstGeom>
          <a:solidFill>
            <a:srgbClr val="1A3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9042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2337149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397290" y="109062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158219" y="250513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D74244-2740-8CF2-2460-2BEE49B1BFEB}"/>
              </a:ext>
            </a:extLst>
          </p:cNvPr>
          <p:cNvSpPr/>
          <p:nvPr userDrawn="1"/>
        </p:nvSpPr>
        <p:spPr>
          <a:xfrm>
            <a:off x="0" y="785037"/>
            <a:ext cx="6290336" cy="6072963"/>
          </a:xfrm>
          <a:prstGeom prst="rect">
            <a:avLst/>
          </a:prstGeom>
          <a:solidFill>
            <a:srgbClr val="1A4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329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3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601703-1B25-966D-90F9-4220E99F1F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4562"/>
            <a:ext cx="12191999" cy="6033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315" y="2582763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2605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 or headline, </a:t>
            </a:r>
            <a:br>
              <a:rPr lang="en-US" dirty="0"/>
            </a:br>
            <a:r>
              <a:rPr lang="en-US" dirty="0"/>
              <a:t>up to 2 lines of 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Presenters name, location and date</a:t>
            </a:r>
          </a:p>
        </p:txBody>
      </p:sp>
    </p:spTree>
    <p:extLst>
      <p:ext uri="{BB962C8B-B14F-4D97-AF65-F5344CB8AC3E}">
        <p14:creationId xmlns:p14="http://schemas.microsoft.com/office/powerpoint/2010/main" val="421476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255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27632"/>
            <a:ext cx="12192000" cy="603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5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19" name="Rak 18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825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  <a:solidFill>
            <a:srgbClr val="596A75"/>
          </a:solidFill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err="1"/>
              <a:t>Titelmasterformat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451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 flipV="1">
            <a:off x="0" y="785037"/>
            <a:ext cx="12192000" cy="11241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71458124-A6E8-C7BC-7689-413FE545E8C5}"/>
              </a:ext>
            </a:extLst>
          </p:cNvPr>
          <p:cNvSpPr/>
          <p:nvPr userDrawn="1"/>
        </p:nvSpPr>
        <p:spPr>
          <a:xfrm>
            <a:off x="0" y="796278"/>
            <a:ext cx="12192000" cy="6061722"/>
          </a:xfrm>
          <a:prstGeom prst="rect">
            <a:avLst/>
          </a:prstGeom>
          <a:solidFill>
            <a:srgbClr val="4973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95592212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E04D4079-E8BE-5175-6292-8D030A7CB926}"/>
              </a:ext>
            </a:extLst>
          </p:cNvPr>
          <p:cNvSpPr/>
          <p:nvPr userDrawn="1"/>
        </p:nvSpPr>
        <p:spPr>
          <a:xfrm>
            <a:off x="0" y="785037"/>
            <a:ext cx="12192000" cy="6072963"/>
          </a:xfrm>
          <a:prstGeom prst="rect">
            <a:avLst/>
          </a:prstGeom>
          <a:solidFill>
            <a:srgbClr val="344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88189461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7"/>
            <a:ext cx="12192000" cy="6072963"/>
          </a:xfrm>
          <a:prstGeom prst="rect">
            <a:avLst/>
          </a:prstGeom>
          <a:solidFill>
            <a:srgbClr val="8E949C"/>
          </a:solidFill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-55232" y="785037"/>
            <a:ext cx="12247232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739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EAACC9-E31C-F348-1AD1-C17B27C639ED}"/>
              </a:ext>
            </a:extLst>
          </p:cNvPr>
          <p:cNvSpPr/>
          <p:nvPr userDrawn="1"/>
        </p:nvSpPr>
        <p:spPr>
          <a:xfrm>
            <a:off x="0" y="785037"/>
            <a:ext cx="12192000" cy="6072963"/>
          </a:xfrm>
          <a:prstGeom prst="rect">
            <a:avLst/>
          </a:prstGeom>
          <a:solidFill>
            <a:srgbClr val="745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28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75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72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7"/>
            <a:ext cx="12192001" cy="6072961"/>
          </a:xfrm>
          <a:prstGeom prst="rect">
            <a:avLst/>
          </a:prstGeom>
          <a:solidFill>
            <a:srgbClr val="8D7E5E"/>
          </a:solidFill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22847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40"/>
            <a:ext cx="12192000" cy="6072960"/>
          </a:xfrm>
          <a:prstGeom prst="rect">
            <a:avLst/>
          </a:prstGeom>
          <a:solidFill>
            <a:srgbClr val="596A75"/>
          </a:solidFill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73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26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-42958" y="785037"/>
            <a:ext cx="12234958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5034103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6DDBA8-5649-1AD5-CB35-EB9A9416F66D}"/>
              </a:ext>
            </a:extLst>
          </p:cNvPr>
          <p:cNvSpPr/>
          <p:nvPr userDrawn="1"/>
        </p:nvSpPr>
        <p:spPr>
          <a:xfrm>
            <a:off x="0" y="785038"/>
            <a:ext cx="12192000" cy="6072962"/>
          </a:xfrm>
          <a:prstGeom prst="rect">
            <a:avLst/>
          </a:prstGeom>
          <a:solidFill>
            <a:srgbClr val="745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458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7115876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  <a:solidFill>
            <a:srgbClr val="344130"/>
          </a:solidFill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39110809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FEC19C-6C7B-46D8-25A4-70A9BCFCC55F}"/>
              </a:ext>
            </a:extLst>
          </p:cNvPr>
          <p:cNvSpPr/>
          <p:nvPr userDrawn="1"/>
        </p:nvSpPr>
        <p:spPr>
          <a:xfrm>
            <a:off x="0" y="785038"/>
            <a:ext cx="12192000" cy="6072962"/>
          </a:xfrm>
          <a:prstGeom prst="rect">
            <a:avLst/>
          </a:prstGeom>
          <a:solidFill>
            <a:srgbClr val="1A3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291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F0AD607-0947-47F4-32A3-B510DE194F6C}"/>
              </a:ext>
            </a:extLst>
          </p:cNvPr>
          <p:cNvSpPr/>
          <p:nvPr userDrawn="1"/>
        </p:nvSpPr>
        <p:spPr>
          <a:xfrm>
            <a:off x="0" y="785037"/>
            <a:ext cx="12192000" cy="6072963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29761007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0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3808826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0" y="749273"/>
            <a:ext cx="12192000" cy="6108727"/>
          </a:xfrm>
          <a:prstGeom prst="rect">
            <a:avLst/>
          </a:prstGeom>
          <a:solidFill>
            <a:srgbClr val="8D7E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405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9"/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4562"/>
            <a:ext cx="12191999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763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60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-49095" y="785037"/>
            <a:ext cx="1204303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A41F7B-9B56-52EA-0087-D5CE07A3BEF6}"/>
              </a:ext>
            </a:extLst>
          </p:cNvPr>
          <p:cNvSpPr/>
          <p:nvPr userDrawn="1"/>
        </p:nvSpPr>
        <p:spPr>
          <a:xfrm>
            <a:off x="0" y="785037"/>
            <a:ext cx="6388526" cy="6072963"/>
          </a:xfrm>
          <a:prstGeom prst="rect">
            <a:avLst/>
          </a:prstGeom>
          <a:solidFill>
            <a:srgbClr val="344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15715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</a:lstStyle>
          <a:p>
            <a:r>
              <a:rPr lang="en-US" dirty="0"/>
              <a:t>Thank you for your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13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ultiple Content" userDrawn="1">
  <p:cSld name="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5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3" y="1082468"/>
            <a:ext cx="4687217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text here</a:t>
            </a:r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BE12074-CF31-F146-6512-43063B4ABB09}"/>
              </a:ext>
            </a:extLst>
          </p:cNvPr>
          <p:cNvSpPr/>
          <p:nvPr userDrawn="1"/>
        </p:nvSpPr>
        <p:spPr>
          <a:xfrm>
            <a:off x="5803474" y="785037"/>
            <a:ext cx="6388526" cy="6072963"/>
          </a:xfrm>
          <a:prstGeom prst="rect">
            <a:avLst/>
          </a:prstGeom>
          <a:solidFill>
            <a:srgbClr val="344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088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2186A7C-F424-4D56-A7AD-606CE5DD9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2" t="-17488" r="3790" b="20380"/>
          <a:stretch>
            <a:fillRect/>
          </a:stretch>
        </p:blipFill>
        <p:spPr>
          <a:xfrm>
            <a:off x="0" y="-544029"/>
            <a:ext cx="12192000" cy="7402029"/>
          </a:xfrm>
          <a:prstGeom prst="rect">
            <a:avLst/>
          </a:prstGeom>
        </p:spPr>
      </p:pic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08648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38268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006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9"/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4562"/>
            <a:ext cx="12191999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0" y="820665"/>
            <a:ext cx="569256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5943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 </a:t>
            </a:r>
            <a:br>
              <a:rPr lang="en-US" dirty="0"/>
            </a:br>
            <a:r>
              <a:rPr lang="en-US" dirty="0"/>
              <a:t>or headline, up to 3 </a:t>
            </a:r>
            <a:br>
              <a:rPr lang="en-US" dirty="0"/>
            </a:br>
            <a:r>
              <a:rPr lang="en-US" dirty="0"/>
              <a:t>lines of text</a:t>
            </a:r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en-US" dirty="0"/>
              <a:t>Presenters name, location and date</a:t>
            </a:r>
          </a:p>
        </p:txBody>
      </p:sp>
    </p:spTree>
    <p:extLst>
      <p:ext uri="{BB962C8B-B14F-4D97-AF65-F5344CB8AC3E}">
        <p14:creationId xmlns:p14="http://schemas.microsoft.com/office/powerpoint/2010/main" val="3754851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 or headline, </a:t>
            </a:r>
            <a:br>
              <a:rPr lang="en-US" dirty="0"/>
            </a:br>
            <a:r>
              <a:rPr lang="en-US" dirty="0"/>
              <a:t>up to 2 lines of text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Presenters name, location and date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4D01E6-3EE8-042B-3DDA-8683533D6653}"/>
              </a:ext>
            </a:extLst>
          </p:cNvPr>
          <p:cNvSpPr/>
          <p:nvPr userDrawn="1"/>
        </p:nvSpPr>
        <p:spPr>
          <a:xfrm>
            <a:off x="-1" y="2393396"/>
            <a:ext cx="12118357" cy="4464604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80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 or headline, </a:t>
            </a:r>
            <a:br>
              <a:rPr lang="en-US" dirty="0"/>
            </a:br>
            <a:r>
              <a:rPr lang="en-US" dirty="0"/>
              <a:t>up to 2 lines of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Presenters name, location and date</a:t>
            </a:r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F8FFFE-2A62-3F4F-E9A0-47A039238333}"/>
              </a:ext>
            </a:extLst>
          </p:cNvPr>
          <p:cNvSpPr/>
          <p:nvPr userDrawn="1"/>
        </p:nvSpPr>
        <p:spPr>
          <a:xfrm>
            <a:off x="-25571" y="2274703"/>
            <a:ext cx="12243141" cy="4606113"/>
          </a:xfrm>
          <a:prstGeom prst="rect">
            <a:avLst/>
          </a:prstGeom>
          <a:solidFill>
            <a:srgbClr val="8D7E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32224482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-122738" y="785037"/>
            <a:ext cx="12314738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20603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03288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792813"/>
            <a:ext cx="12267689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5" y="1084153"/>
            <a:ext cx="4953608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BDBA0-84D0-279A-8CBB-719CB4572BA5}"/>
              </a:ext>
            </a:extLst>
          </p:cNvPr>
          <p:cNvSpPr/>
          <p:nvPr userDrawn="1"/>
        </p:nvSpPr>
        <p:spPr>
          <a:xfrm>
            <a:off x="6255657" y="792813"/>
            <a:ext cx="5936343" cy="6072963"/>
          </a:xfrm>
          <a:prstGeom prst="rect">
            <a:avLst/>
          </a:prstGeom>
          <a:solidFill>
            <a:srgbClr val="8D7E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28708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2337149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185986" y="1022784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185986" y="265125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2F2239-3412-8F96-820E-1F0A140F5834}"/>
              </a:ext>
            </a:extLst>
          </p:cNvPr>
          <p:cNvSpPr/>
          <p:nvPr userDrawn="1"/>
        </p:nvSpPr>
        <p:spPr>
          <a:xfrm>
            <a:off x="5867388" y="785037"/>
            <a:ext cx="6469761" cy="6072963"/>
          </a:xfrm>
          <a:prstGeom prst="rect">
            <a:avLst/>
          </a:prstGeom>
          <a:solidFill>
            <a:srgbClr val="1A3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17498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865305"/>
            <a:ext cx="12237004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292896" y="1045328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200438" y="249092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37BA2B-B926-DFCF-4171-DA8AE8F4F29F}"/>
              </a:ext>
            </a:extLst>
          </p:cNvPr>
          <p:cNvSpPr/>
          <p:nvPr userDrawn="1"/>
        </p:nvSpPr>
        <p:spPr>
          <a:xfrm>
            <a:off x="0" y="865305"/>
            <a:ext cx="6089696" cy="5992694"/>
          </a:xfrm>
          <a:prstGeom prst="rect">
            <a:avLst/>
          </a:prstGeom>
          <a:solidFill>
            <a:srgbClr val="596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5254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text here</a:t>
            </a:r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080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78BCB8-DDC6-5EF3-DAF7-88AA958BCC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2823"/>
            <a:ext cx="12191999" cy="6033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56496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title or headline, </a:t>
            </a:r>
            <a:br>
              <a:rPr lang="en-US" dirty="0"/>
            </a:br>
            <a:r>
              <a:rPr lang="en-US" dirty="0"/>
              <a:t>up to 2 lines of 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Presenters name, location and date</a:t>
            </a:r>
          </a:p>
        </p:txBody>
      </p:sp>
    </p:spTree>
    <p:extLst>
      <p:ext uri="{BB962C8B-B14F-4D97-AF65-F5344CB8AC3E}">
        <p14:creationId xmlns:p14="http://schemas.microsoft.com/office/powerpoint/2010/main" val="42450126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6601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7631"/>
            <a:ext cx="12191999" cy="602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25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text here</a:t>
            </a:r>
          </a:p>
        </p:txBody>
      </p:sp>
      <p:cxnSp>
        <p:nvCxnSpPr>
          <p:cNvPr id="19" name="Rak 18"/>
          <p:cNvCxnSpPr>
            <a:cxnSpLocks/>
          </p:cNvCxnSpPr>
          <p:nvPr/>
        </p:nvCxnSpPr>
        <p:spPr>
          <a:xfrm flipV="1">
            <a:off x="0" y="785037"/>
            <a:ext cx="12192000" cy="2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4598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cxnSp>
        <p:nvCxnSpPr>
          <p:cNvPr id="19" name="Rak 18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1888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3BFECA7-2747-EDF2-3ADC-70D0F470E583}"/>
              </a:ext>
            </a:extLst>
          </p:cNvPr>
          <p:cNvSpPr/>
          <p:nvPr userDrawn="1"/>
        </p:nvSpPr>
        <p:spPr>
          <a:xfrm>
            <a:off x="0" y="785037"/>
            <a:ext cx="12192000" cy="6072962"/>
          </a:xfrm>
          <a:prstGeom prst="rect">
            <a:avLst/>
          </a:prstGeom>
          <a:solidFill>
            <a:srgbClr val="8D7E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05926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006147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9"/>
            <a:ext cx="12192000" cy="6072961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25681173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9C62ED3-F335-F749-708F-42ACABBBAF4D}"/>
              </a:ext>
            </a:extLst>
          </p:cNvPr>
          <p:cNvSpPr/>
          <p:nvPr userDrawn="1"/>
        </p:nvSpPr>
        <p:spPr>
          <a:xfrm>
            <a:off x="0" y="815102"/>
            <a:ext cx="12192000" cy="6042898"/>
          </a:xfrm>
          <a:prstGeom prst="rect">
            <a:avLst/>
          </a:prstGeom>
          <a:solidFill>
            <a:srgbClr val="4973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31617333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09C057-86BC-30F1-7AFE-5618DA74D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 b="19119"/>
          <a:stretch>
            <a:fillRect/>
          </a:stretch>
        </p:blipFill>
        <p:spPr>
          <a:xfrm>
            <a:off x="0" y="-579585"/>
            <a:ext cx="12192000" cy="7437585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</a:lstStyle>
          <a:p>
            <a:r>
              <a:rPr lang="en-US" dirty="0"/>
              <a:t>Add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27611350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</a:lstStyle>
          <a:p>
            <a:r>
              <a:rPr lang="en-US" dirty="0"/>
              <a:t>Add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41820685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1218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9"/>
            <a:ext cx="12192000" cy="6072961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155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7410"/>
            <a:ext cx="12192000" cy="607296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-42958" y="785037"/>
            <a:ext cx="12234958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776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9117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526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-49095" y="785037"/>
            <a:ext cx="12241095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5C180B6-EA5C-59BB-82D6-0DCE9E9DAB12}"/>
              </a:ext>
            </a:extLst>
          </p:cNvPr>
          <p:cNvSpPr/>
          <p:nvPr userDrawn="1"/>
        </p:nvSpPr>
        <p:spPr>
          <a:xfrm>
            <a:off x="0" y="785036"/>
            <a:ext cx="12192000" cy="6072963"/>
          </a:xfrm>
          <a:prstGeom prst="rect">
            <a:avLst/>
          </a:prstGeom>
          <a:solidFill>
            <a:srgbClr val="1A3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935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371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9"/>
            <a:ext cx="12192000" cy="6072961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34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EE7CDAD-8E8A-F060-1947-5EA2B449E900}"/>
              </a:ext>
            </a:extLst>
          </p:cNvPr>
          <p:cNvSpPr/>
          <p:nvPr userDrawn="1"/>
        </p:nvSpPr>
        <p:spPr>
          <a:xfrm>
            <a:off x="0" y="785037"/>
            <a:ext cx="12192000" cy="6072963"/>
          </a:xfrm>
          <a:prstGeom prst="rect">
            <a:avLst/>
          </a:prstGeom>
          <a:solidFill>
            <a:srgbClr val="745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1103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 flipV="1">
            <a:off x="0" y="785037"/>
            <a:ext cx="12192000" cy="43446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</p:spTree>
    <p:extLst>
      <p:ext uri="{BB962C8B-B14F-4D97-AF65-F5344CB8AC3E}">
        <p14:creationId xmlns:p14="http://schemas.microsoft.com/office/powerpoint/2010/main" val="6710985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9"/>
            <a:ext cx="12192000" cy="6072961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 dirty="0"/>
              <a:t>Add image</a:t>
            </a:r>
          </a:p>
        </p:txBody>
      </p:sp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991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-27616" y="785037"/>
            <a:ext cx="12219616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-27616" y="785037"/>
            <a:ext cx="12247232" cy="6076622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0087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9"/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7"/>
            <a:ext cx="12191999" cy="6072963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594172" y="785036"/>
            <a:ext cx="5098398" cy="607296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3562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9"/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2603A71-9E5C-8ECF-404D-D915BDC1317C}"/>
              </a:ext>
            </a:extLst>
          </p:cNvPr>
          <p:cNvSpPr/>
          <p:nvPr userDrawn="1"/>
        </p:nvSpPr>
        <p:spPr>
          <a:xfrm>
            <a:off x="0" y="816209"/>
            <a:ext cx="12192000" cy="6041791"/>
          </a:xfrm>
          <a:prstGeom prst="rect">
            <a:avLst/>
          </a:prstGeom>
          <a:solidFill>
            <a:srgbClr val="344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57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0" y="785037"/>
            <a:ext cx="11993935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368F75-214A-4874-66BF-4FE45A825153}"/>
              </a:ext>
            </a:extLst>
          </p:cNvPr>
          <p:cNvSpPr/>
          <p:nvPr userDrawn="1"/>
        </p:nvSpPr>
        <p:spPr>
          <a:xfrm>
            <a:off x="0" y="785052"/>
            <a:ext cx="6382389" cy="6072948"/>
          </a:xfrm>
          <a:prstGeom prst="rect">
            <a:avLst/>
          </a:prstGeom>
          <a:solidFill>
            <a:srgbClr val="344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28263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</a:lstStyle>
          <a:p>
            <a:r>
              <a:rPr lang="en-US" dirty="0"/>
              <a:t>Thank you for your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316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5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>
            <a:cxnSpLocks/>
          </p:cNvCxnSpPr>
          <p:nvPr/>
        </p:nvCxnSpPr>
        <p:spPr>
          <a:xfrm>
            <a:off x="0" y="6342572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2129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764276"/>
            <a:ext cx="12192000" cy="60937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D38D08-2645-A9CB-2AB7-099104EE19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540" y="164640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54187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877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43056" y="1052514"/>
            <a:ext cx="10969520" cy="5040311"/>
          </a:xfrm>
        </p:spPr>
        <p:txBody>
          <a:bodyPr/>
          <a:lstStyle>
            <a:lvl1pPr marL="0" indent="0">
              <a:buNone/>
              <a:defRPr/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71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0" name="Rak 19">
            <a:extLst>
              <a:ext uri="{FF2B5EF4-FFF2-40B4-BE49-F238E27FC236}">
                <a16:creationId xmlns:a16="http://schemas.microsoft.com/office/drawing/2014/main" id="{ACBEF47F-57C0-45FF-B243-4BC83C5D7BF1}"/>
              </a:ext>
            </a:extLst>
          </p:cNvPr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6759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5B5D-08AF-4E9E-A5D2-8996A9B3FD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907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4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9349667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440756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825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15" name="Rak 19"/>
          <p:cNvCxnSpPr>
            <a:cxnSpLocks/>
          </p:cNvCxnSpPr>
          <p:nvPr userDrawn="1"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5036"/>
            <a:ext cx="12192000" cy="6072963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109624" y="824562"/>
            <a:ext cx="5165951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2184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7808131" cy="6858000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or headline, up to 3 </a:t>
            </a:r>
            <a:br>
              <a:rPr lang="en-US"/>
            </a:br>
            <a:r>
              <a:rPr lang="en-US"/>
              <a:t>lines of text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en-US"/>
              <a:t>Presenters name, location and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3641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/>
        </p:nvGrpSpPr>
        <p:grpSpPr>
          <a:xfrm>
            <a:off x="0" y="2304288"/>
            <a:ext cx="12192000" cy="4553712"/>
            <a:chOff x="0" y="2304288"/>
            <a:chExt cx="12192000" cy="4553712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304288"/>
              <a:ext cx="12192000" cy="4553712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5312" y="5095374"/>
              <a:ext cx="5807964" cy="1762626"/>
            </a:xfrm>
            <a:prstGeom prst="rect">
              <a:avLst/>
            </a:prstGeom>
          </p:spPr>
        </p:pic>
      </p:grp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Presentation title or headline, </a:t>
            </a:r>
            <a:br>
              <a:rPr lang="en-US"/>
            </a:br>
            <a:r>
              <a:rPr lang="en-US"/>
              <a:t>up to 2 lines of text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en-US"/>
              <a:t>Presenters name, location and date</a:t>
            </a:r>
            <a:endParaRPr lang="en-US" dirty="0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2" y="2305051"/>
            <a:ext cx="8015817" cy="455294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Add isolated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7353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Presentation title or headline, </a:t>
            </a:r>
            <a:br>
              <a:rPr lang="en-US"/>
            </a:br>
            <a:r>
              <a:rPr lang="en-US"/>
              <a:t>up to 2 lines of text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en-US"/>
              <a:t>Presenters name, location and date</a:t>
            </a:r>
            <a:endParaRPr lang="en-US" dirty="0"/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5939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91" t="-22818" r="-1555"/>
          <a:stretch/>
        </p:blipFill>
        <p:spPr>
          <a:xfrm>
            <a:off x="6125025" y="5512739"/>
            <a:ext cx="6023430" cy="1361348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CC53EA2-D7A8-5BC5-08E8-5B6A7E8159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1617" y="5963376"/>
            <a:ext cx="2475092" cy="4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39325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53284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108" y="0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91" t="-22818" r="-1555"/>
          <a:stretch/>
        </p:blipFill>
        <p:spPr>
          <a:xfrm>
            <a:off x="136371" y="5503558"/>
            <a:ext cx="6023430" cy="136134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91346E0D-80D2-F4B3-FA91-EDEF61053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220" y="5925233"/>
            <a:ext cx="2655062" cy="46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5100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520" y="3897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530788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458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20586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Presentation title or headline, </a:t>
            </a:r>
            <a:br>
              <a:rPr lang="en-US"/>
            </a:br>
            <a:r>
              <a:rPr lang="en-US"/>
              <a:t>up to 2 lines of text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en-US"/>
              <a:t>Presenters name, location and date</a:t>
            </a:r>
            <a:endParaRPr lang="en-US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623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71268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pic>
        <p:nvPicPr>
          <p:cNvPr id="11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0" y="827632"/>
            <a:ext cx="11664620" cy="544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442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550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pic>
        <p:nvPicPr>
          <p:cNvPr id="14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452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81" y="796279"/>
            <a:ext cx="11664619" cy="5546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96279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pic>
        <p:nvPicPr>
          <p:cNvPr id="12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41602"/>
      </p:ext>
    </p:extLst>
  </p:cSld>
  <p:clrMapOvr>
    <a:masterClrMapping/>
  </p:clrMapOvr>
  <p:hf sldNum="0"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23" name="Rak 22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932231"/>
      </p:ext>
    </p:extLst>
  </p:cSld>
  <p:clrMapOvr>
    <a:masterClrMapping/>
  </p:clrMapOvr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1670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671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0137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3755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5248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2431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30875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593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29233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en-US"/>
              <a:t>Add text here</a:t>
            </a:r>
            <a:endParaRPr lang="en-US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998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2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9763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9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9084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noProof="0"/>
              <a:t>Add image</a:t>
            </a:r>
            <a:endParaRPr lang="en-US" noProof="0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2269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401053" y="785037"/>
            <a:ext cx="11790947" cy="5557533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01945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86373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27381" y="899076"/>
            <a:ext cx="11664619" cy="5452941"/>
          </a:xfrm>
          <a:prstGeom prst="rect">
            <a:avLst/>
          </a:prstGeom>
        </p:spPr>
      </p:pic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  <a:endParaRPr lang="en-US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en-US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6696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344924" y="785037"/>
            <a:ext cx="11649011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5" y="884791"/>
            <a:ext cx="5588000" cy="5989295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Nivå två</a:t>
            </a:r>
          </a:p>
          <a:p>
            <a:pPr lvl="2"/>
            <a:r>
              <a:rPr lang="en-US"/>
              <a:t>Nivå tre</a:t>
            </a:r>
          </a:p>
          <a:p>
            <a:pPr lvl="3"/>
            <a:r>
              <a:rPr lang="en-US"/>
              <a:t>Nivå fyra</a:t>
            </a:r>
          </a:p>
          <a:p>
            <a:pPr lvl="4"/>
            <a:r>
              <a:rPr lang="en-US"/>
              <a:t>Nivå fem</a:t>
            </a:r>
            <a:endParaRPr lang="en-US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73" y="-1"/>
            <a:ext cx="497397" cy="6874083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/>
              <a:t>Add slide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884934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</a:defRPr>
            </a:lvl1pPr>
          </a:lstStyle>
          <a:p>
            <a:r>
              <a:rPr lang="en-US" dirty="0"/>
              <a:t>Thank you for your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123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1500" baseline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Add slide headline</a:t>
            </a:r>
          </a:p>
        </p:txBody>
      </p:sp>
      <p:cxnSp>
        <p:nvCxnSpPr>
          <p:cNvPr id="20" name="Rak 19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2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42" Type="http://schemas.openxmlformats.org/officeDocument/2006/relationships/slideLayout" Target="../slideLayouts/slideLayout80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40" Type="http://schemas.openxmlformats.org/officeDocument/2006/relationships/slideLayout" Target="../slideLayouts/slideLayout78.xml"/><Relationship Id="rId45" Type="http://schemas.openxmlformats.org/officeDocument/2006/relationships/slideLayout" Target="../slideLayouts/slideLayout83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4" Type="http://schemas.openxmlformats.org/officeDocument/2006/relationships/slideLayout" Target="../slideLayouts/slideLayout82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43" Type="http://schemas.openxmlformats.org/officeDocument/2006/relationships/slideLayout" Target="../slideLayouts/slideLayout81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slideLayout" Target="../slideLayouts/slideLayout76.xml"/><Relationship Id="rId46" Type="http://schemas.openxmlformats.org/officeDocument/2006/relationships/theme" Target="../theme/theme2.xml"/><Relationship Id="rId20" Type="http://schemas.openxmlformats.org/officeDocument/2006/relationships/slideLayout" Target="../slideLayouts/slideLayout58.xml"/><Relationship Id="rId41" Type="http://schemas.openxmlformats.org/officeDocument/2006/relationships/slideLayout" Target="../slideLayouts/slideLayout7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slideLayout" Target="../slideLayouts/slideLayout109.xml"/><Relationship Id="rId39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04.xml"/><Relationship Id="rId34" Type="http://schemas.openxmlformats.org/officeDocument/2006/relationships/slideLayout" Target="../slideLayouts/slideLayout117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slideLayout" Target="../slideLayouts/slideLayout112.xml"/><Relationship Id="rId41" Type="http://schemas.openxmlformats.org/officeDocument/2006/relationships/theme" Target="../theme/theme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32" Type="http://schemas.openxmlformats.org/officeDocument/2006/relationships/slideLayout" Target="../slideLayouts/slideLayout115.xml"/><Relationship Id="rId37" Type="http://schemas.openxmlformats.org/officeDocument/2006/relationships/slideLayout" Target="../slideLayouts/slideLayout120.xml"/><Relationship Id="rId40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28" Type="http://schemas.openxmlformats.org/officeDocument/2006/relationships/slideLayout" Target="../slideLayouts/slideLayout111.xml"/><Relationship Id="rId36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31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slideLayout" Target="../slideLayouts/slideLayout110.xml"/><Relationship Id="rId30" Type="http://schemas.openxmlformats.org/officeDocument/2006/relationships/slideLayout" Target="../slideLayouts/slideLayout113.xml"/><Relationship Id="rId35" Type="http://schemas.openxmlformats.org/officeDocument/2006/relationships/slideLayout" Target="../slideLayouts/slideLayout118.xml"/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33" Type="http://schemas.openxmlformats.org/officeDocument/2006/relationships/slideLayout" Target="../slideLayouts/slideLayout116.xml"/><Relationship Id="rId38" Type="http://schemas.openxmlformats.org/officeDocument/2006/relationships/slideLayout" Target="../slideLayouts/slideLayout1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sp>
        <p:nvSpPr>
          <p:cNvPr id="3" name="xxLanguageTextBox">
            <a:extLst>
              <a:ext uri="{FF2B5EF4-FFF2-40B4-BE49-F238E27FC236}">
                <a16:creationId xmlns:a16="http://schemas.microsoft.com/office/drawing/2014/main" id="{BE8D68AF-45FA-4AAA-CDFC-2D77D3467FDF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9DD187-1383-CD5C-9C3A-EE77C606A0A7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397" y="105769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2" r:id="rId2"/>
    <p:sldLayoutId id="2147483785" r:id="rId3"/>
    <p:sldLayoutId id="2147483784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78" r:id="rId35"/>
    <p:sldLayoutId id="2147483781" r:id="rId36"/>
    <p:sldLayoutId id="2147483780" r:id="rId37"/>
    <p:sldLayoutId id="2147483879" r:id="rId38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A658A-6B45-39A3-F886-7BAB020C4F19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540" y="164640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  <p:sldLayoutId id="2147483815" r:id="rId24"/>
    <p:sldLayoutId id="2147483816" r:id="rId25"/>
    <p:sldLayoutId id="2147483817" r:id="rId26"/>
    <p:sldLayoutId id="2147483818" r:id="rId27"/>
    <p:sldLayoutId id="2147483819" r:id="rId28"/>
    <p:sldLayoutId id="2147483820" r:id="rId29"/>
    <p:sldLayoutId id="2147483821" r:id="rId30"/>
    <p:sldLayoutId id="2147483822" r:id="rId31"/>
    <p:sldLayoutId id="2147483823" r:id="rId32"/>
    <p:sldLayoutId id="2147483824" r:id="rId33"/>
    <p:sldLayoutId id="2147483825" r:id="rId34"/>
    <p:sldLayoutId id="2147483826" r:id="rId35"/>
    <p:sldLayoutId id="2147483827" r:id="rId36"/>
    <p:sldLayoutId id="2147483828" r:id="rId37"/>
    <p:sldLayoutId id="2147483829" r:id="rId38"/>
    <p:sldLayoutId id="2147483830" r:id="rId39"/>
    <p:sldLayoutId id="2147483831" r:id="rId40"/>
    <p:sldLayoutId id="2147483832" r:id="rId41"/>
    <p:sldLayoutId id="2147483833" r:id="rId42"/>
    <p:sldLayoutId id="2147483834" r:id="rId43"/>
    <p:sldLayoutId id="2147483835" r:id="rId44"/>
    <p:sldLayoutId id="2147483836" r:id="rId45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94050A-DE58-6D4F-50F3-F744730D993E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8540" y="164640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1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7" r:id="rId20"/>
    <p:sldLayoutId id="2147483858" r:id="rId21"/>
    <p:sldLayoutId id="2147483859" r:id="rId22"/>
    <p:sldLayoutId id="2147483860" r:id="rId23"/>
    <p:sldLayoutId id="2147483861" r:id="rId24"/>
    <p:sldLayoutId id="2147483862" r:id="rId25"/>
    <p:sldLayoutId id="2147483863" r:id="rId26"/>
    <p:sldLayoutId id="2147483864" r:id="rId27"/>
    <p:sldLayoutId id="2147483865" r:id="rId28"/>
    <p:sldLayoutId id="2147483866" r:id="rId29"/>
    <p:sldLayoutId id="2147483867" r:id="rId30"/>
    <p:sldLayoutId id="2147483868" r:id="rId31"/>
    <p:sldLayoutId id="2147483869" r:id="rId32"/>
    <p:sldLayoutId id="2147483870" r:id="rId33"/>
    <p:sldLayoutId id="2147483871" r:id="rId34"/>
    <p:sldLayoutId id="2147483872" r:id="rId35"/>
    <p:sldLayoutId id="2147483873" r:id="rId36"/>
    <p:sldLayoutId id="2147483874" r:id="rId37"/>
    <p:sldLayoutId id="2147483875" r:id="rId38"/>
    <p:sldLayoutId id="2147483876" r:id="rId39"/>
    <p:sldLayoutId id="2147483877" r:id="rId40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2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</p:txBody>
      </p: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76E465BF-F12A-73C7-5D9C-6910435477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7577" y="154222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2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7.wdp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11" Type="http://schemas.openxmlformats.org/officeDocument/2006/relationships/image" Target="../media/image80.png"/><Relationship Id="rId5" Type="http://schemas.openxmlformats.org/officeDocument/2006/relationships/image" Target="../media/image77.png"/><Relationship Id="rId10" Type="http://schemas.microsoft.com/office/2007/relationships/hdphoto" Target="../media/hdphoto6.wdp"/><Relationship Id="rId4" Type="http://schemas.openxmlformats.org/officeDocument/2006/relationships/image" Target="../media/image76.png"/><Relationship Id="rId9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6091" t="-34685" r="-1555"/>
          <a:stretch/>
        </p:blipFill>
        <p:spPr>
          <a:xfrm>
            <a:off x="1038870" y="2257285"/>
            <a:ext cx="6878689" cy="139698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C3BE97-ED85-F035-846C-FEFA1DD6FF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7341" y="2783508"/>
            <a:ext cx="3107800" cy="5623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155726-FEF4-7C12-4160-55345DB4B3DA}"/>
              </a:ext>
            </a:extLst>
          </p:cNvPr>
          <p:cNvSpPr txBox="1"/>
          <p:nvPr/>
        </p:nvSpPr>
        <p:spPr>
          <a:xfrm>
            <a:off x="3605901" y="3281772"/>
            <a:ext cx="2587748" cy="372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kern="1200" cap="all" spc="0" normalizeH="0" noProof="0" dirty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Air Handling Units</a:t>
            </a:r>
          </a:p>
        </p:txBody>
      </p:sp>
      <p:pic>
        <p:nvPicPr>
          <p:cNvPr id="6" name="Picture 5" descr="A white metal box with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99BEDCDD-E1D1-FBAC-15C6-430B1BC0AB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2596" y="998712"/>
            <a:ext cx="5487045" cy="469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39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4A7F5A8-9F8D-4AD5-9C22-BFCAA76A2E70}"/>
              </a:ext>
            </a:extLst>
          </p:cNvPr>
          <p:cNvSpPr txBox="1"/>
          <p:nvPr/>
        </p:nvSpPr>
        <p:spPr>
          <a:xfrm>
            <a:off x="1453567" y="2971800"/>
            <a:ext cx="4115614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defTabSz="457189">
              <a:spcBef>
                <a:spcPct val="0"/>
              </a:spcBef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Technical Training</a:t>
            </a:r>
          </a:p>
        </p:txBody>
      </p:sp>
    </p:spTree>
    <p:extLst>
      <p:ext uri="{BB962C8B-B14F-4D97-AF65-F5344CB8AC3E}">
        <p14:creationId xmlns:p14="http://schemas.microsoft.com/office/powerpoint/2010/main" val="866374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Complete Package </a:t>
            </a:r>
            <a:endParaRPr lang="en-US" dirty="0">
              <a:latin typeface="Boxed Light" panose="02000503040000020004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139019" y="2616674"/>
            <a:ext cx="6346398" cy="4321456"/>
          </a:xfrm>
        </p:spPr>
        <p:txBody>
          <a:bodyPr>
            <a:noAutofit/>
          </a:bodyPr>
          <a:lstStyle/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Can be incorporated into a system with the </a:t>
            </a:r>
            <a:r>
              <a:rPr lang="en-US" altLang="en-US" sz="1800" dirty="0" err="1">
                <a:solidFill>
                  <a:schemeClr val="bg1"/>
                </a:solidFill>
              </a:rPr>
              <a:t>ElitePro</a:t>
            </a:r>
            <a:r>
              <a:rPr lang="en-US" altLang="en-US" sz="1800" dirty="0">
                <a:solidFill>
                  <a:schemeClr val="bg1"/>
                </a:solidFill>
              </a:rPr>
              <a:t> ERV handling OA and </a:t>
            </a:r>
            <a:r>
              <a:rPr lang="en-US" altLang="en-US" sz="1800" dirty="0" err="1">
                <a:solidFill>
                  <a:schemeClr val="bg1"/>
                </a:solidFill>
              </a:rPr>
              <a:t>ElitePro</a:t>
            </a:r>
            <a:r>
              <a:rPr lang="en-US" altLang="en-US" sz="1800" dirty="0">
                <a:solidFill>
                  <a:schemeClr val="bg1"/>
                </a:solidFill>
              </a:rPr>
              <a:t> AHU focused on circulating conditioned air  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Hundreds of standard configurable options that meet the requirements of almost every application, allowing for quick manufacturing turnarounds 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Same high-quality components as the </a:t>
            </a:r>
            <a:r>
              <a:rPr lang="en-US" altLang="en-US" sz="1800" dirty="0" err="1">
                <a:solidFill>
                  <a:schemeClr val="bg1"/>
                </a:solidFill>
              </a:rPr>
              <a:t>ElitePro</a:t>
            </a:r>
            <a:r>
              <a:rPr lang="en-US" altLang="en-US" sz="1800" dirty="0">
                <a:solidFill>
                  <a:schemeClr val="bg1"/>
                </a:solidFill>
              </a:rPr>
              <a:t> ERV with optimized box size: </a:t>
            </a:r>
          </a:p>
          <a:p>
            <a:pPr marL="95247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Dual-wall R-13 foam panel structure </a:t>
            </a:r>
          </a:p>
          <a:p>
            <a:pPr marL="95247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World-class performance high-efficiency EC fans</a:t>
            </a:r>
          </a:p>
          <a:p>
            <a:pPr marL="95247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Standard BACnet compatible integrated controls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7DCFFC83-A8C4-424C-B53D-665A291EF0E9}"/>
              </a:ext>
            </a:extLst>
          </p:cNvPr>
          <p:cNvSpPr/>
          <p:nvPr/>
        </p:nvSpPr>
        <p:spPr>
          <a:xfrm>
            <a:off x="7602130" y="782715"/>
            <a:ext cx="4589870" cy="6075285"/>
          </a:xfrm>
          <a:prstGeom prst="flowChartProcess">
            <a:avLst/>
          </a:prstGeom>
          <a:solidFill>
            <a:srgbClr val="344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3836544-87DF-6D37-6D3D-C90984070611}"/>
              </a:ext>
            </a:extLst>
          </p:cNvPr>
          <p:cNvGrpSpPr/>
          <p:nvPr/>
        </p:nvGrpSpPr>
        <p:grpSpPr>
          <a:xfrm>
            <a:off x="139019" y="826663"/>
            <a:ext cx="6389368" cy="1703535"/>
            <a:chOff x="775627" y="817081"/>
            <a:chExt cx="6389368" cy="170353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BECE0C-C2B6-61C2-BFD5-088776DB7212}"/>
                </a:ext>
              </a:extLst>
            </p:cNvPr>
            <p:cNvSpPr/>
            <p:nvPr/>
          </p:nvSpPr>
          <p:spPr>
            <a:xfrm>
              <a:off x="775627" y="817081"/>
              <a:ext cx="6389368" cy="170353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D789459-EB37-5FFC-8183-E1F03CA66EF7}"/>
                </a:ext>
              </a:extLst>
            </p:cNvPr>
            <p:cNvGrpSpPr/>
            <p:nvPr/>
          </p:nvGrpSpPr>
          <p:grpSpPr>
            <a:xfrm>
              <a:off x="804943" y="836715"/>
              <a:ext cx="6317082" cy="1560201"/>
              <a:chOff x="606426" y="859632"/>
              <a:chExt cx="6317082" cy="1560201"/>
            </a:xfrm>
            <a:grpFill/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AE48C9-7CA5-A1D8-F435-71C870FA6965}"/>
                  </a:ext>
                </a:extLst>
              </p:cNvPr>
              <p:cNvSpPr txBox="1"/>
              <p:nvPr/>
            </p:nvSpPr>
            <p:spPr>
              <a:xfrm>
                <a:off x="606426" y="949428"/>
                <a:ext cx="1963011" cy="462995"/>
              </a:xfrm>
              <a:prstGeom prst="rect">
                <a:avLst/>
              </a:prstGeom>
              <a:grpFill/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kern="1200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CHALLENGE: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F6500A-6AE4-3704-9F3B-171A0C53C57F}"/>
                  </a:ext>
                </a:extLst>
              </p:cNvPr>
              <p:cNvSpPr txBox="1"/>
              <p:nvPr/>
            </p:nvSpPr>
            <p:spPr>
              <a:xfrm>
                <a:off x="606426" y="1814052"/>
                <a:ext cx="1626325" cy="4001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kern="1200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SOLUTION: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672494-7389-747E-5E70-E7DA79F14B5F}"/>
                  </a:ext>
                </a:extLst>
              </p:cNvPr>
              <p:cNvSpPr txBox="1"/>
              <p:nvPr/>
            </p:nvSpPr>
            <p:spPr>
              <a:xfrm>
                <a:off x="2401489" y="859632"/>
                <a:ext cx="4522019" cy="827394"/>
              </a:xfrm>
              <a:prstGeom prst="rect">
                <a:avLst/>
              </a:prstGeom>
              <a:grpFill/>
            </p:spPr>
            <p:txBody>
              <a:bodyPr vert="horz" wrap="squar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solidFill>
                      <a:srgbClr val="24374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Energy recovery is not appropriate for the application or specific part of the system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FD0C63-9FE7-FA65-E04C-7646F972DBBE}"/>
                  </a:ext>
                </a:extLst>
              </p:cNvPr>
              <p:cNvSpPr txBox="1"/>
              <p:nvPr/>
            </p:nvSpPr>
            <p:spPr>
              <a:xfrm>
                <a:off x="2384250" y="1773502"/>
                <a:ext cx="4443909" cy="64633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solidFill>
                      <a:srgbClr val="24374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FläktGroup SEMCO offers the configurable </a:t>
                </a:r>
                <a:r>
                  <a:rPr lang="en-US" dirty="0" err="1">
                    <a:solidFill>
                      <a:srgbClr val="24374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ElitePro</a:t>
                </a:r>
                <a:r>
                  <a:rPr lang="en-US" dirty="0">
                    <a:solidFill>
                      <a:srgbClr val="243746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 AHU with optimized footprint </a:t>
                </a:r>
                <a:endParaRPr kumimoji="0" lang="en-US" i="0" u="none" strike="noStrike" kern="1200" spc="0" normalizeH="0" noProof="0" dirty="0">
                  <a:ln>
                    <a:noFill/>
                  </a:ln>
                  <a:solidFill>
                    <a:srgbClr val="243746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endParaRPr>
              </a:p>
            </p:txBody>
          </p:sp>
        </p:grpSp>
      </p:grpSp>
      <p:pic>
        <p:nvPicPr>
          <p:cNvPr id="10" name="Picture 9" descr="A person standing in a coffee shop&#10;&#10;Description automatically generated">
            <a:extLst>
              <a:ext uri="{FF2B5EF4-FFF2-40B4-BE49-F238E27FC236}">
                <a16:creationId xmlns:a16="http://schemas.microsoft.com/office/drawing/2014/main" id="{66BE9099-9899-7E41-003B-4524DB01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0758" y="908930"/>
            <a:ext cx="4504156" cy="3003025"/>
          </a:xfrm>
          <a:prstGeom prst="rect">
            <a:avLst/>
          </a:prstGeom>
        </p:spPr>
      </p:pic>
      <p:pic>
        <p:nvPicPr>
          <p:cNvPr id="21" name="Picture 20" descr="A group of women standing in a hallway&#10;&#10;Description automatically generated">
            <a:extLst>
              <a:ext uri="{FF2B5EF4-FFF2-40B4-BE49-F238E27FC236}">
                <a16:creationId xmlns:a16="http://schemas.microsoft.com/office/drawing/2014/main" id="{261B0542-B489-CAF9-770C-A1AE799361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5503" y="3499671"/>
            <a:ext cx="3856497" cy="279253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FEEDF9D-61D8-70AB-135E-9BF7F35008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0068" y="4327802"/>
            <a:ext cx="2277744" cy="240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48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7EFA3D56-F1C5-C54B-F6C9-22A244880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479629" y="1082468"/>
            <a:ext cx="5447272" cy="5058939"/>
          </a:xfrm>
          <a:prstGeom prst="rect">
            <a:avLst/>
          </a:prstGeom>
          <a:noFill/>
        </p:spPr>
      </p:pic>
      <p:sp>
        <p:nvSpPr>
          <p:cNvPr id="59400" name="Rectangle 8"/>
          <p:cNvSpPr>
            <a:spLocks noGrp="1" noChangeArrowheads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Applications</a:t>
            </a:r>
          </a:p>
        </p:txBody>
      </p:sp>
      <p:sp>
        <p:nvSpPr>
          <p:cNvPr id="13" name="Rectangle 9"/>
          <p:cNvSpPr>
            <a:spLocks noGrp="1" noChangeArrowheads="1"/>
          </p:cNvSpPr>
          <p:nvPr>
            <p:ph type="body" sz="quarter" idx="14"/>
          </p:nvPr>
        </p:nvSpPr>
        <p:spPr>
          <a:xfrm>
            <a:off x="623392" y="942811"/>
            <a:ext cx="5376597" cy="5467039"/>
          </a:xfrm>
        </p:spPr>
        <p:txBody>
          <a:bodyPr wrap="square" anchor="t">
            <a:normAutofit fontScale="92500" lnSpcReduction="10000"/>
          </a:bodyPr>
          <a:lstStyle/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School classrooms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Offices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Dormitories, apartments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Retail stores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Churches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Day care facilities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Jails and prisons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Casinos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Restaurant dining areas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Movie theaters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Bowling centers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Light manufacturing areas</a:t>
            </a:r>
          </a:p>
        </p:txBody>
      </p:sp>
    </p:spTree>
    <p:extLst>
      <p:ext uri="{BB962C8B-B14F-4D97-AF65-F5344CB8AC3E}">
        <p14:creationId xmlns:p14="http://schemas.microsoft.com/office/powerpoint/2010/main" val="1386964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16" y="216431"/>
            <a:ext cx="9230816" cy="470817"/>
          </a:xfrm>
        </p:spPr>
        <p:txBody>
          <a:bodyPr/>
          <a:lstStyle/>
          <a:p>
            <a:r>
              <a:rPr lang="en-US" dirty="0"/>
              <a:t>Model Numbers </a:t>
            </a:r>
          </a:p>
        </p:txBody>
      </p:sp>
      <p:pic>
        <p:nvPicPr>
          <p:cNvPr id="17" name="Picture 16" descr="A pile of black numbers&#10;&#10;Description automatically generated">
            <a:extLst>
              <a:ext uri="{FF2B5EF4-FFF2-40B4-BE49-F238E27FC236}">
                <a16:creationId xmlns:a16="http://schemas.microsoft.com/office/drawing/2014/main" id="{B635E509-039C-6E1D-CE86-19F3138E33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04931"/>
            <a:ext cx="12192000" cy="6033752"/>
          </a:xfrm>
          <a:prstGeom prst="rect">
            <a:avLst/>
          </a:prstGeom>
          <a:solidFill>
            <a:srgbClr val="243746"/>
          </a:solidFill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AHU-XXX-C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Cooling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AHU-CEH-XXX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Cooling and Electric Heating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ECZ-XXX-HC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Heating and Cooling w/ Economizer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AHU-XXX-CH-FF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Cooling and Heating w/ Final Filter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MAU-XXX-GB-FF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Make-up Air Unit, Gas Burner w/ Final Filter and Economizer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20" descr="A large grey container with open doors&#10;&#10;Description automatically generated">
            <a:extLst>
              <a:ext uri="{FF2B5EF4-FFF2-40B4-BE49-F238E27FC236}">
                <a16:creationId xmlns:a16="http://schemas.microsoft.com/office/drawing/2014/main" id="{B0B2E761-4318-BD2E-F395-92875C7B1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789" y="1180845"/>
            <a:ext cx="6945663" cy="52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08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Configurations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7D155A-AF98-8E62-32DF-7BAE4AC6F276}"/>
              </a:ext>
            </a:extLst>
          </p:cNvPr>
          <p:cNvGrpSpPr/>
          <p:nvPr/>
        </p:nvGrpSpPr>
        <p:grpSpPr>
          <a:xfrm>
            <a:off x="745957" y="1022060"/>
            <a:ext cx="11446043" cy="4813879"/>
            <a:chOff x="623392" y="-120118"/>
            <a:chExt cx="11902354" cy="5005790"/>
          </a:xfrm>
        </p:grpSpPr>
        <p:pic>
          <p:nvPicPr>
            <p:cNvPr id="5" name="Picture 4" descr="A computer room with glass walls&#10;&#10;Description automatically generated with medium confidence">
              <a:extLst>
                <a:ext uri="{FF2B5EF4-FFF2-40B4-BE49-F238E27FC236}">
                  <a16:creationId xmlns:a16="http://schemas.microsoft.com/office/drawing/2014/main" id="{4CE681A0-4900-9D81-C464-3F9834CDB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69974" y="-120118"/>
              <a:ext cx="3855772" cy="4062842"/>
            </a:xfrm>
            <a:prstGeom prst="rect">
              <a:avLst/>
            </a:prstGeom>
          </p:spPr>
        </p:pic>
        <p:pic>
          <p:nvPicPr>
            <p:cNvPr id="8" name="Picture 7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2776BFDD-624F-ABF6-7BB6-8DD68083F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392" y="446997"/>
              <a:ext cx="8437458" cy="4438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357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3199" y="1253973"/>
            <a:ext cx="5376597" cy="503314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20 gauge galvanized inner and outer panel with 2” foam (R-13)</a:t>
            </a:r>
          </a:p>
          <a:p>
            <a:pPr marL="342900" indent="-342900">
              <a:lnSpc>
                <a:spcPct val="2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304SS inner and outer optional </a:t>
            </a:r>
          </a:p>
          <a:p>
            <a:pPr marL="342900" indent="-342900">
              <a:spcBef>
                <a:spcPts val="18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finish is unpainted (galvanized)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w/paint optional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deflection is L/240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No thermal break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Access door location are pre-determined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C6395E-F2C5-9003-22F7-0C626E64DF81}"/>
              </a:ext>
            </a:extLst>
          </p:cNvPr>
          <p:cNvGrpSpPr/>
          <p:nvPr/>
        </p:nvGrpSpPr>
        <p:grpSpPr>
          <a:xfrm>
            <a:off x="7019077" y="-2798082"/>
            <a:ext cx="5670262" cy="11683456"/>
            <a:chOff x="7254294" y="-2241845"/>
            <a:chExt cx="5670262" cy="11683456"/>
          </a:xfrm>
        </p:grpSpPr>
        <p:pic>
          <p:nvPicPr>
            <p:cNvPr id="10" name="Picture 9" descr="A metal frame with windows&#10;&#10;Description automatically generated with medium confidence">
              <a:extLst>
                <a:ext uri="{FF2B5EF4-FFF2-40B4-BE49-F238E27FC236}">
                  <a16:creationId xmlns:a16="http://schemas.microsoft.com/office/drawing/2014/main" id="{EC6D2F73-311D-661A-5504-077164822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87085" y="-2241845"/>
              <a:ext cx="5537471" cy="11683456"/>
            </a:xfrm>
            <a:prstGeom prst="rect">
              <a:avLst/>
            </a:prstGeom>
          </p:spPr>
        </p:pic>
        <p:pic>
          <p:nvPicPr>
            <p:cNvPr id="5" name="Picture 4" descr="A stack of metal sheets&#10;&#10;Description automatically generated">
              <a:extLst>
                <a:ext uri="{FF2B5EF4-FFF2-40B4-BE49-F238E27FC236}">
                  <a16:creationId xmlns:a16="http://schemas.microsoft.com/office/drawing/2014/main" id="{0200073E-D0B2-6215-2107-C18A4733D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4294" y="4830745"/>
              <a:ext cx="4235254" cy="1889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9862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Outdoor Units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21A927-DD86-A8FC-307A-9489DECE9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1036" y="1061175"/>
            <a:ext cx="2877077" cy="2569534"/>
          </a:xfrm>
          <a:prstGeom prst="rect">
            <a:avLst/>
          </a:prstGeom>
          <a:ln w="1270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6D2D52-10FA-57C6-0BF0-DA87747083FB}"/>
              </a:ext>
            </a:extLst>
          </p:cNvPr>
          <p:cNvSpPr/>
          <p:nvPr/>
        </p:nvSpPr>
        <p:spPr>
          <a:xfrm>
            <a:off x="-5024" y="785524"/>
            <a:ext cx="4713149" cy="6072475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B0EDB-435B-C8DB-B662-FB38DE631E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8723" y="3821762"/>
            <a:ext cx="7599390" cy="2745302"/>
          </a:xfrm>
          <a:prstGeom prst="rect">
            <a:avLst/>
          </a:prstGeom>
          <a:ln w="1270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9701" y="870122"/>
            <a:ext cx="3915134" cy="511775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Pitched roof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Hoods with screen openings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Roof curb option 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14", 18" and 24" ducted insulated, ducted non-insulated, or open insulated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20" descr="A building on the ground&#10;&#10;Description automatically generated">
            <a:extLst>
              <a:ext uri="{FF2B5EF4-FFF2-40B4-BE49-F238E27FC236}">
                <a16:creationId xmlns:a16="http://schemas.microsoft.com/office/drawing/2014/main" id="{7F6E9A9B-206B-D24D-3C8C-54A1B8DDD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8879" y="1232833"/>
            <a:ext cx="2855495" cy="214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5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/>
          <a:lstStyle/>
          <a:p>
            <a:r>
              <a:rPr lang="en-US" dirty="0"/>
              <a:t>Fans Sections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Fan performance is based off of ZA but FläktGroup SEMCO reserves the right to substitute the ZA fan with a similarly performing brand.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Supply and exhaust EC fans are quiet and efficient.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EC fans are built to include air-flow measuring.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Compact footprint 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Requires minimal maintenance - effectively operating with low efficiency filters without impacting long term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A metal panel with fan blades&#10;&#10;Description automatically generated">
            <a:extLst>
              <a:ext uri="{FF2B5EF4-FFF2-40B4-BE49-F238E27FC236}">
                <a16:creationId xmlns:a16="http://schemas.microsoft.com/office/drawing/2014/main" id="{4319774D-A1B5-D394-2FFA-1DD5A928D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0040" y="846238"/>
            <a:ext cx="7498004" cy="60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1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Cooling and Heating Coils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29217" y="1079706"/>
            <a:ext cx="5882531" cy="511775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Coils will be selected based on conditions provided and desired performance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Default coil is 5/8” with 1/2” optional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Max FPI is 12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Max rows for cooling is 8 and heating 2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Steam, DX, and Glycol available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UV lights available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Selection process will be similar to EZ Coil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PRECISION COILS, 1.3 gpm Flow Capacity, 55°F/80.9°F, Hydronic Duct Heating  and Cooling Coil - 5GEM5|W101912N - Grainger">
            <a:extLst>
              <a:ext uri="{FF2B5EF4-FFF2-40B4-BE49-F238E27FC236}">
                <a16:creationId xmlns:a16="http://schemas.microsoft.com/office/drawing/2014/main" id="{127D7146-664E-1C68-250E-69CFDB49F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96" b="96321" l="3209" r="95936">
                        <a14:foregroundMark x1="7807" y1="18003" x2="8877" y2="68594"/>
                        <a14:foregroundMark x1="5775" y1="10118" x2="31658" y2="13666"/>
                        <a14:foregroundMark x1="31658" y1="13666" x2="17433" y2="10381"/>
                        <a14:foregroundMark x1="17433" y1="10381" x2="44599" y2="12484"/>
                        <a14:foregroundMark x1="28770" y1="9330" x2="14225" y2="8147"/>
                        <a14:foregroundMark x1="14225" y1="8147" x2="27701" y2="8673"/>
                        <a14:foregroundMark x1="27701" y1="8673" x2="29519" y2="10512"/>
                        <a14:foregroundMark x1="16043" y1="7622" x2="16043" y2="7096"/>
                        <a14:foregroundMark x1="3957" y1="7490" x2="3209" y2="9724"/>
                        <a14:foregroundMark x1="59893" y1="87779" x2="71979" y2="92247"/>
                        <a14:foregroundMark x1="71979" y1="92247" x2="75508" y2="91984"/>
                        <a14:foregroundMark x1="76471" y1="96321" x2="75829" y2="95138"/>
                        <a14:foregroundMark x1="84920" y1="90013" x2="88984" y2="87254"/>
                        <a14:foregroundMark x1="94011" y1="89488" x2="94652" y2="90276"/>
                        <a14:foregroundMark x1="91444" y1="88173" x2="95936" y2="90276"/>
                        <a14:foregroundMark x1="93797" y1="88962" x2="92513" y2="88436"/>
                        <a14:foregroundMark x1="92941" y1="86728" x2="93476" y2="86465"/>
                        <a14:foregroundMark x1="86524" y1="16294" x2="90267" y2="26675"/>
                        <a14:foregroundMark x1="89289" y1="15900" x2="89198" y2="18922"/>
                        <a14:foregroundMark x1="89519" y1="15112" x2="89787" y2="15769"/>
                        <a14:backgroundMark x1="90229" y1="16002" x2="90695" y2="16689"/>
                        <a14:backgroundMark x1="90160" y1="16163" x2="90160" y2="16163"/>
                        <a14:backgroundMark x1="89947" y1="15769" x2="89947" y2="15769"/>
                        <a14:backgroundMark x1="89947" y1="15375" x2="89947" y2="15375"/>
                        <a14:backgroundMark x1="89947" y1="15900" x2="89947" y2="15900"/>
                        <a14:backgroundMark x1="89947" y1="15375" x2="89947" y2="15375"/>
                        <a14:backgroundMark x1="89840" y1="15375" x2="89840" y2="1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2037">
            <a:off x="864023" y="1823603"/>
            <a:ext cx="4846889" cy="39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53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/>
          <a:lstStyle/>
          <a:p>
            <a:r>
              <a:rPr lang="en-US" dirty="0"/>
              <a:t>Warp Around Heat Pipe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677" y="4644190"/>
            <a:ext cx="4333619" cy="5034832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Applications where the air temperature supplied to the space needs to be warmer than the air temperature coming off the DX (refrigerant) or chilled water coils in a conditioned air handling unit.</a:t>
            </a:r>
          </a:p>
          <a:p>
            <a:pPr marL="342900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60E222-4B48-82EE-6843-8E48E4BF0182}"/>
              </a:ext>
            </a:extLst>
          </p:cNvPr>
          <p:cNvGrpSpPr/>
          <p:nvPr/>
        </p:nvGrpSpPr>
        <p:grpSpPr>
          <a:xfrm>
            <a:off x="4902869" y="1389648"/>
            <a:ext cx="7032338" cy="3254542"/>
            <a:chOff x="4670465" y="3188367"/>
            <a:chExt cx="7292316" cy="3374859"/>
          </a:xfrm>
        </p:grpSpPr>
        <p:pic>
          <p:nvPicPr>
            <p:cNvPr id="10" name="Picture 9" descr="Diagram of a heat pipe and electrical wiring&#10;&#10;Description automatically generated">
              <a:extLst>
                <a:ext uri="{FF2B5EF4-FFF2-40B4-BE49-F238E27FC236}">
                  <a16:creationId xmlns:a16="http://schemas.microsoft.com/office/drawing/2014/main" id="{7F99EFB0-19B6-6F47-3C52-587A9540B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70465" y="3188367"/>
              <a:ext cx="7292316" cy="33748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4E022E8-B037-97A1-B498-07A36E9B2720}"/>
                </a:ext>
              </a:extLst>
            </p:cNvPr>
            <p:cNvCxnSpPr/>
            <p:nvPr/>
          </p:nvCxnSpPr>
          <p:spPr>
            <a:xfrm>
              <a:off x="7309191" y="4512215"/>
              <a:ext cx="391028" cy="72190"/>
            </a:xfrm>
            <a:prstGeom prst="straightConnector1">
              <a:avLst/>
            </a:prstGeom>
            <a:ln>
              <a:solidFill>
                <a:srgbClr val="3333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D4E7DB3-9870-20E7-ADCD-6CA1B2E09343}"/>
                </a:ext>
              </a:extLst>
            </p:cNvPr>
            <p:cNvCxnSpPr/>
            <p:nvPr/>
          </p:nvCxnSpPr>
          <p:spPr>
            <a:xfrm flipH="1">
              <a:off x="8236294" y="4590047"/>
              <a:ext cx="360495" cy="8422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 descr="A gold cylinder with a picture of a sea and waves&#10;&#10;Description automatically generated">
            <a:extLst>
              <a:ext uri="{FF2B5EF4-FFF2-40B4-BE49-F238E27FC236}">
                <a16:creationId xmlns:a16="http://schemas.microsoft.com/office/drawing/2014/main" id="{2788FDAA-96DE-A876-5B07-42CBD3AF8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5378" y="4179550"/>
            <a:ext cx="2714167" cy="3069476"/>
          </a:xfrm>
          <a:prstGeom prst="rect">
            <a:avLst/>
          </a:prstGeom>
        </p:spPr>
      </p:pic>
      <p:pic>
        <p:nvPicPr>
          <p:cNvPr id="20" name="Picture 19" descr="A doctor talking to a patient in a hospital bed&#10;&#10;Description automatically generated">
            <a:extLst>
              <a:ext uri="{FF2B5EF4-FFF2-40B4-BE49-F238E27FC236}">
                <a16:creationId xmlns:a16="http://schemas.microsoft.com/office/drawing/2014/main" id="{FF86BEC6-E67A-E216-2585-FECCD50D2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583" y="1349546"/>
            <a:ext cx="4112286" cy="274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16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Burner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99790" y="1089006"/>
            <a:ext cx="6511925" cy="217328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Heatco</a:t>
            </a:r>
            <a:r>
              <a:rPr lang="en-US" sz="1800" dirty="0"/>
              <a:t> Burners Model HMG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81% efficiency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49738F"/>
                </a:solidFill>
              </a:rPr>
              <a:t>Turndown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Minimum CFM increases to protect heating elements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4CDB80B9-C29F-68D9-55E2-7721F5E02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25585"/>
            <a:ext cx="12192000" cy="5652655"/>
          </a:xfrm>
          <a:prstGeom prst="rect">
            <a:avLst/>
          </a:prstGeom>
        </p:spPr>
      </p:pic>
      <p:pic>
        <p:nvPicPr>
          <p:cNvPr id="20" name="Picture 19" descr="A large metal box with a pipe&#10;&#10;Description automatically generated with medium confidence">
            <a:extLst>
              <a:ext uri="{FF2B5EF4-FFF2-40B4-BE49-F238E27FC236}">
                <a16:creationId xmlns:a16="http://schemas.microsoft.com/office/drawing/2014/main" id="{E71C90BD-28A6-5755-FA65-728C2F565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5640" y="933451"/>
            <a:ext cx="2516550" cy="27842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EBA445-2602-E2BD-6E22-BA3143851A10}"/>
              </a:ext>
            </a:extLst>
          </p:cNvPr>
          <p:cNvSpPr txBox="1"/>
          <p:nvPr/>
        </p:nvSpPr>
        <p:spPr>
          <a:xfrm>
            <a:off x="10321715" y="271660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Calibri" pitchFamily="34" charset="0"/>
                <a:ea typeface="+mj-ea"/>
                <a:cs typeface="+mj-cs"/>
              </a:rPr>
              <a:t>Standard Venting</a:t>
            </a:r>
            <a:endParaRPr kumimoji="0" lang="en-US" sz="1600" i="0" u="none" strike="noStrike" kern="1200" spc="0" normalizeH="0" noProof="0" dirty="0" err="1">
              <a:ln>
                <a:noFill/>
              </a:ln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062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Heat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5095" y="1097217"/>
            <a:ext cx="11207499" cy="511775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Duct heater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SCR control 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Minimum CFM increases to protect heating elements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ED22E1-2654-3A16-F0DA-8A8610CEBF84}"/>
              </a:ext>
            </a:extLst>
          </p:cNvPr>
          <p:cNvGrpSpPr/>
          <p:nvPr/>
        </p:nvGrpSpPr>
        <p:grpSpPr>
          <a:xfrm>
            <a:off x="1321941" y="3355334"/>
            <a:ext cx="9548119" cy="3092425"/>
            <a:chOff x="766762" y="3355334"/>
            <a:chExt cx="9548119" cy="3092425"/>
          </a:xfrm>
        </p:grpSpPr>
        <p:pic>
          <p:nvPicPr>
            <p:cNvPr id="7" name="Picture 6" descr="A diagram of a building&#10;&#10;Description automatically generated">
              <a:extLst>
                <a:ext uri="{FF2B5EF4-FFF2-40B4-BE49-F238E27FC236}">
                  <a16:creationId xmlns:a16="http://schemas.microsoft.com/office/drawing/2014/main" id="{29AEB50D-D665-AD24-BFD7-CD5713AE4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62" y="3355334"/>
              <a:ext cx="5329238" cy="3092425"/>
            </a:xfrm>
            <a:prstGeom prst="rect">
              <a:avLst/>
            </a:prstGeom>
            <a:ln w="38100" cap="sq">
              <a:noFill/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79600C7-F41A-939E-B050-8EF6B7702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00081" y="3355334"/>
              <a:ext cx="4114800" cy="3065247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38100" cap="sq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37048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83" y="175995"/>
            <a:ext cx="9230816" cy="470817"/>
          </a:xfrm>
        </p:spPr>
        <p:txBody>
          <a:bodyPr/>
          <a:lstStyle/>
          <a:p>
            <a:r>
              <a:rPr lang="en-US" dirty="0"/>
              <a:t>Make Up Air Unit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4783" y="1211468"/>
            <a:ext cx="5376597" cy="503314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No return air, 100% OA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All options same as AHU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Same footprint as AHU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chef cooking in a kitchen&#10;&#10;Description automatically generated">
            <a:extLst>
              <a:ext uri="{FF2B5EF4-FFF2-40B4-BE49-F238E27FC236}">
                <a16:creationId xmlns:a16="http://schemas.microsoft.com/office/drawing/2014/main" id="{71B3222F-DEB1-73A8-DC0D-B056A7B272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2620" y="789382"/>
            <a:ext cx="7679380" cy="606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9891" y="1181744"/>
            <a:ext cx="4029970" cy="546179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Adds EC exhaust fan section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Additional length added to the unit 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Exhaust fans sized the same as supply fans (size and quantity)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35" y="214466"/>
            <a:ext cx="5835465" cy="470817"/>
          </a:xfrm>
        </p:spPr>
        <p:txBody>
          <a:bodyPr/>
          <a:lstStyle/>
          <a:p>
            <a:r>
              <a:rPr lang="en-US" dirty="0"/>
              <a:t>Economizer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193C91-76E0-16AB-F7DC-93FDA3DDB4F3}"/>
              </a:ext>
            </a:extLst>
          </p:cNvPr>
          <p:cNvSpPr/>
          <p:nvPr/>
        </p:nvSpPr>
        <p:spPr>
          <a:xfrm>
            <a:off x="4733148" y="797443"/>
            <a:ext cx="7458852" cy="60605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drawing of a room&#10;&#10;Description automatically generated">
            <a:extLst>
              <a:ext uri="{FF2B5EF4-FFF2-40B4-BE49-F238E27FC236}">
                <a16:creationId xmlns:a16="http://schemas.microsoft.com/office/drawing/2014/main" id="{D9F22D3E-1AD5-78AB-FEFF-AA5768BB3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302" y="1976611"/>
            <a:ext cx="7111698" cy="290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69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Final Filter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270" y="1082466"/>
            <a:ext cx="5393549" cy="5034832"/>
          </a:xfrm>
        </p:spPr>
        <p:txBody>
          <a:bodyPr wrap="square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Adds section at the end of unit to filter air before leaving the unit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Allows for 12” MERV 13/14/15 filters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Additional length added to the unit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 descr="A drawing of a trailer&#10;&#10;Description automatically generated">
            <a:extLst>
              <a:ext uri="{FF2B5EF4-FFF2-40B4-BE49-F238E27FC236}">
                <a16:creationId xmlns:a16="http://schemas.microsoft.com/office/drawing/2014/main" id="{E3A60047-2F88-E8B9-D3C2-73C87E25A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446" y="2021883"/>
            <a:ext cx="6375754" cy="3155997"/>
          </a:xfrm>
          <a:prstGeom prst="rect">
            <a:avLst/>
          </a:prstGeom>
          <a:noFill/>
        </p:spPr>
      </p:pic>
      <p:pic>
        <p:nvPicPr>
          <p:cNvPr id="14" name="Picture 13" descr="A air conditioner filter with air flow&#10;&#10;Description automatically generated with medium confidence">
            <a:extLst>
              <a:ext uri="{FF2B5EF4-FFF2-40B4-BE49-F238E27FC236}">
                <a16:creationId xmlns:a16="http://schemas.microsoft.com/office/drawing/2014/main" id="{EC03FC5C-71D1-C113-72E7-EC31E24CE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308" y="3299460"/>
            <a:ext cx="3710124" cy="329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7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D7D052-F510-4871-B42E-ABE6C08FD3B4}"/>
              </a:ext>
            </a:extLst>
          </p:cNvPr>
          <p:cNvSpPr/>
          <p:nvPr/>
        </p:nvSpPr>
        <p:spPr>
          <a:xfrm>
            <a:off x="0" y="779800"/>
            <a:ext cx="12192000" cy="6078200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68530" y="956563"/>
            <a:ext cx="11207499" cy="5407082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FFC000"/>
                </a:solidFill>
              </a:rPr>
              <a:t>Electrical Package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Integrated electrical and controls panels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Internal disconnect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460/3/60 input power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FFC000"/>
                </a:solidFill>
              </a:rPr>
              <a:t>Controls Packages</a:t>
            </a:r>
            <a:endParaRPr lang="en-US" sz="1800" dirty="0">
              <a:solidFill>
                <a:srgbClr val="FFC00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Supply temperature control 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Communication to BAS via BACnet MS/TP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full-control by FläktGroup SEMCO 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Optional controls by others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EC variable speed fans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30" y="226799"/>
            <a:ext cx="9230816" cy="470817"/>
          </a:xfrm>
        </p:spPr>
        <p:txBody>
          <a:bodyPr anchor="ctr">
            <a:normAutofit/>
          </a:bodyPr>
          <a:lstStyle/>
          <a:p>
            <a:r>
              <a:rPr lang="en-US" dirty="0"/>
              <a:t>Electrical &amp; Controls Packages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E11248A-355D-4983-ACDB-7B9AC1DE66F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3850" y="779801"/>
            <a:ext cx="4248150" cy="607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2272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C84659F-BD35-4F99-8274-81C4B42D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Airflow Ranges in CFM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0F0A38E-ABDE-4BAC-BD23-D81C7F8978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408511"/>
              </p:ext>
            </p:extLst>
          </p:nvPr>
        </p:nvGraphicFramePr>
        <p:xfrm>
          <a:off x="1314353" y="918638"/>
          <a:ext cx="9966338" cy="5724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98AD820-EBB6-4AE1-869B-4024FF98A470}"/>
              </a:ext>
            </a:extLst>
          </p:cNvPr>
          <p:cNvSpPr txBox="1"/>
          <p:nvPr/>
        </p:nvSpPr>
        <p:spPr>
          <a:xfrm>
            <a:off x="2027914" y="514738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1,200 – </a:t>
            </a:r>
            <a:r>
              <a:rPr lang="en-US" sz="800" b="1" dirty="0"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2,0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48F749-E4F0-4EDA-B841-3821024F7114}"/>
              </a:ext>
            </a:extLst>
          </p:cNvPr>
          <p:cNvSpPr txBox="1"/>
          <p:nvPr/>
        </p:nvSpPr>
        <p:spPr>
          <a:xfrm>
            <a:off x="2856560" y="504245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1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,800 – 3,000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422F95-22C0-41B8-A802-E177D530859C}"/>
              </a:ext>
            </a:extLst>
          </p:cNvPr>
          <p:cNvSpPr txBox="1"/>
          <p:nvPr/>
        </p:nvSpPr>
        <p:spPr>
          <a:xfrm>
            <a:off x="3649379" y="48557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3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,000 – </a:t>
            </a:r>
            <a:r>
              <a:rPr lang="en-US" sz="800" b="1" dirty="0"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5,0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09DE31-1542-48EA-B532-9CD6D3671D1C}"/>
              </a:ext>
            </a:extLst>
          </p:cNvPr>
          <p:cNvSpPr txBox="1"/>
          <p:nvPr/>
        </p:nvSpPr>
        <p:spPr>
          <a:xfrm>
            <a:off x="4510537" y="463312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4,875 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– 7,500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FCA861-6E80-48C6-A8EA-7FD81832ACA3}"/>
              </a:ext>
            </a:extLst>
          </p:cNvPr>
          <p:cNvSpPr txBox="1"/>
          <p:nvPr/>
        </p:nvSpPr>
        <p:spPr>
          <a:xfrm>
            <a:off x="6141097" y="409709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8,125 – 12,500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C9B34-2B7F-4658-9B46-0CCB88D7B9CA}"/>
              </a:ext>
            </a:extLst>
          </p:cNvPr>
          <p:cNvSpPr txBox="1"/>
          <p:nvPr/>
        </p:nvSpPr>
        <p:spPr>
          <a:xfrm>
            <a:off x="5309014" y="43985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6,5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00 – 10,000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68643C-C5AA-499B-97FA-34640DE5FB20}"/>
              </a:ext>
            </a:extLst>
          </p:cNvPr>
          <p:cNvSpPr txBox="1"/>
          <p:nvPr/>
        </p:nvSpPr>
        <p:spPr>
          <a:xfrm>
            <a:off x="7791535" y="326336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13,125 – 17,500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0F0D1F-592B-40FD-B41B-F112B67AA66C}"/>
              </a:ext>
            </a:extLst>
          </p:cNvPr>
          <p:cNvSpPr txBox="1"/>
          <p:nvPr/>
        </p:nvSpPr>
        <p:spPr>
          <a:xfrm>
            <a:off x="8600709" y="280616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16,000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– </a:t>
            </a:r>
            <a:r>
              <a:rPr lang="en-US" sz="800" b="1" dirty="0"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20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,000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3B09D-D481-4F93-9487-E9A3C84DC3E1}"/>
              </a:ext>
            </a:extLst>
          </p:cNvPr>
          <p:cNvSpPr txBox="1"/>
          <p:nvPr/>
        </p:nvSpPr>
        <p:spPr>
          <a:xfrm>
            <a:off x="9445540" y="208602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18,000 – </a:t>
            </a:r>
            <a:r>
              <a:rPr lang="en-US" sz="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22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,500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F52C8C-CFB4-4166-9CE9-B4340BBD282A}"/>
              </a:ext>
            </a:extLst>
          </p:cNvPr>
          <p:cNvSpPr txBox="1"/>
          <p:nvPr/>
        </p:nvSpPr>
        <p:spPr>
          <a:xfrm>
            <a:off x="10250615" y="1393416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21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,250 – 25,000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97E2245-E9ED-426A-BDB9-CE1D447C530C}"/>
              </a:ext>
            </a:extLst>
          </p:cNvPr>
          <p:cNvSpPr/>
          <p:nvPr/>
        </p:nvSpPr>
        <p:spPr>
          <a:xfrm>
            <a:off x="3161775" y="1888350"/>
            <a:ext cx="1375012" cy="1375012"/>
          </a:xfrm>
          <a:prstGeom prst="ellipse">
            <a:avLst/>
          </a:prstGeom>
          <a:solidFill>
            <a:srgbClr val="1A373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</a:pPr>
            <a:r>
              <a:rPr lang="en-US" sz="10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lang="en-US" sz="10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ElitePro</a:t>
            </a:r>
            <a:r>
              <a:rPr lang="en-US" sz="10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AHU serves the largest market segment </a:t>
            </a:r>
          </a:p>
        </p:txBody>
      </p:sp>
    </p:spTree>
    <p:extLst>
      <p:ext uri="{BB962C8B-B14F-4D97-AF65-F5344CB8AC3E}">
        <p14:creationId xmlns:p14="http://schemas.microsoft.com/office/powerpoint/2010/main" val="1105709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4A7F5A8-9F8D-4AD5-9C22-BFCAA76A2E70}"/>
              </a:ext>
            </a:extLst>
          </p:cNvPr>
          <p:cNvSpPr txBox="1"/>
          <p:nvPr/>
        </p:nvSpPr>
        <p:spPr>
          <a:xfrm>
            <a:off x="1032607" y="3225429"/>
            <a:ext cx="4115614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defTabSz="457189">
              <a:spcBef>
                <a:spcPct val="0"/>
              </a:spcBef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Competitive Analysis</a:t>
            </a:r>
          </a:p>
        </p:txBody>
      </p:sp>
    </p:spTree>
    <p:extLst>
      <p:ext uri="{BB962C8B-B14F-4D97-AF65-F5344CB8AC3E}">
        <p14:creationId xmlns:p14="http://schemas.microsoft.com/office/powerpoint/2010/main" val="978473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4D0C38-D0BF-E2FF-7485-B36FD5CF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Aaon</a:t>
            </a:r>
            <a:r>
              <a:rPr lang="en-US" dirty="0"/>
              <a:t> Corporate Overview (Public)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D87C33-4061-79BF-6BE4-9557BC330F9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388" y="748066"/>
            <a:ext cx="11207750" cy="51181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Company Size: $1.047 Billion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Number of Employees: ~2900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Factory Locations: Tulsa, OK (1.51 million </a:t>
            </a:r>
            <a:r>
              <a:rPr lang="en-US" sz="1800" dirty="0" err="1"/>
              <a:t>sq.ft</a:t>
            </a:r>
            <a:r>
              <a:rPr lang="en-US" sz="1800" dirty="0"/>
              <a:t>), Longview, TX (263,000 </a:t>
            </a:r>
            <a:r>
              <a:rPr lang="en-US" sz="1800" dirty="0" err="1"/>
              <a:t>sq.ft</a:t>
            </a:r>
            <a:r>
              <a:rPr lang="en-US" sz="1800" dirty="0"/>
              <a:t>), </a:t>
            </a:r>
            <a:br>
              <a:rPr lang="en-US" sz="1800" dirty="0"/>
            </a:br>
            <a:r>
              <a:rPr lang="en-US" sz="1800" dirty="0"/>
              <a:t>Parkville, MO (48,500 </a:t>
            </a:r>
            <a:r>
              <a:rPr lang="en-US" sz="1800" dirty="0" err="1"/>
              <a:t>sq.ft</a:t>
            </a:r>
            <a:r>
              <a:rPr lang="en-US" sz="1800" dirty="0"/>
              <a:t>)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E9836B2-C85C-BB08-E20E-A71ECDA17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9401"/>
              </p:ext>
            </p:extLst>
          </p:nvPr>
        </p:nvGraphicFramePr>
        <p:xfrm>
          <a:off x="23528" y="2204677"/>
          <a:ext cx="12168472" cy="29910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8353">
                  <a:extLst>
                    <a:ext uri="{9D8B030D-6E8A-4147-A177-3AD203B41FA5}">
                      <a16:colId xmlns:a16="http://schemas.microsoft.com/office/drawing/2014/main" val="1539940791"/>
                    </a:ext>
                  </a:extLst>
                </a:gridCol>
                <a:gridCol w="2065985">
                  <a:extLst>
                    <a:ext uri="{9D8B030D-6E8A-4147-A177-3AD203B41FA5}">
                      <a16:colId xmlns:a16="http://schemas.microsoft.com/office/drawing/2014/main" val="676180946"/>
                    </a:ext>
                  </a:extLst>
                </a:gridCol>
                <a:gridCol w="1676091">
                  <a:extLst>
                    <a:ext uri="{9D8B030D-6E8A-4147-A177-3AD203B41FA5}">
                      <a16:colId xmlns:a16="http://schemas.microsoft.com/office/drawing/2014/main" val="1766488963"/>
                    </a:ext>
                  </a:extLst>
                </a:gridCol>
                <a:gridCol w="1813079">
                  <a:extLst>
                    <a:ext uri="{9D8B030D-6E8A-4147-A177-3AD203B41FA5}">
                      <a16:colId xmlns:a16="http://schemas.microsoft.com/office/drawing/2014/main" val="2993762624"/>
                    </a:ext>
                  </a:extLst>
                </a:gridCol>
                <a:gridCol w="1772787">
                  <a:extLst>
                    <a:ext uri="{9D8B030D-6E8A-4147-A177-3AD203B41FA5}">
                      <a16:colId xmlns:a16="http://schemas.microsoft.com/office/drawing/2014/main" val="2356400605"/>
                    </a:ext>
                  </a:extLst>
                </a:gridCol>
                <a:gridCol w="1676091">
                  <a:extLst>
                    <a:ext uri="{9D8B030D-6E8A-4147-A177-3AD203B41FA5}">
                      <a16:colId xmlns:a16="http://schemas.microsoft.com/office/drawing/2014/main" val="123856204"/>
                    </a:ext>
                  </a:extLst>
                </a:gridCol>
                <a:gridCol w="1426086">
                  <a:extLst>
                    <a:ext uri="{9D8B030D-6E8A-4147-A177-3AD203B41FA5}">
                      <a16:colId xmlns:a16="http://schemas.microsoft.com/office/drawing/2014/main" val="1191242892"/>
                    </a:ext>
                  </a:extLst>
                </a:gridCol>
              </a:tblGrid>
              <a:tr h="30418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13" marR="8613" marT="8613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RQ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RZ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V3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0508"/>
                  </a:ext>
                </a:extLst>
              </a:tr>
              <a:tr h="20913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Description 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Rooftop Unit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Rooftop Unit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Rooftop Unit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Horizontal Indoor AHU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Vertical Indoor AHU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Modular AHU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368542"/>
                  </a:ext>
                </a:extLst>
              </a:tr>
              <a:tr h="39924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Construction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10065"/>
                  </a:ext>
                </a:extLst>
              </a:tr>
              <a:tr h="1996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Airflow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400-3,600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1,800 - 42,000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7,500 - 80,000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450-10,000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450-10,000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1,000 - 21,600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198774"/>
                  </a:ext>
                </a:extLst>
              </a:tr>
              <a:tr h="3458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Energy Recovery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Wheel or Plate Optional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Wheel or Plate Optional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Wheel or Plate Optional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Wheel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Optional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Wheel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24093"/>
                  </a:ext>
                </a:extLst>
              </a:tr>
              <a:tr h="1996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Available Wheels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or Sensible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or Sensible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or Sensible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or Sensible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or Sensible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or Sensible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5085"/>
                  </a:ext>
                </a:extLst>
              </a:tr>
              <a:tr h="5798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Cooling Options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Packaged DX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Packaged DX, Heat Pump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Packaged DX, Heat Pump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split DX, Heat Pump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split DX, Heat Pump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split DX, Heat Pump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rgbClr val="0079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286724"/>
                  </a:ext>
                </a:extLst>
              </a:tr>
              <a:tr h="753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Heating Options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Electric, Hot Water, Gas Burner, Steam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Electric, Hot Water, Gas Burner, Steam,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Electric, Hot Water, Gas Burner, Steam,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Electric, Hot Water, Gas Burner, Steam,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Electric, Hot Water, Gas Burner, Steam,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Electric, Hot Water, Gas Burner, Steam,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613" marR="8613" marT="861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754127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A8E1CA3-5A27-8F98-3F3E-A3C54CAC5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9223" y="845643"/>
            <a:ext cx="2781300" cy="12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A94A9F1-A3F3-511C-CC34-FE62D1A56FDA}"/>
              </a:ext>
            </a:extLst>
          </p:cNvPr>
          <p:cNvGrpSpPr/>
          <p:nvPr/>
        </p:nvGrpSpPr>
        <p:grpSpPr>
          <a:xfrm>
            <a:off x="564313" y="5096688"/>
            <a:ext cx="11063374" cy="1734110"/>
            <a:chOff x="982176" y="5033712"/>
            <a:chExt cx="11063374" cy="173411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F0BAF46-5E7D-984A-6E60-1A337C9F4AB3}"/>
                </a:ext>
              </a:extLst>
            </p:cNvPr>
            <p:cNvGrpSpPr/>
            <p:nvPr/>
          </p:nvGrpSpPr>
          <p:grpSpPr>
            <a:xfrm>
              <a:off x="4228648" y="5033712"/>
              <a:ext cx="7816902" cy="1731267"/>
              <a:chOff x="4228648" y="5033712"/>
              <a:chExt cx="7816902" cy="1731267"/>
            </a:xfrm>
          </p:grpSpPr>
          <p:pic>
            <p:nvPicPr>
              <p:cNvPr id="2050" name="Picture 2" descr="RNA Angle2A">
                <a:extLst>
                  <a:ext uri="{FF2B5EF4-FFF2-40B4-BE49-F238E27FC236}">
                    <a16:creationId xmlns:a16="http://schemas.microsoft.com/office/drawing/2014/main" id="{BDD1086A-5D20-2447-08B6-FD7888EE28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8648" y="5236650"/>
                <a:ext cx="2454033" cy="13803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8B92942-ADFC-00F4-AB23-ACAD2739FD37}"/>
                  </a:ext>
                </a:extLst>
              </p:cNvPr>
              <p:cNvSpPr txBox="1"/>
              <p:nvPr/>
            </p:nvSpPr>
            <p:spPr>
              <a:xfrm>
                <a:off x="5205428" y="6527678"/>
                <a:ext cx="883139" cy="23730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 fontScale="70000" lnSpcReduction="20000"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RN</a:t>
                </a:r>
                <a:endParaRPr kumimoji="0" lang="en-US" sz="16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949B29-1681-BE0A-7207-967FB0EEF1C8}"/>
                  </a:ext>
                </a:extLst>
              </p:cNvPr>
              <p:cNvSpPr txBox="1"/>
              <p:nvPr/>
            </p:nvSpPr>
            <p:spPr>
              <a:xfrm>
                <a:off x="10771402" y="6509336"/>
                <a:ext cx="883139" cy="23730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 fontScale="70000" lnSpcReduction="20000"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M2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5CFE78F-ABBF-13AE-1B32-4864C7682F2E}"/>
                  </a:ext>
                </a:extLst>
              </p:cNvPr>
              <p:cNvSpPr txBox="1"/>
              <p:nvPr/>
            </p:nvSpPr>
            <p:spPr>
              <a:xfrm>
                <a:off x="8285472" y="6509336"/>
                <a:ext cx="883139" cy="23730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 fontScale="70000" lnSpcReduction="20000"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R</a:t>
                </a:r>
                <a:r>
                  <a:rPr lang="en-US" sz="1600" b="1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Z</a:t>
                </a:r>
                <a:endParaRPr kumimoji="0" lang="en-US" sz="16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endParaRPr>
              </a:p>
            </p:txBody>
          </p:sp>
          <p:pic>
            <p:nvPicPr>
              <p:cNvPr id="6" name="Picture 8" descr="M2 Angle 1A">
                <a:extLst>
                  <a:ext uri="{FF2B5EF4-FFF2-40B4-BE49-F238E27FC236}">
                    <a16:creationId xmlns:a16="http://schemas.microsoft.com/office/drawing/2014/main" id="{62CB1429-F8C7-B5FB-0B18-54BB2BB4C8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3704" t="8547" r="11786" b="19202"/>
              <a:stretch/>
            </p:blipFill>
            <p:spPr bwMode="auto">
              <a:xfrm>
                <a:off x="9514752" y="5033712"/>
                <a:ext cx="2530798" cy="13803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4" descr="RZ Angle1A">
                <a:extLst>
                  <a:ext uri="{FF2B5EF4-FFF2-40B4-BE49-F238E27FC236}">
                    <a16:creationId xmlns:a16="http://schemas.microsoft.com/office/drawing/2014/main" id="{16747742-6BA4-132E-273B-2B73EAC6CD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7496" t="27533" r="16350" b="26882"/>
              <a:stretch/>
            </p:blipFill>
            <p:spPr bwMode="auto">
              <a:xfrm>
                <a:off x="7111999" y="5616968"/>
                <a:ext cx="2056612" cy="7971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F308D32-3060-B684-7B05-0860194CB95D}"/>
                </a:ext>
              </a:extLst>
            </p:cNvPr>
            <p:cNvGrpSpPr/>
            <p:nvPr/>
          </p:nvGrpSpPr>
          <p:grpSpPr>
            <a:xfrm>
              <a:off x="982176" y="5363782"/>
              <a:ext cx="3031813" cy="1404040"/>
              <a:chOff x="343621" y="5283869"/>
              <a:chExt cx="3031813" cy="140404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D941F1B-13A9-98A0-A56A-D40E474F4CEC}"/>
                  </a:ext>
                </a:extLst>
              </p:cNvPr>
              <p:cNvSpPr txBox="1"/>
              <p:nvPr/>
            </p:nvSpPr>
            <p:spPr>
              <a:xfrm>
                <a:off x="2274277" y="6450608"/>
                <a:ext cx="883139" cy="23730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 fontScale="70000" lnSpcReduction="20000"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RQ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3DBE9D-EDB3-2264-7F78-5AC62B494A3B}"/>
                  </a:ext>
                </a:extLst>
              </p:cNvPr>
              <p:cNvSpPr txBox="1"/>
              <p:nvPr/>
            </p:nvSpPr>
            <p:spPr>
              <a:xfrm>
                <a:off x="560665" y="6450174"/>
                <a:ext cx="883139" cy="23730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 fontScale="70000" lnSpcReduction="20000"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V3</a:t>
                </a:r>
                <a:endParaRPr kumimoji="0" lang="en-US" sz="16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endParaRPr>
              </a:p>
            </p:txBody>
          </p:sp>
          <p:pic>
            <p:nvPicPr>
              <p:cNvPr id="3" name="Picture 12" descr="V3 Angle3A">
                <a:extLst>
                  <a:ext uri="{FF2B5EF4-FFF2-40B4-BE49-F238E27FC236}">
                    <a16:creationId xmlns:a16="http://schemas.microsoft.com/office/drawing/2014/main" id="{E67ED296-D410-2785-0711-ADE1616170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43621" y="5283869"/>
                <a:ext cx="780745" cy="1116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RQ Angle1A">
                <a:extLst>
                  <a:ext uri="{FF2B5EF4-FFF2-40B4-BE49-F238E27FC236}">
                    <a16:creationId xmlns:a16="http://schemas.microsoft.com/office/drawing/2014/main" id="{F54A2DEA-74B8-9A73-252B-D7112BD4DE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459" t="17658" r="19426" b="16110"/>
              <a:stretch/>
            </p:blipFill>
            <p:spPr bwMode="auto">
              <a:xfrm>
                <a:off x="1750646" y="5439589"/>
                <a:ext cx="1624788" cy="9745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10164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4D0C38-D0BF-E2FF-7485-B36FD5CF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Greenheck Corporate Overview (Public)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D87C33-4061-79BF-6BE4-9557BC330F9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8002" y="783986"/>
            <a:ext cx="11206162" cy="511651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Company Size: $1.0 Billion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Number of Employees: ~6,800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Factory Locations: Schofield, WI (300,000 sq. ft ),</a:t>
            </a:r>
            <a:br>
              <a:rPr lang="en-US" sz="1800" dirty="0"/>
            </a:br>
            <a:r>
              <a:rPr lang="en-US" sz="1800" dirty="0"/>
              <a:t>Kings Mountain, NC ( 100,000 sq. ft)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8F2113-9209-A8C0-FDCB-A89DA89C2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474263"/>
              </p:ext>
            </p:extLst>
          </p:nvPr>
        </p:nvGraphicFramePr>
        <p:xfrm>
          <a:off x="0" y="2689492"/>
          <a:ext cx="12192003" cy="26119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51854793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2656434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44273313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92080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3181320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14387695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28970999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24235772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670395629"/>
                    </a:ext>
                  </a:extLst>
                </a:gridCol>
              </a:tblGrid>
              <a:tr h="262992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91" marR="8991" marT="8991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Minivent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MiniCore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ERV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ERVe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ECV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RV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RVC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RVE</a:t>
                      </a:r>
                      <a:endParaRPr 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48134"/>
                  </a:ext>
                </a:extLst>
              </a:tr>
              <a:tr h="3137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Description 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Pre-conditioner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Pre-conditioner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Pre-conditioner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Pre-conditioner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Pre-conditioner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 Handler no Energy Recovery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Energy Recovery and Conditioning 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Energy Recovery and Conditioning 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049313"/>
                  </a:ext>
                </a:extLst>
              </a:tr>
              <a:tr h="3137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Construction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1/2” Single wall Fiberglass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1/2” Single wall Fiberglass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1” Single or double wall Fiberglass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1” double wall Fiberglass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1” Single or double wall Fiberglass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2”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2”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2” double wall foam R13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86939"/>
                  </a:ext>
                </a:extLst>
              </a:tr>
              <a:tr h="3137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Airflow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150-850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150-1,000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300-12,000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1,000-6,000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500-4,400 cfm (Fiber)</a:t>
                      </a:r>
                      <a:b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</a:br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500-5,000 cfm (Polymer)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500-18,000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500-15,000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500-18,000 cfm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614659"/>
                  </a:ext>
                </a:extLst>
              </a:tr>
              <a:tr h="1613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Energy Recovery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Core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Core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Core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019932"/>
                  </a:ext>
                </a:extLst>
              </a:tr>
              <a:tr h="3137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Available Wheels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Polymer w/ silica desiccant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Fiber or Polymer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Polymer w/ silica desiccant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Polymer w/ silica desiccant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Fiber or Polymer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Fiber or Polymer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Polymer or Aluminum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966068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Cooling Options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Packaged DX, Split DX, air-source Heat Pump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Packaged DX, Split DX, air-source Heat Pump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Chilled water, Packaged DX, Split DX, air-source Heat Pump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rgbClr val="3073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79377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Heating Options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Indirect Gas Burner, Electric, Hot Water, Air-source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Indirect Gas Burner, Electric, Hot Water, Air-source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Indirect Gas Burner, Electric, Hot Water, Air-source Heat Pump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8991" marR="8991" marT="8991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8836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8F72BEE-64E9-C735-0A79-539D27C6FC30}"/>
              </a:ext>
            </a:extLst>
          </p:cNvPr>
          <p:cNvSpPr txBox="1"/>
          <p:nvPr/>
        </p:nvSpPr>
        <p:spPr>
          <a:xfrm>
            <a:off x="7854967" y="1383496"/>
            <a:ext cx="702879" cy="30352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kern="1200" spc="0" normalizeH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EE78F8-E1F4-7CE7-2832-F96D47AA5275}"/>
              </a:ext>
            </a:extLst>
          </p:cNvPr>
          <p:cNvGrpSpPr/>
          <p:nvPr/>
        </p:nvGrpSpPr>
        <p:grpSpPr>
          <a:xfrm>
            <a:off x="1147088" y="5270896"/>
            <a:ext cx="10436910" cy="1533491"/>
            <a:chOff x="1620849" y="5412668"/>
            <a:chExt cx="10436910" cy="153349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DB89267-CD22-8605-6DB5-8AD1579242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24062" y="5474504"/>
              <a:ext cx="1649046" cy="1324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BCC360E0-8B83-EA54-23BD-5157EB7E00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967"/>
            <a:stretch/>
          </p:blipFill>
          <p:spPr bwMode="auto">
            <a:xfrm>
              <a:off x="7911467" y="5626841"/>
              <a:ext cx="1866204" cy="988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DAA00C66-4A7F-AB40-B2AF-A7EDDF90B6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170" t="22396" r="6045" b="23008"/>
            <a:stretch/>
          </p:blipFill>
          <p:spPr bwMode="auto">
            <a:xfrm>
              <a:off x="9908528" y="5502057"/>
              <a:ext cx="2149231" cy="1352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#">
              <a:extLst>
                <a:ext uri="{FF2B5EF4-FFF2-40B4-BE49-F238E27FC236}">
                  <a16:creationId xmlns:a16="http://schemas.microsoft.com/office/drawing/2014/main" id="{798D6AD4-43F8-0D2D-4A61-5469AEC5AD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54" t="20641" r="1085" b="19714"/>
            <a:stretch/>
          </p:blipFill>
          <p:spPr bwMode="auto">
            <a:xfrm>
              <a:off x="1620849" y="5626841"/>
              <a:ext cx="1586959" cy="961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#">
              <a:extLst>
                <a:ext uri="{FF2B5EF4-FFF2-40B4-BE49-F238E27FC236}">
                  <a16:creationId xmlns:a16="http://schemas.microsoft.com/office/drawing/2014/main" id="{E5FEB213-6D72-4151-A1AC-89505462C0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5210" y="5412668"/>
              <a:ext cx="1441450" cy="1441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5362AC-FA3F-45DA-4CAA-359E4EC8DBD7}"/>
                </a:ext>
              </a:extLst>
            </p:cNvPr>
            <p:cNvSpPr txBox="1"/>
            <p:nvPr/>
          </p:nvSpPr>
          <p:spPr>
            <a:xfrm>
              <a:off x="1937584" y="6520655"/>
              <a:ext cx="859692" cy="39718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ERV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3F803A-6F62-7FB3-6348-39ECB9F2E98C}"/>
                </a:ext>
              </a:extLst>
            </p:cNvPr>
            <p:cNvSpPr txBox="1"/>
            <p:nvPr/>
          </p:nvSpPr>
          <p:spPr>
            <a:xfrm>
              <a:off x="6482989" y="6530005"/>
              <a:ext cx="859692" cy="39718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RV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7F938A-1CCF-71D0-6A04-034255632AC0}"/>
                </a:ext>
              </a:extLst>
            </p:cNvPr>
            <p:cNvSpPr txBox="1"/>
            <p:nvPr/>
          </p:nvSpPr>
          <p:spPr>
            <a:xfrm>
              <a:off x="8395177" y="6511555"/>
              <a:ext cx="859692" cy="39718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RVC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58B70E-5DF4-A9A5-D70B-DD13E2CFE0DC}"/>
                </a:ext>
              </a:extLst>
            </p:cNvPr>
            <p:cNvSpPr txBox="1"/>
            <p:nvPr/>
          </p:nvSpPr>
          <p:spPr>
            <a:xfrm>
              <a:off x="11198067" y="6548973"/>
              <a:ext cx="859692" cy="39718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RVE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9BD1CF-E0BD-8F81-1491-4FD8DE70DBAF}"/>
                </a:ext>
              </a:extLst>
            </p:cNvPr>
            <p:cNvSpPr txBox="1"/>
            <p:nvPr/>
          </p:nvSpPr>
          <p:spPr>
            <a:xfrm>
              <a:off x="4089877" y="6520655"/>
              <a:ext cx="859692" cy="39718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kern="1200" spc="0" normalizeH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ERVe</a:t>
              </a:r>
              <a:endParaRPr kumimoji="0" lang="en-US" sz="11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endParaRPr>
            </a:p>
          </p:txBody>
        </p:sp>
      </p:grpSp>
      <p:pic>
        <p:nvPicPr>
          <p:cNvPr id="2050" name="Picture 2" descr="find-your-craft-employers-greenheck-logo - Charlotte's ...">
            <a:extLst>
              <a:ext uri="{FF2B5EF4-FFF2-40B4-BE49-F238E27FC236}">
                <a16:creationId xmlns:a16="http://schemas.microsoft.com/office/drawing/2014/main" id="{6F65396A-9C8E-E592-BCB4-2CE929B20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5988" y="1246353"/>
            <a:ext cx="3621505" cy="88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875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4D0C38-D0BF-E2FF-7485-B36FD5CF1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32" y="251353"/>
            <a:ext cx="9230816" cy="470817"/>
          </a:xfrm>
        </p:spPr>
        <p:txBody>
          <a:bodyPr/>
          <a:lstStyle/>
          <a:p>
            <a:r>
              <a:rPr lang="en-US" dirty="0"/>
              <a:t>Johnson Controls Corporate Overview (Public)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D87C33-4061-79BF-6BE4-9557BC330F9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38132" y="869950"/>
            <a:ext cx="7975020" cy="51181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Company Size: $42.1 Billion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Number of Employees: ~100,000 across 150 countries 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Factory Locations: York, PA (285,000 </a:t>
            </a:r>
            <a:r>
              <a:rPr lang="en-US" sz="1800" dirty="0" err="1"/>
              <a:t>sq.ft</a:t>
            </a:r>
            <a:r>
              <a:rPr lang="en-US" sz="1800" dirty="0"/>
              <a:t>), </a:t>
            </a:r>
            <a:br>
              <a:rPr lang="en-US" sz="1800" dirty="0"/>
            </a:br>
            <a:r>
              <a:rPr lang="en-US" sz="1800" dirty="0"/>
              <a:t>Wichita, KS (1.3 Million </a:t>
            </a:r>
            <a:r>
              <a:rPr lang="en-US" sz="1800" dirty="0" err="1"/>
              <a:t>sq.ft</a:t>
            </a:r>
            <a:r>
              <a:rPr lang="en-US" sz="1800" dirty="0"/>
              <a:t>), Norman, OK (900,000 </a:t>
            </a:r>
            <a:r>
              <a:rPr lang="en-US" sz="1800" dirty="0" err="1"/>
              <a:t>sq.ft</a:t>
            </a:r>
            <a:r>
              <a:rPr lang="en-US" sz="1800" dirty="0"/>
              <a:t>)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F94974-1DEA-F64E-4B13-1070CB765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185523"/>
              </p:ext>
            </p:extLst>
          </p:nvPr>
        </p:nvGraphicFramePr>
        <p:xfrm>
          <a:off x="3978367" y="3152295"/>
          <a:ext cx="8213633" cy="34290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1501">
                  <a:extLst>
                    <a:ext uri="{9D8B030D-6E8A-4147-A177-3AD203B41FA5}">
                      <a16:colId xmlns:a16="http://schemas.microsoft.com/office/drawing/2014/main" val="158252451"/>
                    </a:ext>
                  </a:extLst>
                </a:gridCol>
                <a:gridCol w="3481485">
                  <a:extLst>
                    <a:ext uri="{9D8B030D-6E8A-4147-A177-3AD203B41FA5}">
                      <a16:colId xmlns:a16="http://schemas.microsoft.com/office/drawing/2014/main" val="1176335354"/>
                    </a:ext>
                  </a:extLst>
                </a:gridCol>
                <a:gridCol w="3440647">
                  <a:extLst>
                    <a:ext uri="{9D8B030D-6E8A-4147-A177-3AD203B41FA5}">
                      <a16:colId xmlns:a16="http://schemas.microsoft.com/office/drawing/2014/main" val="1179526318"/>
                    </a:ext>
                  </a:extLst>
                </a:gridCol>
              </a:tblGrid>
              <a:tr h="45530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>
                    <a:solidFill>
                      <a:srgbClr val="0833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JR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833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Solution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833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480669"/>
                  </a:ext>
                </a:extLst>
              </a:tr>
              <a:tr h="3130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Description 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DOAS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AHU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972892"/>
                  </a:ext>
                </a:extLst>
              </a:tr>
              <a:tr h="3130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Construction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443496"/>
                  </a:ext>
                </a:extLst>
              </a:tr>
              <a:tr h="2987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Airflow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3,000 - 22,000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2,000 - 120,000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295530"/>
                  </a:ext>
                </a:extLst>
              </a:tr>
              <a:tr h="2987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Energy Recovery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Option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071195"/>
                  </a:ext>
                </a:extLst>
              </a:tr>
              <a:tr h="86792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Available Wheels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Airxchange</a:t>
                      </a:r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, Novel Aire, </a:t>
                      </a:r>
                      <a:r>
                        <a:rPr lang="en-US" sz="1100" u="none" strike="noStrike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Thermotech</a:t>
                      </a:r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, or </a:t>
                      </a:r>
                      <a:r>
                        <a:rPr lang="en-US" sz="1100" u="none" strike="noStrike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innergy</a:t>
                      </a:r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Tech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Airxchange</a:t>
                      </a:r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, Novel Aire, </a:t>
                      </a:r>
                      <a:r>
                        <a:rPr lang="en-US" sz="1100" u="none" strike="noStrike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Thermotech</a:t>
                      </a:r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, or </a:t>
                      </a:r>
                      <a:r>
                        <a:rPr lang="en-US" sz="1100" u="none" strike="noStrike" dirty="0" err="1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innergy</a:t>
                      </a:r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Tech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679764"/>
                  </a:ext>
                </a:extLst>
              </a:tr>
              <a:tr h="2987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Cooling Options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DX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CW, DX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7B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487337"/>
                  </a:ext>
                </a:extLst>
              </a:tr>
              <a:tr h="5833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Heating Options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Gas or Electric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Gas, Electric, Steam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023425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CE620CDB-C50F-7E7C-1ECD-2673C194AC22}"/>
              </a:ext>
            </a:extLst>
          </p:cNvPr>
          <p:cNvGrpSpPr/>
          <p:nvPr/>
        </p:nvGrpSpPr>
        <p:grpSpPr>
          <a:xfrm>
            <a:off x="350585" y="4493365"/>
            <a:ext cx="2783908" cy="2349709"/>
            <a:chOff x="623392" y="3429000"/>
            <a:chExt cx="2783908" cy="2349709"/>
          </a:xfrm>
        </p:grpSpPr>
        <p:pic>
          <p:nvPicPr>
            <p:cNvPr id="4098" name="Picture 2" descr="DOAS Image 2">
              <a:extLst>
                <a:ext uri="{FF2B5EF4-FFF2-40B4-BE49-F238E27FC236}">
                  <a16:creationId xmlns:a16="http://schemas.microsoft.com/office/drawing/2014/main" id="{51B068C0-E82F-47E0-2CF7-0AD2911EE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92" y="3429000"/>
              <a:ext cx="2783908" cy="2087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E13C55-2741-9EDD-48B5-684895FC6E0E}"/>
                </a:ext>
              </a:extLst>
            </p:cNvPr>
            <p:cNvSpPr txBox="1"/>
            <p:nvPr/>
          </p:nvSpPr>
          <p:spPr>
            <a:xfrm>
              <a:off x="1625600" y="5516931"/>
              <a:ext cx="1382331" cy="26177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 fontScale="77500" lnSpcReduction="20000"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JR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4F2666A-359E-69E0-DB51-1B342F5A1BBF}"/>
              </a:ext>
            </a:extLst>
          </p:cNvPr>
          <p:cNvGrpSpPr/>
          <p:nvPr/>
        </p:nvGrpSpPr>
        <p:grpSpPr>
          <a:xfrm>
            <a:off x="767610" y="2705986"/>
            <a:ext cx="3059234" cy="2029754"/>
            <a:chOff x="7929197" y="3623178"/>
            <a:chExt cx="3059234" cy="2029754"/>
          </a:xfrm>
        </p:grpSpPr>
        <p:pic>
          <p:nvPicPr>
            <p:cNvPr id="4100" name="Picture 4" descr="Solution™ Indoor Semi-Custom Air Handlers">
              <a:extLst>
                <a:ext uri="{FF2B5EF4-FFF2-40B4-BE49-F238E27FC236}">
                  <a16:creationId xmlns:a16="http://schemas.microsoft.com/office/drawing/2014/main" id="{DD2A794E-E129-4AAB-03F9-F6406A2D3F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9197" y="3623178"/>
              <a:ext cx="3059234" cy="1699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05111F-3ADA-85B3-FC94-1EB9007CB9E6}"/>
                </a:ext>
              </a:extLst>
            </p:cNvPr>
            <p:cNvSpPr txBox="1"/>
            <p:nvPr/>
          </p:nvSpPr>
          <p:spPr>
            <a:xfrm>
              <a:off x="9163042" y="5391154"/>
              <a:ext cx="1382331" cy="26177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 fontScale="77500" lnSpcReduction="20000"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600" b="1" dirty="0"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Solution </a:t>
              </a:r>
              <a:endParaRPr kumimoji="0" lang="en-US" sz="1600" b="1" i="0" u="none" strike="noStrike" kern="1200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endParaRPr>
            </a:p>
          </p:txBody>
        </p:sp>
      </p:grpSp>
      <p:pic>
        <p:nvPicPr>
          <p:cNvPr id="11" name="Picture 10" descr="A blue logo with black background&#10;&#10;Description automatically generated">
            <a:extLst>
              <a:ext uri="{FF2B5EF4-FFF2-40B4-BE49-F238E27FC236}">
                <a16:creationId xmlns:a16="http://schemas.microsoft.com/office/drawing/2014/main" id="{4E1C823D-5724-2589-1287-6DC0849C9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498" y="1404779"/>
            <a:ext cx="3204271" cy="147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11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4D0C38-D0BF-E2FF-7485-B36FD5CF1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30" y="190043"/>
            <a:ext cx="9230816" cy="470817"/>
          </a:xfrm>
        </p:spPr>
        <p:txBody>
          <a:bodyPr/>
          <a:lstStyle/>
          <a:p>
            <a:r>
              <a:rPr lang="en-US" dirty="0"/>
              <a:t>Daikin Corporate Overview (Public)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D87C33-4061-79BF-6BE4-9557BC330F9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12" y="753418"/>
            <a:ext cx="8399043" cy="51181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Company Size: $28.36 Billion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Number of Employees: ~88,000 in over 170 countries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Factory Locations: Plymouth, MN( 300,000 sq. ft), Waller, TX (4.2 Million </a:t>
            </a:r>
            <a:r>
              <a:rPr lang="en-US" sz="1800" dirty="0" err="1"/>
              <a:t>sq.ft</a:t>
            </a:r>
            <a:r>
              <a:rPr lang="en-US" sz="1800" dirty="0"/>
              <a:t> ),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54CA66D-8DC3-ED48-D9DF-6FEA16FA0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852041"/>
              </p:ext>
            </p:extLst>
          </p:nvPr>
        </p:nvGraphicFramePr>
        <p:xfrm>
          <a:off x="0" y="3868592"/>
          <a:ext cx="12191997" cy="2989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4059">
                  <a:extLst>
                    <a:ext uri="{9D8B030D-6E8A-4147-A177-3AD203B41FA5}">
                      <a16:colId xmlns:a16="http://schemas.microsoft.com/office/drawing/2014/main" val="197167019"/>
                    </a:ext>
                  </a:extLst>
                </a:gridCol>
                <a:gridCol w="2011810">
                  <a:extLst>
                    <a:ext uri="{9D8B030D-6E8A-4147-A177-3AD203B41FA5}">
                      <a16:colId xmlns:a16="http://schemas.microsoft.com/office/drawing/2014/main" val="356183499"/>
                    </a:ext>
                  </a:extLst>
                </a:gridCol>
                <a:gridCol w="1644059">
                  <a:extLst>
                    <a:ext uri="{9D8B030D-6E8A-4147-A177-3AD203B41FA5}">
                      <a16:colId xmlns:a16="http://schemas.microsoft.com/office/drawing/2014/main" val="1405595144"/>
                    </a:ext>
                  </a:extLst>
                </a:gridCol>
                <a:gridCol w="1644059">
                  <a:extLst>
                    <a:ext uri="{9D8B030D-6E8A-4147-A177-3AD203B41FA5}">
                      <a16:colId xmlns:a16="http://schemas.microsoft.com/office/drawing/2014/main" val="1569197882"/>
                    </a:ext>
                  </a:extLst>
                </a:gridCol>
                <a:gridCol w="1959892">
                  <a:extLst>
                    <a:ext uri="{9D8B030D-6E8A-4147-A177-3AD203B41FA5}">
                      <a16:colId xmlns:a16="http://schemas.microsoft.com/office/drawing/2014/main" val="928539647"/>
                    </a:ext>
                  </a:extLst>
                </a:gridCol>
                <a:gridCol w="1644059">
                  <a:extLst>
                    <a:ext uri="{9D8B030D-6E8A-4147-A177-3AD203B41FA5}">
                      <a16:colId xmlns:a16="http://schemas.microsoft.com/office/drawing/2014/main" val="3706151424"/>
                    </a:ext>
                  </a:extLst>
                </a:gridCol>
                <a:gridCol w="1644059">
                  <a:extLst>
                    <a:ext uri="{9D8B030D-6E8A-4147-A177-3AD203B41FA5}">
                      <a16:colId xmlns:a16="http://schemas.microsoft.com/office/drawing/2014/main" val="1587438574"/>
                    </a:ext>
                  </a:extLst>
                </a:gridCol>
              </a:tblGrid>
              <a:tr h="39529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Rebel Applied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Maverick 2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Roofpak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Preciseline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Skyline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Vision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172924"/>
                  </a:ext>
                </a:extLst>
              </a:tr>
              <a:tr h="27176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Description 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RTU - Packaged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RTU - Commercial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RTU - Applied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AHU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AHU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AHU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006601"/>
                  </a:ext>
                </a:extLst>
              </a:tr>
              <a:tr h="5188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Construction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1" double wall R-6.5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2" double wall R-13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874548"/>
                  </a:ext>
                </a:extLst>
              </a:tr>
              <a:tr h="2594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Airflow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8,000 - 20,000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6,000 - 30,000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18,000 - 60,000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600 - 10,000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900 - 51,000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900 - 84,500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331423"/>
                  </a:ext>
                </a:extLst>
              </a:tr>
              <a:tr h="2594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Energy Recovery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72482"/>
                  </a:ext>
                </a:extLst>
              </a:tr>
              <a:tr h="2594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AHU Option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Yes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859317"/>
                  </a:ext>
                </a:extLst>
              </a:tr>
              <a:tr h="2594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Available Wheels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 or Core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 or Core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 or Core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 or Core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 Wheel or Core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506670"/>
                  </a:ext>
                </a:extLst>
              </a:tr>
              <a:tr h="2594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Cooling Options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DX, CW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DX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Packaged DX, CW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CW, VRF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CW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964010"/>
                  </a:ext>
                </a:extLst>
              </a:tr>
              <a:tr h="50647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Heating Options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</a:t>
                      </a:r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Steam,Gas</a:t>
                      </a: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or Electric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Gas, Electric 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</a:t>
                      </a:r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Steam,Gas</a:t>
                      </a: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or Electric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Electric, VRF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</a:t>
                      </a:r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Steam,Gas</a:t>
                      </a: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or Electric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HW, </a:t>
                      </a:r>
                      <a:r>
                        <a:rPr lang="en-US" sz="110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Steam,Gas</a:t>
                      </a: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or Electric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96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88318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E995AE1-ABDD-D7E0-CA52-D281CC0D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9043" y="420478"/>
            <a:ext cx="3551321" cy="221957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4AE615C-BC79-706B-6C6D-B42B3C480296}"/>
              </a:ext>
            </a:extLst>
          </p:cNvPr>
          <p:cNvGrpSpPr/>
          <p:nvPr/>
        </p:nvGrpSpPr>
        <p:grpSpPr>
          <a:xfrm>
            <a:off x="328594" y="1532867"/>
            <a:ext cx="11621770" cy="2913081"/>
            <a:chOff x="113030" y="1489733"/>
            <a:chExt cx="11965940" cy="299935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9CA6BAA-A383-FA6F-7C14-46B20E8ACD9C}"/>
                </a:ext>
              </a:extLst>
            </p:cNvPr>
            <p:cNvGrpSpPr/>
            <p:nvPr/>
          </p:nvGrpSpPr>
          <p:grpSpPr>
            <a:xfrm>
              <a:off x="113030" y="1489733"/>
              <a:ext cx="6685444" cy="2999350"/>
              <a:chOff x="113030" y="1489733"/>
              <a:chExt cx="6685444" cy="2999350"/>
            </a:xfrm>
          </p:grpSpPr>
          <p:pic>
            <p:nvPicPr>
              <p:cNvPr id="1028" name="Picture 4" descr="Daikin Rebel Applied: A Versatile and Efficient Semi-Custom RTU Solution">
                <a:extLst>
                  <a:ext uri="{FF2B5EF4-FFF2-40B4-BE49-F238E27FC236}">
                    <a16:creationId xmlns:a16="http://schemas.microsoft.com/office/drawing/2014/main" id="{F6600315-2FE1-246D-D515-18A115067C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641" y="2295551"/>
                <a:ext cx="2205136" cy="13230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390365-1050-9063-61FF-A4D6ADB2F0C9}"/>
                  </a:ext>
                </a:extLst>
              </p:cNvPr>
              <p:cNvSpPr txBox="1"/>
              <p:nvPr/>
            </p:nvSpPr>
            <p:spPr>
              <a:xfrm>
                <a:off x="113030" y="3202302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Rebel Applied</a:t>
                </a:r>
              </a:p>
            </p:txBody>
          </p:sp>
          <p:pic>
            <p:nvPicPr>
              <p:cNvPr id="1030" name="Picture 6" descr="Rooftop air handling unit - Maverick® II - Daikin Applied - for school /  heat-recovery / outdoor">
                <a:extLst>
                  <a:ext uri="{FF2B5EF4-FFF2-40B4-BE49-F238E27FC236}">
                    <a16:creationId xmlns:a16="http://schemas.microsoft.com/office/drawing/2014/main" id="{50BE28F0-31F3-C091-027B-3A4242A68A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987914" y="1489733"/>
                <a:ext cx="2999350" cy="29993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9AD891C-F725-125D-A6E8-1CB83B335BC6}"/>
                  </a:ext>
                </a:extLst>
              </p:cNvPr>
              <p:cNvSpPr txBox="1"/>
              <p:nvPr/>
            </p:nvSpPr>
            <p:spPr>
              <a:xfrm>
                <a:off x="2766538" y="3202302"/>
                <a:ext cx="649181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Maverick 2</a:t>
                </a:r>
              </a:p>
            </p:txBody>
          </p:sp>
          <p:pic>
            <p:nvPicPr>
              <p:cNvPr id="1032" name="Picture 8" descr="RoofPak® RPS (15-140 Tons) - HTS | Commercial &amp; Industrial HVAC Systems,  Parts, &amp; Services Company">
                <a:extLst>
                  <a:ext uri="{FF2B5EF4-FFF2-40B4-BE49-F238E27FC236}">
                    <a16:creationId xmlns:a16="http://schemas.microsoft.com/office/drawing/2014/main" id="{9586D198-602D-C0F4-06B8-C836EB25A6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2344" r="96289">
                            <a14:foregroundMark x1="9570" y1="25455" x2="5664" y2="21818"/>
                            <a14:foregroundMark x1="2344" y1="15455" x2="2344" y2="18485"/>
                            <a14:foregroundMark x1="89648" y1="27879" x2="91211" y2="43030"/>
                            <a14:foregroundMark x1="91211" y1="43030" x2="91211" y2="43030"/>
                            <a14:foregroundMark x1="63672" y1="90303" x2="63672" y2="90303"/>
                            <a14:foregroundMark x1="92773" y1="68485" x2="92773" y2="68485"/>
                            <a14:foregroundMark x1="96289" y1="24242" x2="96289" y2="242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3338" y="2350522"/>
                <a:ext cx="2205136" cy="1421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63ACD7-7490-5A89-D805-16834961F374}"/>
                  </a:ext>
                </a:extLst>
              </p:cNvPr>
              <p:cNvSpPr txBox="1"/>
              <p:nvPr/>
            </p:nvSpPr>
            <p:spPr>
              <a:xfrm>
                <a:off x="5117369" y="3194435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100" b="1" dirty="0" err="1"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Roofpak</a:t>
                </a:r>
                <a:endParaRPr kumimoji="0" lang="en-US" sz="1100" b="1" i="0" u="none" strike="noStrike" kern="1200" spc="0" normalizeH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D0F5A0E-9D6E-5458-24B4-EC26DCE17EFB}"/>
                </a:ext>
              </a:extLst>
            </p:cNvPr>
            <p:cNvGrpSpPr/>
            <p:nvPr/>
          </p:nvGrpSpPr>
          <p:grpSpPr>
            <a:xfrm>
              <a:off x="4368273" y="2243953"/>
              <a:ext cx="7710697" cy="1916697"/>
              <a:chOff x="4424755" y="2200005"/>
              <a:chExt cx="7710697" cy="1916697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AF122BF-BDE3-0629-2867-6070DDA783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7971" b="89674" l="3502" r="89984">
                            <a14:foregroundMark x1="23697" y1="54348" x2="15228" y2="33152"/>
                            <a14:foregroundMark x1="15228" y1="33152" x2="8550" y2="57609"/>
                            <a14:foregroundMark x1="4560" y1="27899" x2="4642" y2="61051"/>
                            <a14:foregroundMark x1="4642" y1="61051" x2="3583" y2="22826"/>
                            <a14:foregroundMark x1="6107" y1="35507" x2="5049" y2="62138"/>
                            <a14:foregroundMark x1="5049" y1="62138" x2="5049" y2="62138"/>
                            <a14:foregroundMark x1="31433" y1="6884" x2="43160" y2="11051"/>
                            <a14:foregroundMark x1="43160" y1="11051" x2="40065" y2="7971"/>
                            <a14:backgroundMark x1="73860" y1="34420" x2="85016" y2="48188"/>
                            <a14:backgroundMark x1="85016" y1="48188" x2="69218" y2="43297"/>
                            <a14:backgroundMark x1="69218" y1="43297" x2="69137" y2="47645"/>
                            <a14:backgroundMark x1="68160" y1="30072" x2="74349" y2="46014"/>
                            <a14:backgroundMark x1="67427" y1="78080" x2="77769" y2="69384"/>
                            <a14:backgroundMark x1="77769" y1="69384" x2="66450" y2="82065"/>
                            <a14:backgroundMark x1="66450" y1="82065" x2="73860" y2="67572"/>
                            <a14:backgroundMark x1="77117" y1="42754" x2="67997" y2="53442"/>
                            <a14:backgroundMark x1="67997" y1="53442" x2="56433" y2="42754"/>
                            <a14:backgroundMark x1="56433" y1="42754" x2="56515" y2="37681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4424755" y="2200005"/>
                <a:ext cx="4263957" cy="1916697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55EE43-A3A7-1718-3B0F-AFA187BAD386}"/>
                  </a:ext>
                </a:extLst>
              </p:cNvPr>
              <p:cNvSpPr txBox="1"/>
              <p:nvPr/>
            </p:nvSpPr>
            <p:spPr>
              <a:xfrm>
                <a:off x="7054749" y="3194435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kern="1200" spc="0" normalizeH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Preciseline</a:t>
                </a:r>
                <a:endParaRPr kumimoji="0" lang="en-US" sz="1100" b="1" i="0" u="none" strike="noStrike" kern="1200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endParaRPr>
              </a:p>
            </p:txBody>
          </p:sp>
          <p:pic>
            <p:nvPicPr>
              <p:cNvPr id="1034" name="Picture 10" descr="Skyline | Air Handling Unit | Daikin Applied">
                <a:extLst>
                  <a:ext uri="{FF2B5EF4-FFF2-40B4-BE49-F238E27FC236}">
                    <a16:creationId xmlns:a16="http://schemas.microsoft.com/office/drawing/2014/main" id="{92BB9476-852D-DF74-F31E-554FD335DB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99769" y="2585584"/>
                <a:ext cx="2416618" cy="10862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9F8079-7E23-78DA-6405-8919AA66A5C5}"/>
                  </a:ext>
                </a:extLst>
              </p:cNvPr>
              <p:cNvSpPr txBox="1"/>
              <p:nvPr/>
            </p:nvSpPr>
            <p:spPr>
              <a:xfrm>
                <a:off x="9031796" y="3202302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kern="1200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  <a:cs typeface="+mj-cs"/>
                  </a:rPr>
                  <a:t>Skyline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2DF5A496-CB6C-AEB1-7844-6AE59AFDE5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0000" b="95455" l="3516" r="98242">
                            <a14:foregroundMark x1="8203" y1="30000" x2="3516" y2="27879"/>
                            <a14:foregroundMark x1="93164" y1="36061" x2="92578" y2="53636"/>
                            <a14:foregroundMark x1="91602" y1="64242" x2="88281" y2="67879"/>
                            <a14:foregroundMark x1="88281" y1="65455" x2="89258" y2="55455"/>
                            <a14:foregroundMark x1="94922" y1="41818" x2="91797" y2="36061"/>
                            <a14:foregroundMark x1="86133" y1="86970" x2="86914" y2="95455"/>
                            <a14:foregroundMark x1="74219" y1="83939" x2="80469" y2="86970"/>
                            <a14:foregroundMark x1="77148" y1="84545" x2="67969" y2="80909"/>
                            <a14:foregroundMark x1="50391" y1="73636" x2="77734" y2="87879"/>
                            <a14:foregroundMark x1="76563" y1="86970" x2="83789" y2="91818"/>
                            <a14:foregroundMark x1="36133" y1="66667" x2="36133" y2="66667"/>
                            <a14:foregroundMark x1="35742" y1="66061" x2="42969" y2="68182"/>
                            <a14:foregroundMark x1="83789" y1="92121" x2="85156" y2="92121"/>
                            <a14:foregroundMark x1="77344" y1="87879" x2="85352" y2="91212"/>
                            <a14:foregroundMark x1="97656" y1="60606" x2="97656" y2="59091"/>
                            <a14:foregroundMark x1="98242" y1="52424" x2="98242" y2="60000"/>
                            <a14:foregroundMark x1="97852" y1="62121" x2="98047" y2="6181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289280" y="2427495"/>
                <a:ext cx="1846172" cy="118991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3906B4E-900D-52B2-E6DC-6F5A4663B7BB}"/>
                  </a:ext>
                </a:extLst>
              </p:cNvPr>
              <p:cNvSpPr txBox="1"/>
              <p:nvPr/>
            </p:nvSpPr>
            <p:spPr>
              <a:xfrm>
                <a:off x="11032278" y="3187446"/>
                <a:ext cx="914400" cy="91440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1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Vision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8208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2AA1E-FF90-4EED-8230-1F607510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Thank you for your attention!</a:t>
            </a:r>
          </a:p>
        </p:txBody>
      </p:sp>
      <p:pic>
        <p:nvPicPr>
          <p:cNvPr id="5" name="Picture 4" descr="A group of people sitting around a table playing a board game&#10;&#10;Description automatically generated">
            <a:extLst>
              <a:ext uri="{FF2B5EF4-FFF2-40B4-BE49-F238E27FC236}">
                <a16:creationId xmlns:a16="http://schemas.microsoft.com/office/drawing/2014/main" id="{10E3DD3A-AA32-4C53-ADD5-78AC635355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9"/>
          <a:stretch>
            <a:fillRect/>
          </a:stretch>
        </p:blipFill>
        <p:spPr>
          <a:xfrm>
            <a:off x="0" y="761275"/>
            <a:ext cx="12192000" cy="609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3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 US"/>
</p:tagLst>
</file>

<file path=ppt/theme/theme1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2.xml><?xml version="1.0" encoding="utf-8"?>
<a:theme xmlns:a="http://schemas.openxmlformats.org/drawingml/2006/main" name="3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3.xml><?xml version="1.0" encoding="utf-8"?>
<a:theme xmlns:a="http://schemas.openxmlformats.org/drawingml/2006/main" name="4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4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4ACA944ACA834192D4AC8AE054FA7D" ma:contentTypeVersion="11" ma:contentTypeDescription="Create a new document." ma:contentTypeScope="" ma:versionID="2c2295303aeb36e2d1635e227ee3cbc0">
  <xsd:schema xmlns:xsd="http://www.w3.org/2001/XMLSchema" xmlns:xs="http://www.w3.org/2001/XMLSchema" xmlns:p="http://schemas.microsoft.com/office/2006/metadata/properties" xmlns:ns3="b598705a-146d-4510-afe5-931b678caaeb" xmlns:ns4="84adc87a-145e-460e-bc50-fbbb9fdf5735" targetNamespace="http://schemas.microsoft.com/office/2006/metadata/properties" ma:root="true" ma:fieldsID="7878ca2fae02147aae7d04ee29b5feed" ns3:_="" ns4:_="">
    <xsd:import namespace="b598705a-146d-4510-afe5-931b678caaeb"/>
    <xsd:import namespace="84adc87a-145e-460e-bc50-fbbb9fdf573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8705a-146d-4510-afe5-931b678caae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dc87a-145e-460e-bc50-fbbb9fdf57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47D798-7F07-4AA4-8FA0-67ACED387C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4E95EE-EBEC-4972-8A92-95326CC81EC5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84adc87a-145e-460e-bc50-fbbb9fdf5735"/>
    <ds:schemaRef ds:uri="http://schemas.microsoft.com/office/infopath/2007/PartnerControls"/>
    <ds:schemaRef ds:uri="http://schemas.openxmlformats.org/package/2006/metadata/core-properties"/>
    <ds:schemaRef ds:uri="b598705a-146d-4510-afe5-931b678caaeb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9E2FE74-43F2-4360-957D-A12AF8D3BA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98705a-146d-4510-afe5-931b678caaeb"/>
    <ds:schemaRef ds:uri="84adc87a-145e-460e-bc50-fbbb9fdf57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46534</TotalTime>
  <Words>1652</Words>
  <Application>Microsoft Office PowerPoint</Application>
  <PresentationFormat>Widescreen</PresentationFormat>
  <Paragraphs>439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Boxed Book</vt:lpstr>
      <vt:lpstr>Boxed Light</vt:lpstr>
      <vt:lpstr>Calibri</vt:lpstr>
      <vt:lpstr>Source Sans Pro</vt:lpstr>
      <vt:lpstr>1_DH_Template</vt:lpstr>
      <vt:lpstr>3_DH_Template</vt:lpstr>
      <vt:lpstr>4_DH_Template</vt:lpstr>
      <vt:lpstr>1_DH_Template</vt:lpstr>
      <vt:lpstr>PowerPoint Presentation</vt:lpstr>
      <vt:lpstr>PowerPoint Presentation</vt:lpstr>
      <vt:lpstr>The Complete Package </vt:lpstr>
      <vt:lpstr>Applications</vt:lpstr>
      <vt:lpstr>Model Numbers </vt:lpstr>
      <vt:lpstr>Optional Configurations </vt:lpstr>
      <vt:lpstr>Casing </vt:lpstr>
      <vt:lpstr>Outdoor Units </vt:lpstr>
      <vt:lpstr>Fans Sections  </vt:lpstr>
      <vt:lpstr>Cooling and Heating Coils  </vt:lpstr>
      <vt:lpstr>Warp Around Heat Pipe</vt:lpstr>
      <vt:lpstr>Gas Burner </vt:lpstr>
      <vt:lpstr>Electric Heat</vt:lpstr>
      <vt:lpstr>Make Up Air Unit </vt:lpstr>
      <vt:lpstr>Economizer</vt:lpstr>
      <vt:lpstr>Final Filter</vt:lpstr>
      <vt:lpstr>Electrical &amp; Controls Packages </vt:lpstr>
      <vt:lpstr>Airflow Ranges in CFM</vt:lpstr>
      <vt:lpstr>PowerPoint Presentation</vt:lpstr>
      <vt:lpstr>Aaon Corporate Overview (Public)</vt:lpstr>
      <vt:lpstr>Greenheck Corporate Overview (Public)</vt:lpstr>
      <vt:lpstr>Johnson Controls Corporate Overview (Public)</vt:lpstr>
      <vt:lpstr>Daikin Corporate Overview (Public)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 Devlin (FläktGroup)</dc:creator>
  <cp:lastModifiedBy>Katherine Jovanovic (FläktGroup)</cp:lastModifiedBy>
  <cp:revision>483</cp:revision>
  <cp:lastPrinted>2018-06-26T13:24:06Z</cp:lastPrinted>
  <dcterms:created xsi:type="dcterms:W3CDTF">2018-05-09T22:20:48Z</dcterms:created>
  <dcterms:modified xsi:type="dcterms:W3CDTF">2026-03-24T17:25:04Z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0x0101007C4ACA944ACA834192D4AC8AE054FA7D</vt:lpwstr>
  </property>
</Properties>
</file>