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3.xml" ContentType="application/vnd.openxmlformats-officedocument.theme+xml"/>
  <Override PartName="/ppt/slideLayouts/slideLayout8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4"/>
    <p:sldMasterId id="2147483786" r:id="rId5"/>
    <p:sldMasterId id="2147483788" r:id="rId6"/>
    <p:sldMasterId id="2147484147" r:id="rId7"/>
  </p:sldMasterIdLst>
  <p:notesMasterIdLst>
    <p:notesMasterId r:id="rId32"/>
  </p:notesMasterIdLst>
  <p:sldIdLst>
    <p:sldId id="289" r:id="rId8"/>
    <p:sldId id="567" r:id="rId9"/>
    <p:sldId id="583" r:id="rId10"/>
    <p:sldId id="584" r:id="rId11"/>
    <p:sldId id="586" r:id="rId12"/>
    <p:sldId id="578" r:id="rId13"/>
    <p:sldId id="290" r:id="rId14"/>
    <p:sldId id="577" r:id="rId15"/>
    <p:sldId id="570" r:id="rId16"/>
    <p:sldId id="571" r:id="rId17"/>
    <p:sldId id="574" r:id="rId18"/>
    <p:sldId id="294" r:id="rId19"/>
    <p:sldId id="573" r:id="rId20"/>
    <p:sldId id="598" r:id="rId21"/>
    <p:sldId id="601" r:id="rId22"/>
    <p:sldId id="602" r:id="rId23"/>
    <p:sldId id="576" r:id="rId24"/>
    <p:sldId id="587" r:id="rId25"/>
    <p:sldId id="588" r:id="rId26"/>
    <p:sldId id="581" r:id="rId27"/>
    <p:sldId id="590" r:id="rId28"/>
    <p:sldId id="554" r:id="rId29"/>
    <p:sldId id="603" r:id="rId30"/>
    <p:sldId id="580" r:id="rId31"/>
  </p:sldIdLst>
  <p:sldSz cx="12192000" cy="6858000"/>
  <p:notesSz cx="9296400" cy="14782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Banks (FläktGroup)" initials="SB(" lastIdx="1" clrIdx="0">
    <p:extLst>
      <p:ext uri="{19B8F6BF-5375-455C-9EA6-DF929625EA0E}">
        <p15:presenceInfo xmlns:p15="http://schemas.microsoft.com/office/powerpoint/2012/main" userId="S-1-5-21-2948162530-4105988606-952298888-775366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1D2"/>
    <a:srgbClr val="004C4C"/>
    <a:srgbClr val="243746"/>
    <a:srgbClr val="4472C4"/>
    <a:srgbClr val="B4C7E7"/>
    <a:srgbClr val="D6DBDE"/>
    <a:srgbClr val="FFFF99"/>
    <a:srgbClr val="DDDDDD"/>
    <a:srgbClr val="FFFFCC"/>
    <a:srgbClr val="A39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84254" autoAdjust="0"/>
  </p:normalViewPr>
  <p:slideViewPr>
    <p:cSldViewPr snapToGrid="0">
      <p:cViewPr varScale="1">
        <p:scale>
          <a:sx n="128" d="100"/>
          <a:sy n="128" d="100"/>
        </p:scale>
        <p:origin x="90" y="120"/>
      </p:cViewPr>
      <p:guideLst/>
    </p:cSldViewPr>
  </p:slideViewPr>
  <p:outlineViewPr>
    <p:cViewPr>
      <p:scale>
        <a:sx n="33" d="100"/>
        <a:sy n="33" d="100"/>
      </p:scale>
      <p:origin x="0" y="-2298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579194147692519E-2"/>
          <c:y val="3.9453711602916434E-2"/>
          <c:w val="0.91035563589208079"/>
          <c:h val="0.907824335703506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BE1D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650D-4D29-87C8-A7E6F12F9B36}"/>
              </c:ext>
            </c:extLst>
          </c:dPt>
          <c:dPt>
            <c:idx val="2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650D-4D29-87C8-A7E6F12F9B36}"/>
              </c:ext>
            </c:extLst>
          </c:dPt>
          <c:dPt>
            <c:idx val="4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650D-4D29-87C8-A7E6F12F9B36}"/>
              </c:ext>
            </c:extLst>
          </c:dPt>
          <c:dPt>
            <c:idx val="5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650D-4D29-87C8-A7E6F12F9B36}"/>
              </c:ext>
            </c:extLst>
          </c:dPt>
          <c:dPt>
            <c:idx val="7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8-650D-4D29-87C8-A7E6F12F9B36}"/>
              </c:ext>
            </c:extLst>
          </c:dPt>
          <c:cat>
            <c:strRef>
              <c:f>Sheet1!$A$2:$A$12</c:f>
              <c:strCache>
                <c:ptCount val="11"/>
                <c:pt idx="0">
                  <c:v>ELT-053</c:v>
                </c:pt>
                <c:pt idx="1">
                  <c:v>ELT-060</c:v>
                </c:pt>
                <c:pt idx="2">
                  <c:v>ELT-075</c:v>
                </c:pt>
                <c:pt idx="3">
                  <c:v>ELT-085</c:v>
                </c:pt>
                <c:pt idx="4">
                  <c:v>ELT-090</c:v>
                </c:pt>
                <c:pt idx="5">
                  <c:v>ELT-110</c:v>
                </c:pt>
                <c:pt idx="6">
                  <c:v>ELT-120</c:v>
                </c:pt>
                <c:pt idx="7">
                  <c:v>ELT-130</c:v>
                </c:pt>
                <c:pt idx="8">
                  <c:v>ELT-150</c:v>
                </c:pt>
                <c:pt idx="9">
                  <c:v>ELT-175</c:v>
                </c:pt>
                <c:pt idx="10">
                  <c:v>ELT-200</c:v>
                </c:pt>
              </c:strCache>
            </c:strRef>
          </c:cat>
          <c:val>
            <c:numRef>
              <c:f>Sheet1!$B$2:$B$12</c:f>
              <c:numCache>
                <c:formatCode>#,##0</c:formatCode>
                <c:ptCount val="11"/>
                <c:pt idx="0">
                  <c:v>5300</c:v>
                </c:pt>
                <c:pt idx="1">
                  <c:v>6000</c:v>
                </c:pt>
                <c:pt idx="2">
                  <c:v>7500</c:v>
                </c:pt>
                <c:pt idx="3">
                  <c:v>8500</c:v>
                </c:pt>
                <c:pt idx="4">
                  <c:v>9000</c:v>
                </c:pt>
                <c:pt idx="5">
                  <c:v>11000</c:v>
                </c:pt>
                <c:pt idx="6">
                  <c:v>12000</c:v>
                </c:pt>
                <c:pt idx="7">
                  <c:v>13000</c:v>
                </c:pt>
                <c:pt idx="8">
                  <c:v>15000</c:v>
                </c:pt>
                <c:pt idx="9">
                  <c:v>17500</c:v>
                </c:pt>
                <c:pt idx="10">
                  <c:v>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D-4D29-87C8-A7E6F12F9B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Pre-Conditioner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Sheet1!$A$2:$A$12</c:f>
              <c:strCache>
                <c:ptCount val="11"/>
                <c:pt idx="0">
                  <c:v>ELT-053</c:v>
                </c:pt>
                <c:pt idx="1">
                  <c:v>ELT-060</c:v>
                </c:pt>
                <c:pt idx="2">
                  <c:v>ELT-075</c:v>
                </c:pt>
                <c:pt idx="3">
                  <c:v>ELT-085</c:v>
                </c:pt>
                <c:pt idx="4">
                  <c:v>ELT-090</c:v>
                </c:pt>
                <c:pt idx="5">
                  <c:v>ELT-110</c:v>
                </c:pt>
                <c:pt idx="6">
                  <c:v>ELT-120</c:v>
                </c:pt>
                <c:pt idx="7">
                  <c:v>ELT-130</c:v>
                </c:pt>
                <c:pt idx="8">
                  <c:v>ELT-150</c:v>
                </c:pt>
                <c:pt idx="9">
                  <c:v>ELT-175</c:v>
                </c:pt>
                <c:pt idx="10">
                  <c:v>ELT-200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650D-4D29-87C8-A7E6F12F9B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Conditioned Units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5000"/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65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Sheet1!$A$2:$A$12</c:f>
              <c:strCache>
                <c:ptCount val="11"/>
                <c:pt idx="0">
                  <c:v>ELT-053</c:v>
                </c:pt>
                <c:pt idx="1">
                  <c:v>ELT-060</c:v>
                </c:pt>
                <c:pt idx="2">
                  <c:v>ELT-075</c:v>
                </c:pt>
                <c:pt idx="3">
                  <c:v>ELT-085</c:v>
                </c:pt>
                <c:pt idx="4">
                  <c:v>ELT-090</c:v>
                </c:pt>
                <c:pt idx="5">
                  <c:v>ELT-110</c:v>
                </c:pt>
                <c:pt idx="6">
                  <c:v>ELT-120</c:v>
                </c:pt>
                <c:pt idx="7">
                  <c:v>ELT-130</c:v>
                </c:pt>
                <c:pt idx="8">
                  <c:v>ELT-150</c:v>
                </c:pt>
                <c:pt idx="9">
                  <c:v>ELT-175</c:v>
                </c:pt>
                <c:pt idx="10">
                  <c:v>ELT-200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650D-4D29-87C8-A7E6F12F9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756255"/>
        <c:axId val="114769983"/>
      </c:barChart>
      <c:catAx>
        <c:axId val="114756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69983"/>
        <c:crosses val="autoZero"/>
        <c:auto val="1"/>
        <c:lblAlgn val="ctr"/>
        <c:lblOffset val="100"/>
        <c:noMultiLvlLbl val="0"/>
      </c:catAx>
      <c:valAx>
        <c:axId val="114769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56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741707"/>
          </a:xfrm>
          <a:prstGeom prst="rect">
            <a:avLst/>
          </a:prstGeom>
        </p:spPr>
        <p:txBody>
          <a:bodyPr vert="horz" lIns="137590" tIns="68795" rIns="137590" bIns="68795" rtlCol="0"/>
          <a:lstStyle>
            <a:lvl1pPr algn="l">
              <a:defRPr sz="1800">
                <a:latin typeface="Boxed Book" panose="0200050604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741707"/>
          </a:xfrm>
          <a:prstGeom prst="rect">
            <a:avLst/>
          </a:prstGeom>
        </p:spPr>
        <p:txBody>
          <a:bodyPr vert="horz" lIns="137590" tIns="68795" rIns="137590" bIns="68795" rtlCol="0"/>
          <a:lstStyle>
            <a:lvl1pPr algn="r">
              <a:defRPr sz="1800">
                <a:latin typeface="Boxed Book" panose="02000506040000020004" pitchFamily="2" charset="0"/>
              </a:defRPr>
            </a:lvl1pPr>
          </a:lstStyle>
          <a:p>
            <a:fld id="{48AB29F4-D744-4C07-B41F-9089C544518A}" type="datetimeFigureOut">
              <a:rPr lang="en-US" smtClean="0"/>
              <a:pPr/>
              <a:t>8/1/2024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3" y="1847850"/>
            <a:ext cx="8867775" cy="498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7590" tIns="68795" rIns="137590" bIns="6879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7114222"/>
            <a:ext cx="7437120" cy="5820728"/>
          </a:xfrm>
          <a:prstGeom prst="rect">
            <a:avLst/>
          </a:prstGeom>
        </p:spPr>
        <p:txBody>
          <a:bodyPr vert="horz" lIns="137590" tIns="68795" rIns="137590" bIns="68795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041095"/>
            <a:ext cx="4028440" cy="741706"/>
          </a:xfrm>
          <a:prstGeom prst="rect">
            <a:avLst/>
          </a:prstGeom>
        </p:spPr>
        <p:txBody>
          <a:bodyPr vert="horz" lIns="137590" tIns="68795" rIns="137590" bIns="68795" rtlCol="0" anchor="b"/>
          <a:lstStyle>
            <a:lvl1pPr algn="l">
              <a:defRPr sz="1800">
                <a:latin typeface="Boxed Book" panose="0200050604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14041095"/>
            <a:ext cx="4028440" cy="741706"/>
          </a:xfrm>
          <a:prstGeom prst="rect">
            <a:avLst/>
          </a:prstGeom>
        </p:spPr>
        <p:txBody>
          <a:bodyPr vert="horz" lIns="137590" tIns="68795" rIns="137590" bIns="68795" rtlCol="0" anchor="b"/>
          <a:lstStyle>
            <a:lvl1pPr algn="r">
              <a:defRPr sz="1800">
                <a:latin typeface="Boxed Book" panose="02000506040000020004" pitchFamily="2" charset="0"/>
              </a:defRPr>
            </a:lvl1pPr>
          </a:lstStyle>
          <a:p>
            <a:fld id="{0B39CB9F-518B-4160-9289-638A5019AC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9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83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30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342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298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ElitePro</a:t>
            </a:r>
            <a:r>
              <a:rPr lang="en-US" dirty="0"/>
              <a:t> can work in all climate zones.</a:t>
            </a:r>
          </a:p>
          <a:p>
            <a:r>
              <a:rPr lang="en-US" dirty="0"/>
              <a:t>Humidity control is critical for comfort. Higher performing wheels to utilize less tonnage. </a:t>
            </a:r>
          </a:p>
          <a:p>
            <a:r>
              <a:rPr lang="en-US" dirty="0"/>
              <a:t>Provide humidity control for desert applications and very humid applications such as in Miami.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564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230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24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838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300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8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411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30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24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30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567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525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8720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9372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AB5A3-C862-42E8-B370-070F02D15A19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en-US" sz="1000" i="1">
                <a:effectLst/>
              </a:rPr>
              <a:t>31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en-US" sz="1000" i="1">
                <a:effectLst/>
              </a:rPr>
              <a:t>26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en-US" sz="1000" i="1">
                <a:effectLst/>
              </a:rPr>
              <a:t>26</a:t>
            </a:r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9" name="Rectangle 1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0" name="Rectangle 1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  <p:sp>
        <p:nvSpPr>
          <p:cNvPr id="60431" name="Rectangle 15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0987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859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6BEE0B61-23F9-45F0-9778-6A8C30C7C3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6063" y="261013"/>
            <a:ext cx="2520838" cy="4484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186A7C-F424-4D56-A7AD-606CE5DD94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866" r="4326" b="20759"/>
          <a:stretch/>
        </p:blipFill>
        <p:spPr>
          <a:xfrm>
            <a:off x="527381" y="-456050"/>
            <a:ext cx="11664619" cy="73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26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676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15933-7962-4E1A-901C-83B956D09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866"/>
          <a:stretch/>
        </p:blipFill>
        <p:spPr>
          <a:xfrm>
            <a:off x="0" y="-577970"/>
            <a:ext cx="12192000" cy="887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6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F144E59-D6F5-4552-A4B9-4D74375FD9E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80430" y="201161"/>
            <a:ext cx="2520838" cy="4484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526618" y="820666"/>
            <a:ext cx="5165951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77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rporate 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7808131" cy="6858000"/>
          </a:xfrm>
          <a:prstGeom prst="rect">
            <a:avLst/>
          </a:prstGeom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897337" y="3580576"/>
            <a:ext cx="5035227" cy="1686467"/>
          </a:xfrm>
        </p:spPr>
        <p:txBody>
          <a:bodyPr>
            <a:noAutofit/>
          </a:bodyPr>
          <a:lstStyle>
            <a:lvl1pPr marL="0" indent="0" algn="r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3 </a:t>
            </a:r>
            <a:br>
              <a:rPr lang="de-DE" dirty="0"/>
            </a:b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cxnSp>
        <p:nvCxnSpPr>
          <p:cNvPr id="16" name="Rak 15"/>
          <p:cNvCxnSpPr/>
          <p:nvPr/>
        </p:nvCxnSpPr>
        <p:spPr>
          <a:xfrm flipH="1">
            <a:off x="7440151" y="3332989"/>
            <a:ext cx="4392693" cy="0"/>
          </a:xfrm>
          <a:prstGeom prst="line">
            <a:avLst/>
          </a:prstGeom>
          <a:ln w="952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tshållare för innehåll 5"/>
          <p:cNvSpPr>
            <a:spLocks noGrp="1"/>
          </p:cNvSpPr>
          <p:nvPr>
            <p:ph sz="quarter" idx="12" hasCustomPrompt="1"/>
          </p:nvPr>
        </p:nvSpPr>
        <p:spPr>
          <a:xfrm>
            <a:off x="6897337" y="5925277"/>
            <a:ext cx="5047632" cy="387915"/>
          </a:xfrm>
        </p:spPr>
        <p:txBody>
          <a:bodyPr/>
          <a:lstStyle>
            <a:lvl1pPr algn="r">
              <a:defRPr sz="1467"/>
            </a:lvl1pPr>
            <a:lvl2pPr algn="r">
              <a:defRPr sz="1600"/>
            </a:lvl2pPr>
            <a:lvl3pPr algn="r">
              <a:defRPr sz="1600"/>
            </a:lvl3pPr>
            <a:lvl4pPr algn="r">
              <a:defRPr sz="1600"/>
            </a:lvl4pPr>
            <a:lvl5pPr algn="r">
              <a:defRPr sz="1600"/>
            </a:lvl5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0ABFDFC-D42B-4607-A840-9CB07AEE20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4131" y="201161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3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Alternative Frontpage 1 Isolat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/>
        </p:nvGrpSpPr>
        <p:grpSpPr>
          <a:xfrm>
            <a:off x="0" y="2304288"/>
            <a:ext cx="12192000" cy="4553712"/>
            <a:chOff x="0" y="2304288"/>
            <a:chExt cx="12192000" cy="4553712"/>
          </a:xfrm>
        </p:grpSpPr>
        <p:pic>
          <p:nvPicPr>
            <p:cNvPr id="9" name="Bildobjekt 8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304288"/>
              <a:ext cx="12192000" cy="4553712"/>
            </a:xfrm>
            <a:prstGeom prst="rect">
              <a:avLst/>
            </a:prstGeom>
          </p:spPr>
        </p:pic>
        <p:pic>
          <p:nvPicPr>
            <p:cNvPr id="10" name="Bildobjekt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5312" y="5095374"/>
              <a:ext cx="5807964" cy="1762626"/>
            </a:xfrm>
            <a:prstGeom prst="rect">
              <a:avLst/>
            </a:prstGeom>
          </p:spPr>
        </p:pic>
      </p:grp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2" y="2305051"/>
            <a:ext cx="8015817" cy="455294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isolated</a:t>
            </a:r>
            <a:r>
              <a:rPr lang="sv-SE" dirty="0"/>
              <a:t> image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1923AA2-FBB5-4445-AA88-89AC9881E3F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80430" y="201161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8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sp>
        <p:nvSpPr>
          <p:cNvPr id="11" name="Rektangel 10"/>
          <p:cNvSpPr/>
          <p:nvPr/>
        </p:nvSpPr>
        <p:spPr>
          <a:xfrm>
            <a:off x="527383" y="2304289"/>
            <a:ext cx="6816757" cy="38130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/>
              <a:ea typeface="+mn-ea"/>
              <a:cs typeface="+mn-cs"/>
            </a:endParaRP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624420" y="2305052"/>
            <a:ext cx="6623049" cy="371686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sv-SE" dirty="0" err="1"/>
              <a:t>Add</a:t>
            </a:r>
            <a:r>
              <a:rPr lang="sv-SE" dirty="0"/>
              <a:t> image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649DAB0-87D3-4FAD-B88B-8E0A0B3B5E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80430" y="201161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97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91" t="-22818" r="-1555"/>
          <a:stretch/>
        </p:blipFill>
        <p:spPr>
          <a:xfrm>
            <a:off x="6125025" y="5512739"/>
            <a:ext cx="6023430" cy="1361348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1361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E543C8B-32FD-49F6-9C69-949331DB12D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26415" y="5926912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4853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2085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B0B6034-C75F-4C6A-857C-FA8CB819C0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9404" y="6379872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4773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108" y="0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91" t="-22818" r="-1555"/>
          <a:stretch/>
        </p:blipFill>
        <p:spPr>
          <a:xfrm>
            <a:off x="-261262" y="5512739"/>
            <a:ext cx="6023430" cy="13613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CEF735D-3781-4204-B6BA-E5CF88D7E8D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96551" y="5926032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9042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520" y="3897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A50DE14-18E7-433A-A99B-35278DC3BD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85539" y="6321696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3298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Bildobjekt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9DFB9E6-42EF-4923-8339-E66A2A9C83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6065" y="236790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6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0805" y="2570489"/>
            <a:ext cx="4521692" cy="1309053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2605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9D283EB-2F45-41EB-87A5-C98118102B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85540" y="227040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60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D2CDEE6E-D07E-459D-9765-CA4FECA53B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59661" y="203821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255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1" name="Bildobjekt 1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319B31C-686B-4ACD-9152-E3C7E5DA4F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96866" y="194196"/>
            <a:ext cx="2520838" cy="448493"/>
          </a:xfrm>
          <a:prstGeom prst="rect">
            <a:avLst/>
          </a:prstGeom>
        </p:spPr>
      </p:pic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3C36FD6-92D9-4DF9-A750-1BA3DE6DF4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0" y="827632"/>
            <a:ext cx="11664620" cy="544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59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Text box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5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6CC06ED-618C-475E-B038-10BB7DD68D7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6065" y="194196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2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14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A2C0FFDA-337B-4551-B76E-D2D7DA598C4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6065" y="183473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510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er + Text box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81" y="796279"/>
            <a:ext cx="11664619" cy="5546292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2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7D105256-0A49-43F1-A870-06C64CF831F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6065" y="210291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92212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23" name="Rak 22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32C6DDAD-2570-4C9E-B5DD-70B68ED1C8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6065" y="216519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894613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9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EF75E2C-C4AE-4489-9E95-D950AC12AC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6065" y="197664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9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9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000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854619F-2648-46B1-976D-C6A5C940C17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6065" y="186960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283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objekt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40F54FA-2B94-4CD5-8596-86FACBE8D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758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044497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1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DD79071-4E63-4FC8-A4E6-7BA8C36E5B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6065" y="195058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723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24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6A59108-A128-4FAB-B791-8CE9EC4CD3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80430" y="201161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476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text boxe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A587BF1-9141-4E82-B04D-4D411A2B686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80430" y="201161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73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6BEE0B61-23F9-45F0-9778-6A8C30C7C3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6063" y="261013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264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91B8CC76-EF6D-4502-8A57-A5A694B1212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6063" y="201457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10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15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88A12702-8208-4F10-AB96-26833BE3910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6063" y="235961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458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2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3E8D05A-0018-4F82-93B5-23ACFC982D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6063" y="194959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876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46F16FB0-C6AD-48CC-80FF-D96068E062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6063" y="208908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80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F010333-E316-45C6-A582-DCE273DB9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6063" y="218019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291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1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4CFCB26-F883-406D-9103-4EC895711A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2021" y="223908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007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  <a:solidFill>
            <a:srgbClr val="D6DBDE"/>
          </a:solidFill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5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3BA6BB36-ABAD-4A03-A414-DD28B8704D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6063" y="206910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261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7578424-11E6-46AA-9678-DBB5E5E01A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6063" y="206910"/>
            <a:ext cx="2520838" cy="4484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6B43C2-E340-46A2-8132-CE6EC74F9D51}"/>
              </a:ext>
            </a:extLst>
          </p:cNvPr>
          <p:cNvSpPr/>
          <p:nvPr userDrawn="1"/>
        </p:nvSpPr>
        <p:spPr>
          <a:xfrm>
            <a:off x="401053" y="785037"/>
            <a:ext cx="11790947" cy="5557533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405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F144E59-D6F5-4552-A4B9-4D74375FD9E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80430" y="201161"/>
            <a:ext cx="2520838" cy="4484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1031410" y="820666"/>
            <a:ext cx="4661159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7763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527381" y="899076"/>
            <a:ext cx="11664619" cy="5452941"/>
          </a:xfrm>
          <a:prstGeom prst="rect">
            <a:avLst/>
          </a:prstGeom>
        </p:spPr>
      </p:pic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074C8F6-8EBD-497C-8B4F-3E7C7627F38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80430" y="201161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401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344924" y="785037"/>
            <a:ext cx="11649011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5" y="884791"/>
            <a:ext cx="5588000" cy="5989295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457682" y="114854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473" y="-1"/>
            <a:ext cx="497397" cy="6874083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0915715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B7E48B4-629C-4EF8-92DA-A528A7E15B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80430" y="201161"/>
            <a:ext cx="2520838" cy="448493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-347869" y="201161"/>
            <a:ext cx="7832035" cy="697197"/>
          </a:xfrm>
          <a:solidFill>
            <a:schemeClr val="bg1">
              <a:alpha val="15000"/>
            </a:schemeClr>
          </a:solidFill>
        </p:spPr>
        <p:txBody>
          <a:bodyPr/>
          <a:lstStyle>
            <a:lvl1pPr algn="ctr">
              <a:defRPr sz="4000" b="0" i="0" baseline="0">
                <a:solidFill>
                  <a:srgbClr val="243746"/>
                </a:solidFill>
                <a:latin typeface="+mn-lt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for </a:t>
            </a:r>
            <a:r>
              <a:rPr lang="sv-SE" dirty="0" err="1"/>
              <a:t>your</a:t>
            </a:r>
            <a:r>
              <a:rPr lang="sv-SE" dirty="0"/>
              <a:t> attention!</a:t>
            </a:r>
          </a:p>
        </p:txBody>
      </p:sp>
      <p:pic>
        <p:nvPicPr>
          <p:cNvPr id="8" name="Picture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F43307F2-81B7-447D-964C-6FE57ED292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1474"/>
            <a:ext cx="12192000" cy="674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413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D2CDEE6E-D07E-459D-9765-CA4FECA53B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59661" y="203821"/>
            <a:ext cx="2520838" cy="4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1236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186A7C-F424-4D56-A7AD-606CE5DD94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2" t="-17488" r="-1137" b="20380"/>
          <a:stretch/>
        </p:blipFill>
        <p:spPr>
          <a:xfrm>
            <a:off x="623391" y="-547927"/>
            <a:ext cx="11708919" cy="7402029"/>
          </a:xfrm>
          <a:prstGeom prst="rect">
            <a:avLst/>
          </a:prstGeom>
        </p:spPr>
      </p:pic>
      <p:pic>
        <p:nvPicPr>
          <p:cNvPr id="9" name="Picture 8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D425E574-9CCD-44BC-B9F1-929A8C24B4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4006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94594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15933-7962-4E1A-901C-83B956D09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866"/>
          <a:stretch/>
        </p:blipFill>
        <p:spPr>
          <a:xfrm>
            <a:off x="0" y="-577970"/>
            <a:ext cx="12192000" cy="887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176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526618" y="820666"/>
            <a:ext cx="5165951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13" name="Picture 12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235EA564-DE26-4C88-AA1F-AD4FF81B7E5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022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rporate 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7808131" cy="6858000"/>
          </a:xfrm>
          <a:prstGeom prst="rect">
            <a:avLst/>
          </a:prstGeom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897337" y="3580576"/>
            <a:ext cx="5035227" cy="1686467"/>
          </a:xfrm>
        </p:spPr>
        <p:txBody>
          <a:bodyPr>
            <a:noAutofit/>
          </a:bodyPr>
          <a:lstStyle>
            <a:lvl1pPr marL="0" indent="0" algn="r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3 </a:t>
            </a:r>
            <a:br>
              <a:rPr lang="de-DE" dirty="0"/>
            </a:b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cxnSp>
        <p:nvCxnSpPr>
          <p:cNvPr id="16" name="Rak 15"/>
          <p:cNvCxnSpPr/>
          <p:nvPr/>
        </p:nvCxnSpPr>
        <p:spPr>
          <a:xfrm flipH="1">
            <a:off x="7440151" y="3332989"/>
            <a:ext cx="4392693" cy="0"/>
          </a:xfrm>
          <a:prstGeom prst="line">
            <a:avLst/>
          </a:prstGeom>
          <a:ln w="952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tshållare för innehåll 5"/>
          <p:cNvSpPr>
            <a:spLocks noGrp="1"/>
          </p:cNvSpPr>
          <p:nvPr>
            <p:ph sz="quarter" idx="12" hasCustomPrompt="1"/>
          </p:nvPr>
        </p:nvSpPr>
        <p:spPr>
          <a:xfrm>
            <a:off x="6897337" y="5925277"/>
            <a:ext cx="5047632" cy="387915"/>
          </a:xfrm>
        </p:spPr>
        <p:txBody>
          <a:bodyPr/>
          <a:lstStyle>
            <a:lvl1pPr algn="r">
              <a:defRPr sz="1467"/>
            </a:lvl1pPr>
            <a:lvl2pPr algn="r">
              <a:defRPr sz="1600"/>
            </a:lvl2pPr>
            <a:lvl3pPr algn="r">
              <a:defRPr sz="1600"/>
            </a:lvl3pPr>
            <a:lvl4pPr algn="r">
              <a:defRPr sz="1600"/>
            </a:lvl4pPr>
            <a:lvl5pPr algn="r">
              <a:defRPr sz="1600"/>
            </a:lvl5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pic>
        <p:nvPicPr>
          <p:cNvPr id="7" name="Picture 6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4B0D57BD-1E18-4763-96DE-4D93D7D0FC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14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Alternative Frontpage 1 Isolat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/>
        </p:nvGrpSpPr>
        <p:grpSpPr>
          <a:xfrm>
            <a:off x="0" y="2304288"/>
            <a:ext cx="12192000" cy="4553712"/>
            <a:chOff x="0" y="2304288"/>
            <a:chExt cx="12192000" cy="4553712"/>
          </a:xfrm>
        </p:grpSpPr>
        <p:pic>
          <p:nvPicPr>
            <p:cNvPr id="9" name="Bildobjekt 8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304288"/>
              <a:ext cx="12192000" cy="4553712"/>
            </a:xfrm>
            <a:prstGeom prst="rect">
              <a:avLst/>
            </a:prstGeom>
          </p:spPr>
        </p:pic>
        <p:pic>
          <p:nvPicPr>
            <p:cNvPr id="10" name="Bildobjekt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5312" y="5095374"/>
              <a:ext cx="5807964" cy="1762626"/>
            </a:xfrm>
            <a:prstGeom prst="rect">
              <a:avLst/>
            </a:prstGeom>
          </p:spPr>
        </p:pic>
      </p:grp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2" y="2305051"/>
            <a:ext cx="8015817" cy="455294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isolated</a:t>
            </a:r>
            <a:r>
              <a:rPr lang="sv-SE" dirty="0"/>
              <a:t> image</a:t>
            </a:r>
          </a:p>
        </p:txBody>
      </p:sp>
      <p:pic>
        <p:nvPicPr>
          <p:cNvPr id="11" name="Picture 10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60AA7CF0-20C6-4789-A4B4-52647D000A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3588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sp>
        <p:nvSpPr>
          <p:cNvPr id="11" name="Rektangel 10"/>
          <p:cNvSpPr/>
          <p:nvPr/>
        </p:nvSpPr>
        <p:spPr>
          <a:xfrm>
            <a:off x="527383" y="2304289"/>
            <a:ext cx="6816757" cy="38130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/>
              <a:ea typeface="+mn-ea"/>
              <a:cs typeface="+mn-cs"/>
            </a:endParaRP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624420" y="2305052"/>
            <a:ext cx="6623049" cy="371686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sv-SE" dirty="0" err="1"/>
              <a:t>Add</a:t>
            </a:r>
            <a:r>
              <a:rPr lang="sv-SE" dirty="0"/>
              <a:t> image</a:t>
            </a:r>
          </a:p>
        </p:txBody>
      </p:sp>
      <p:pic>
        <p:nvPicPr>
          <p:cNvPr id="10" name="Picture 9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2E083E60-EF61-4048-8328-0DF9851648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285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91" t="-22818" r="-1555"/>
          <a:stretch/>
        </p:blipFill>
        <p:spPr>
          <a:xfrm>
            <a:off x="6125025" y="5512739"/>
            <a:ext cx="6023430" cy="1361348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1361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9" name="Picture 8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2BE97003-CF63-4088-997A-739E3379071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215" y="5921281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322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2085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9" name="Picture 8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D6C09762-CA82-40E4-AC41-D3BE1DEFEB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89" y="6305004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19926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108" y="0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91" t="-22818" r="-1555"/>
          <a:stretch/>
        </p:blipFill>
        <p:spPr>
          <a:xfrm>
            <a:off x="-261262" y="5512739"/>
            <a:ext cx="6023430" cy="1361348"/>
          </a:xfrm>
          <a:prstGeom prst="rect">
            <a:avLst/>
          </a:prstGeom>
        </p:spPr>
      </p:pic>
      <p:pic>
        <p:nvPicPr>
          <p:cNvPr id="9" name="Picture 8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02117906-6B2C-480E-9B8F-2DD6EF84E9D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49" y="5921281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0199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520" y="3897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8" name="Picture 7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A9C09707-EE27-4E9A-B325-E0BD92FA26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351" y="6247933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732291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Bildobjekt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pic>
        <p:nvPicPr>
          <p:cNvPr id="7" name="Picture 6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B90C9AD0-364E-4FBD-A3FC-90348C8B25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271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0805" y="2570489"/>
            <a:ext cx="4521692" cy="1309053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62896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  <p:pic>
        <p:nvPicPr>
          <p:cNvPr id="8" name="Picture 7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1D8F821A-E8F3-4150-A203-E0D63B4F2A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700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361E7FC9-95C6-4410-9528-8C453C7B48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7321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3C36FD6-92D9-4DF9-A750-1BA3DE6DF4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75"/>
          <a:stretch/>
        </p:blipFill>
        <p:spPr>
          <a:xfrm>
            <a:off x="527380" y="827631"/>
            <a:ext cx="11664619" cy="6026463"/>
          </a:xfrm>
          <a:prstGeom prst="rect">
            <a:avLst/>
          </a:prstGeom>
        </p:spPr>
      </p:pic>
      <p:pic>
        <p:nvPicPr>
          <p:cNvPr id="8" name="Picture 7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BA5B9F22-F3F5-4A3F-A7A8-3326CD0E99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023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2FBD54B7-1006-4071-9894-B2E21A9693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931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14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5" name="Picture 14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7A42FD3C-5267-4841-ADCD-BBBEF6BAF9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240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er + Text box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81" y="796279"/>
            <a:ext cx="11664619" cy="5546292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2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3" name="Picture 12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ECD7DBA4-0586-4628-AC81-0BD718F4F3A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97102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23" name="Rak 22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03BDCFA8-C7CC-4746-A744-71573F146E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1602"/>
      </p:ext>
    </p:extLst>
  </p:cSld>
  <p:clrMapOvr>
    <a:masterClrMapping/>
  </p:clrMapOvr>
  <p:hf sldNum="0"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8" name="Picture 7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9AEE450A-1E30-4DB4-98B4-7683EF0902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65831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2833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9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000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8" name="Picture 17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4D93B434-A76D-476B-8242-C21FEAF1C3A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57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objekt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40F54FA-2B94-4CD5-8596-86FACBE8D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526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168023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1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3" name="Picture 2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241B51A4-0BD4-4B34-9075-875D140A52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665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24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4" name="Picture 13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13545CC8-463A-43DB-AB42-D17A58ED70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6761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text boxe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4" name="Picture 13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8DB080C8-353B-4CAA-90E4-8272AFCF10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8248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8" name="Picture 7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DF0E3F5F-E36E-4BFF-AF3B-AFC0551462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350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9" name="Picture 8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62C234A0-C6C8-405A-A4E3-D91BF273B1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1587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15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6" name="Picture 15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918D19C3-6E5D-4C40-A27E-8CC63E96DC3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4905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2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8" name="Picture 7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2DB06BC6-F9E1-4753-A65F-A68FE1C007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755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9" name="Picture 8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FAB026F8-CFF7-40DE-BA18-9610273A5A4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3762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4" name="Picture 13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62544C07-FBD8-4B9C-92F1-9BF21B54D5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698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1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10" name="Picture 9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DA0150D2-5AAA-4F76-B125-CD1F33E6D8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807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  <a:solidFill>
            <a:srgbClr val="D6DBDE"/>
          </a:solidFill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5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16" name="Picture 15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1B8FCCB9-04DE-4E02-8518-2708D1A0828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92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E6B43C2-E340-46A2-8132-CE6EC74F9D51}"/>
              </a:ext>
            </a:extLst>
          </p:cNvPr>
          <p:cNvSpPr/>
          <p:nvPr userDrawn="1"/>
        </p:nvSpPr>
        <p:spPr>
          <a:xfrm>
            <a:off x="401053" y="785037"/>
            <a:ext cx="11790947" cy="6076622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760DA67C-9472-4140-AF66-ABA4A00A64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45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1031410" y="820666"/>
            <a:ext cx="4661159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13" name="Picture 12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61DB9149-ABEF-4554-8A92-1E8FC42BB2B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8904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527381" y="899076"/>
            <a:ext cx="11664619" cy="5452941"/>
          </a:xfrm>
          <a:prstGeom prst="rect">
            <a:avLst/>
          </a:prstGeom>
        </p:spPr>
      </p:pic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11" name="Picture 10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45F18142-24EF-4536-BE67-72789831958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097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344924" y="785037"/>
            <a:ext cx="11649011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5" y="884791"/>
            <a:ext cx="5588000" cy="5989295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457682" y="114854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473" y="-1"/>
            <a:ext cx="497397" cy="6874083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7" name="Picture 6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DB91BB0A-6579-45E4-9522-FCE973F1F5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39600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-347869" y="201161"/>
            <a:ext cx="7832035" cy="697197"/>
          </a:xfrm>
          <a:solidFill>
            <a:schemeClr val="bg1">
              <a:alpha val="15000"/>
            </a:schemeClr>
          </a:solidFill>
        </p:spPr>
        <p:txBody>
          <a:bodyPr/>
          <a:lstStyle>
            <a:lvl1pPr algn="ctr">
              <a:defRPr sz="4000" b="0" i="0" baseline="0">
                <a:solidFill>
                  <a:srgbClr val="243746"/>
                </a:solidFill>
                <a:latin typeface="+mn-lt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for </a:t>
            </a:r>
            <a:r>
              <a:rPr lang="sv-SE" dirty="0" err="1"/>
              <a:t>your</a:t>
            </a:r>
            <a:r>
              <a:rPr lang="sv-SE" dirty="0"/>
              <a:t> attention!</a:t>
            </a:r>
          </a:p>
        </p:txBody>
      </p:sp>
      <p:pic>
        <p:nvPicPr>
          <p:cNvPr id="8" name="Picture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F43307F2-81B7-447D-964C-6FE57ED292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1474"/>
            <a:ext cx="12192000" cy="6741109"/>
          </a:xfrm>
          <a:prstGeom prst="rect">
            <a:avLst/>
          </a:prstGeom>
        </p:spPr>
      </p:pic>
      <p:pic>
        <p:nvPicPr>
          <p:cNvPr id="5" name="Picture 4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08B3ECC3-DF82-4152-BDB0-A8B14153AB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1466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5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89" marR="0" lvl="0" indent="-457189" algn="l" defTabSz="60958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09"/>
            <a:ext cx="609600" cy="274748"/>
          </a:xfrm>
          <a:prstGeom prst="rect">
            <a:avLst/>
          </a:prstGeom>
        </p:spPr>
        <p:txBody>
          <a:bodyPr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fld id="{60F61CF0-552E-8444-8B25-5D79EA42A1E9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Picture 9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77EDBF60-79A3-436E-A593-549BC143D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45" y="174457"/>
            <a:ext cx="3079630" cy="5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851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" y="764276"/>
            <a:ext cx="12192000" cy="609372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8694" y="271143"/>
            <a:ext cx="1616493" cy="30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780394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932F-DCE6-4E9F-B39C-FBA3DF061D80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5B5D-08AF-4E9E-A5D2-8996A9B3F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1004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(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056" y="1052514"/>
            <a:ext cx="10969520" cy="5040311"/>
          </a:xfrm>
        </p:spPr>
        <p:txBody>
          <a:bodyPr/>
          <a:lstStyle>
            <a:lvl1pPr marL="0" indent="0">
              <a:buNone/>
              <a:defRPr/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1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0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pPr defTabSz="914377">
              <a:defRPr/>
            </a:pPr>
            <a:fld id="{95997547-9AE8-0B46-9A37-1417216910CE}" type="slidenum">
              <a:rPr lang="sv-SE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914377">
                <a:defRPr/>
              </a:pPr>
              <a:t>‹#›</a:t>
            </a:fld>
            <a:endParaRPr lang="sv-SE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8" name="Bildobjekt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3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71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0" name="Rak 19">
            <a:extLst>
              <a:ext uri="{FF2B5EF4-FFF2-40B4-BE49-F238E27FC236}">
                <a16:creationId xmlns:a16="http://schemas.microsoft.com/office/drawing/2014/main" id="{ACBEF47F-57C0-45FF-B243-4BC83C5D7BF1}"/>
              </a:ext>
            </a:extLst>
          </p:cNvPr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>
            <a:solidFill>
              <a:srgbClr val="6677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text, gauge&#10;&#10;Description automatically generated">
            <a:extLst>
              <a:ext uri="{FF2B5EF4-FFF2-40B4-BE49-F238E27FC236}">
                <a16:creationId xmlns:a16="http://schemas.microsoft.com/office/drawing/2014/main" id="{4DEDAD61-A171-4C15-B8C2-C52980DB78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203" y="201104"/>
            <a:ext cx="2325293" cy="41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410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932F-DCE6-4E9F-B39C-FBA3DF061D80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5B5D-08AF-4E9E-A5D2-8996A9B3F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6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25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9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75.xml"/><Relationship Id="rId42" Type="http://schemas.openxmlformats.org/officeDocument/2006/relationships/slideLayout" Target="../slideLayouts/slideLayout83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70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73.xml"/><Relationship Id="rId37" Type="http://schemas.openxmlformats.org/officeDocument/2006/relationships/slideLayout" Target="../slideLayouts/slideLayout78.xml"/><Relationship Id="rId40" Type="http://schemas.openxmlformats.org/officeDocument/2006/relationships/slideLayout" Target="../slideLayouts/slideLayout81.xml"/><Relationship Id="rId45" Type="http://schemas.openxmlformats.org/officeDocument/2006/relationships/slideLayout" Target="../slideLayouts/slideLayout86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36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slideLayout" Target="../slideLayouts/slideLayout72.xml"/><Relationship Id="rId44" Type="http://schemas.openxmlformats.org/officeDocument/2006/relationships/slideLayout" Target="../slideLayouts/slideLayout85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Relationship Id="rId35" Type="http://schemas.openxmlformats.org/officeDocument/2006/relationships/slideLayout" Target="../slideLayouts/slideLayout76.xml"/><Relationship Id="rId43" Type="http://schemas.openxmlformats.org/officeDocument/2006/relationships/slideLayout" Target="../slideLayouts/slideLayout84.xml"/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33" Type="http://schemas.openxmlformats.org/officeDocument/2006/relationships/slideLayout" Target="../slideLayouts/slideLayout74.xml"/><Relationship Id="rId38" Type="http://schemas.openxmlformats.org/officeDocument/2006/relationships/slideLayout" Target="../slideLayouts/slideLayout79.xml"/><Relationship Id="rId46" Type="http://schemas.openxmlformats.org/officeDocument/2006/relationships/theme" Target="../theme/theme3.xml"/><Relationship Id="rId20" Type="http://schemas.openxmlformats.org/officeDocument/2006/relationships/slideLayout" Target="../slideLayouts/slideLayout61.xml"/><Relationship Id="rId41" Type="http://schemas.openxmlformats.org/officeDocument/2006/relationships/slideLayout" Target="../slideLayouts/slideLayout8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  <a:endParaRPr lang="sv-SE" dirty="0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10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2" r:id="rId2"/>
    <p:sldLayoutId id="2147483785" r:id="rId3"/>
    <p:sldLayoutId id="2147483784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7" r:id="rId26"/>
    <p:sldLayoutId id="2147483768" r:id="rId27"/>
    <p:sldLayoutId id="2147483769" r:id="rId28"/>
    <p:sldLayoutId id="2147483770" r:id="rId29"/>
    <p:sldLayoutId id="2147483771" r:id="rId30"/>
    <p:sldLayoutId id="2147483772" r:id="rId31"/>
    <p:sldLayoutId id="2147483773" r:id="rId32"/>
    <p:sldLayoutId id="2147483774" r:id="rId33"/>
    <p:sldLayoutId id="2147483775" r:id="rId34"/>
    <p:sldLayoutId id="2147483776" r:id="rId35"/>
    <p:sldLayoutId id="2147483777" r:id="rId36"/>
    <p:sldLayoutId id="2147483778" r:id="rId37"/>
    <p:sldLayoutId id="2147483779" r:id="rId38"/>
    <p:sldLayoutId id="2147483781" r:id="rId39"/>
    <p:sldLayoutId id="2147483780" r:id="rId40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  <a:endParaRPr lang="sv-SE" dirty="0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4695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  <a:endParaRPr lang="sv-SE" dirty="0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610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  <p:sldLayoutId id="2147483812" r:id="rId24"/>
    <p:sldLayoutId id="2147483813" r:id="rId25"/>
    <p:sldLayoutId id="2147483814" r:id="rId26"/>
    <p:sldLayoutId id="2147483815" r:id="rId27"/>
    <p:sldLayoutId id="2147483816" r:id="rId28"/>
    <p:sldLayoutId id="2147483817" r:id="rId29"/>
    <p:sldLayoutId id="2147483818" r:id="rId30"/>
    <p:sldLayoutId id="2147483819" r:id="rId31"/>
    <p:sldLayoutId id="2147483820" r:id="rId32"/>
    <p:sldLayoutId id="2147483821" r:id="rId33"/>
    <p:sldLayoutId id="2147483822" r:id="rId34"/>
    <p:sldLayoutId id="2147483823" r:id="rId35"/>
    <p:sldLayoutId id="2147483824" r:id="rId36"/>
    <p:sldLayoutId id="2147483825" r:id="rId37"/>
    <p:sldLayoutId id="2147483826" r:id="rId38"/>
    <p:sldLayoutId id="2147483827" r:id="rId39"/>
    <p:sldLayoutId id="2147483828" r:id="rId40"/>
    <p:sldLayoutId id="2147483829" r:id="rId41"/>
    <p:sldLayoutId id="2147483830" r:id="rId42"/>
    <p:sldLayoutId id="2147483831" r:id="rId43"/>
    <p:sldLayoutId id="2147483832" r:id="rId44"/>
    <p:sldLayoutId id="2147483833" r:id="rId45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2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  <a:endParaRPr lang="sv-SE" dirty="0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  <a:endParaRPr lang="sv-SE" dirty="0"/>
          </a:p>
        </p:txBody>
      </p:sp>
      <p:pic>
        <p:nvPicPr>
          <p:cNvPr id="3" name="Picture 2" descr="A black and green logo&#10;&#10;Description automatically generated">
            <a:extLst>
              <a:ext uri="{FF2B5EF4-FFF2-40B4-BE49-F238E27FC236}">
                <a16:creationId xmlns:a16="http://schemas.microsoft.com/office/drawing/2014/main" id="{76E465BF-F12A-73C7-5D9C-6910435477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577" y="154222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5" Type="http://schemas.microsoft.com/office/2007/relationships/hdphoto" Target="../media/hdphoto2.wdp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8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9.png"/><Relationship Id="rId4" Type="http://schemas.openxmlformats.org/officeDocument/2006/relationships/image" Target="../media/image6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6091" t="-34685" r="-1555"/>
          <a:stretch/>
        </p:blipFill>
        <p:spPr>
          <a:xfrm>
            <a:off x="1421930" y="2193184"/>
            <a:ext cx="6878689" cy="1396981"/>
          </a:xfrm>
          <a:prstGeom prst="rect">
            <a:avLst/>
          </a:prstGeom>
          <a:noFill/>
        </p:spPr>
      </p:pic>
      <p:pic>
        <p:nvPicPr>
          <p:cNvPr id="5" name="Picture 4" descr="A picture containing large, refrigerator&#10;&#10;Description automatically generated">
            <a:extLst>
              <a:ext uri="{FF2B5EF4-FFF2-40B4-BE49-F238E27FC236}">
                <a16:creationId xmlns:a16="http://schemas.microsoft.com/office/drawing/2014/main" id="{348ECAED-F8A2-4291-9531-76226B9633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3741" y="-132965"/>
            <a:ext cx="7130473" cy="67214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08EC75-9FD5-3251-4428-9AD7AE3311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1" y="2783508"/>
            <a:ext cx="3107800" cy="56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39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Pre-Conditioner &amp; Conditioned Units Product 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76916" y="1179234"/>
            <a:ext cx="6346398" cy="5272154"/>
          </a:xfrm>
        </p:spPr>
        <p:txBody>
          <a:bodyPr>
            <a:noAutofit/>
          </a:bodyPr>
          <a:lstStyle/>
          <a:p>
            <a:pPr marL="342900" indent="-342900">
              <a:spcBef>
                <a:spcPts val="1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/>
              <a:t>Can serve as a pre-conditioner to a conventional air handling system or as part of an integrated system.</a:t>
            </a:r>
          </a:p>
          <a:p>
            <a:pPr marL="342900" indent="-342900">
              <a:spcBef>
                <a:spcPts val="1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/>
              <a:t>Cost effective, tested and approved total energy recovery unit</a:t>
            </a:r>
          </a:p>
          <a:p>
            <a:pPr marL="342900" indent="-342900">
              <a:spcBef>
                <a:spcPts val="1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/>
              <a:t>Certified performance, high latent capacity </a:t>
            </a:r>
          </a:p>
          <a:p>
            <a:pPr marL="342900" indent="-342900">
              <a:spcBef>
                <a:spcPts val="1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/>
              <a:t>Dual-wall R-13 foam panel structure </a:t>
            </a:r>
          </a:p>
          <a:p>
            <a:pPr marL="342900" indent="-342900">
              <a:spcBef>
                <a:spcPts val="1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/>
              <a:t>Equipped with world-class performance </a:t>
            </a:r>
            <a:br>
              <a:rPr lang="en-US" altLang="en-US" sz="1800" dirty="0"/>
            </a:br>
            <a:r>
              <a:rPr lang="en-US" altLang="en-US" sz="1800" dirty="0"/>
              <a:t>high-efficiency EC fans</a:t>
            </a:r>
          </a:p>
          <a:p>
            <a:pPr marL="342900" indent="-342900">
              <a:spcBef>
                <a:spcPts val="1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/>
              <a:t>BACnet compatible integrated controls are standard</a:t>
            </a:r>
          </a:p>
          <a:p>
            <a:pPr marL="342900" indent="-342900">
              <a:spcBef>
                <a:spcPts val="15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/>
              <a:t>Airflow capacity ranges from 3,000 CFM - 20,000 CFM</a:t>
            </a:r>
          </a:p>
          <a:p>
            <a:pPr marL="0" indent="0">
              <a:spcBef>
                <a:spcPts val="1500"/>
              </a:spcBef>
              <a:buNone/>
            </a:pPr>
            <a:endParaRPr lang="en-US" altLang="en-US" sz="2000" dirty="0"/>
          </a:p>
          <a:p>
            <a:pPr marL="0" indent="0">
              <a:lnSpc>
                <a:spcPct val="130000"/>
              </a:lnSpc>
              <a:spcBef>
                <a:spcPts val="1500"/>
              </a:spcBef>
              <a:buNone/>
            </a:pPr>
            <a:endParaRPr lang="en-US" altLang="en-US" sz="2000" dirty="0"/>
          </a:p>
          <a:p>
            <a:pPr>
              <a:lnSpc>
                <a:spcPct val="130000"/>
              </a:lnSpc>
              <a:spcBef>
                <a:spcPts val="1500"/>
              </a:spcBef>
              <a:buFontTx/>
              <a:buChar char="•"/>
            </a:pPr>
            <a:endParaRPr lang="en-US" altLang="en-US" sz="2000" dirty="0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7DCFFC83-A8C4-424C-B53D-665A291EF0E9}"/>
              </a:ext>
            </a:extLst>
          </p:cNvPr>
          <p:cNvSpPr/>
          <p:nvPr/>
        </p:nvSpPr>
        <p:spPr>
          <a:xfrm>
            <a:off x="6923314" y="782715"/>
            <a:ext cx="5268686" cy="5571241"/>
          </a:xfrm>
          <a:prstGeom prst="flowChartProcess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314757" y="1200225"/>
            <a:ext cx="47645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7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The function of an </a:t>
            </a:r>
            <a:r>
              <a:rPr lang="en-US" kern="7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Energy Recovery Ventilator (ERV) </a:t>
            </a:r>
            <a:r>
              <a:rPr lang="en-US" kern="7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is to continuously provide the</a:t>
            </a:r>
            <a:r>
              <a:rPr lang="en-US" kern="7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 code required quantity </a:t>
            </a:r>
            <a:r>
              <a:rPr lang="en-US" kern="7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of outdoor air during occupancy, with uncompromised </a:t>
            </a:r>
            <a:r>
              <a:rPr lang="en-US" kern="7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quality </a:t>
            </a:r>
            <a:r>
              <a:rPr lang="en-US" kern="7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and in an </a:t>
            </a:r>
            <a:r>
              <a:rPr lang="en-US" kern="7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energy efficient </a:t>
            </a:r>
            <a:r>
              <a:rPr lang="en-US" kern="7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manner.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5CC899-6A82-4FD5-B9A4-B14D49B637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078" y="3316637"/>
            <a:ext cx="4989922" cy="33268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C:\Users\thomas.rice\Desktop\AHRI_certified_label.jpg"/>
          <p:cNvPicPr/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8936" y1="24017" x2="48936" y2="24017"/>
                        <a14:foregroundMark x1="52482" y1="25764" x2="53664" y2="25764"/>
                        <a14:foregroundMark x1="59338" y1="22707" x2="59338" y2="22707"/>
                        <a14:foregroundMark x1="60520" y1="24891" x2="60520" y2="24891"/>
                        <a14:foregroundMark x1="61466" y1="32314" x2="61466" y2="32314"/>
                        <a14:foregroundMark x1="66194" y1="25764" x2="66194" y2="25764"/>
                        <a14:foregroundMark x1="64539" y1="23144" x2="64539" y2="23144"/>
                        <a14:foregroundMark x1="66194" y1="21834" x2="79196" y2="30131"/>
                        <a14:foregroundMark x1="71395" y1="20087" x2="93144" y2="29258"/>
                        <a14:foregroundMark x1="86761" y1="20961" x2="76123" y2="37555"/>
                        <a14:foregroundMark x1="45154" y1="19214" x2="61466" y2="38865"/>
                        <a14:foregroundMark x1="46809" y1="15284" x2="50355" y2="41485"/>
                        <a14:foregroundMark x1="6147" y1="14410" x2="47281" y2="36681"/>
                        <a14:foregroundMark x1="23641" y1="12664" x2="50827" y2="24017"/>
                        <a14:foregroundMark x1="4728" y1="30568" x2="34043" y2="29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08292" y="2890581"/>
            <a:ext cx="1358058" cy="7078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577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8379F2-7D13-4F7F-8A90-04CC37200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ElitePro</a:t>
            </a:r>
            <a:r>
              <a:rPr lang="en-US" dirty="0"/>
              <a:t> Series Energy Recovery Wheels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4F5D9-A6C6-4EDD-9176-B2AE798713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98477" y="1040982"/>
            <a:ext cx="5692296" cy="5185922"/>
          </a:xfrm>
        </p:spPr>
        <p:txBody>
          <a:bodyPr/>
          <a:lstStyle/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Comes with the industry leading FläktGroup SEMCO Unitary Wheel Cassette (UWC).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Option to upgrade wheels for a higher performance to the:</a:t>
            </a:r>
          </a:p>
          <a:p>
            <a:pPr marL="95247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UWCH</a:t>
            </a:r>
          </a:p>
          <a:p>
            <a:pPr marL="95247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Fusion</a:t>
            </a:r>
          </a:p>
          <a:p>
            <a:pPr marL="95247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Fusion 3Å</a:t>
            </a:r>
            <a:endParaRPr lang="en-US" altLang="en-US" sz="1800" dirty="0">
              <a:solidFill>
                <a:srgbClr val="FFFF00"/>
              </a:solidFill>
            </a:endParaRPr>
          </a:p>
          <a:p>
            <a:pPr marL="95247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FFFF00"/>
                </a:solidFill>
              </a:rPr>
              <a:t>True 3Å- Industry leading performance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Upgrading to a True 3Å, Fusion or Fusion 3Å will give you the highest recovery performance (AHRI Certified) and recovery efficiency ratios (RER)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The True 3Å has a molecular-sieve 3 </a:t>
            </a:r>
            <a:r>
              <a:rPr lang="en-US" altLang="en-US" sz="1800" dirty="0" err="1">
                <a:solidFill>
                  <a:schemeClr val="bg1"/>
                </a:solidFill>
              </a:rPr>
              <a:t>Ångstrom</a:t>
            </a:r>
            <a:r>
              <a:rPr lang="en-US" altLang="en-US" sz="1800" dirty="0">
                <a:solidFill>
                  <a:schemeClr val="bg1"/>
                </a:solidFill>
              </a:rPr>
              <a:t> desiccant that limits contaminant carry-over to less than .045% while transferring water vapor.</a:t>
            </a:r>
          </a:p>
        </p:txBody>
      </p:sp>
      <p:pic>
        <p:nvPicPr>
          <p:cNvPr id="7" name="Picture 6" descr="A picture containing green, close&#10;&#10;Description automatically generated">
            <a:extLst>
              <a:ext uri="{FF2B5EF4-FFF2-40B4-BE49-F238E27FC236}">
                <a16:creationId xmlns:a16="http://schemas.microsoft.com/office/drawing/2014/main" id="{EA1215D2-4984-4F6E-8F38-0941D0C1F6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4"/>
          <a:stretch/>
        </p:blipFill>
        <p:spPr>
          <a:xfrm>
            <a:off x="427929" y="798992"/>
            <a:ext cx="4571357" cy="553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21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DE0C12-DF62-4CB3-BF22-852230A8F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Energy Recovery?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2F4B3-68B0-4CC0-A455-6700038A7FC0}"/>
              </a:ext>
            </a:extLst>
          </p:cNvPr>
          <p:cNvSpPr txBox="1"/>
          <p:nvPr/>
        </p:nvSpPr>
        <p:spPr>
          <a:xfrm>
            <a:off x="623392" y="1241077"/>
            <a:ext cx="5063455" cy="53245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900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  <a:t>Choosing an HVAC unit with an energy recovery wheel, like the </a:t>
            </a:r>
            <a:r>
              <a:rPr kumimoji="0" lang="en-US" sz="1900" i="0" u="none" strike="noStrike" kern="1200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  <a:t>ElitePro</a:t>
            </a:r>
            <a:r>
              <a:rPr kumimoji="0" lang="en-US" sz="1900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  <a:t>, will save money on heating and cooling costs, as well as, providing a great return on investment. </a:t>
            </a:r>
            <a:br>
              <a:rPr kumimoji="0" lang="en-US" sz="1900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</a:br>
            <a:endParaRPr kumimoji="0" lang="en-US" sz="1900" i="0" u="none" strike="noStrike" kern="1200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900" dirty="0">
                <a:latin typeface="Boxed Book" panose="02000506040000020004" pitchFamily="50" charset="0"/>
                <a:ea typeface="+mj-ea"/>
                <a:cs typeface="+mj-cs"/>
              </a:rPr>
              <a:t>FläktGroup SEMCO energy recovery units (ERU) often pay for themselves within the first couple of years of operation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1900" dirty="0"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900" dirty="0">
                <a:latin typeface="Boxed Book" panose="02000506040000020004" pitchFamily="50" charset="0"/>
                <a:ea typeface="+mj-ea"/>
                <a:cs typeface="+mj-cs"/>
              </a:rPr>
              <a:t>Energy recovery wheels pre-condition incoming outdoor air with return air,       while at the same time removing any contaminants.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1900" dirty="0"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900" dirty="0">
                <a:latin typeface="Boxed Book" panose="02000506040000020004" pitchFamily="50" charset="0"/>
                <a:ea typeface="+mj-ea"/>
                <a:cs typeface="+mj-cs"/>
              </a:rPr>
              <a:t>The </a:t>
            </a:r>
            <a:r>
              <a:rPr lang="en-US" sz="1900" dirty="0" err="1">
                <a:latin typeface="Boxed Book" panose="02000506040000020004" pitchFamily="50" charset="0"/>
                <a:ea typeface="+mj-ea"/>
                <a:cs typeface="+mj-cs"/>
              </a:rPr>
              <a:t>ElitePro</a:t>
            </a:r>
            <a:r>
              <a:rPr lang="en-US" sz="1900" dirty="0">
                <a:latin typeface="Boxed Book" panose="02000506040000020004" pitchFamily="50" charset="0"/>
                <a:ea typeface="+mj-ea"/>
                <a:cs typeface="+mj-cs"/>
              </a:rPr>
              <a:t> can recover up to 83% of the total energy expended by a building.</a:t>
            </a:r>
            <a:br>
              <a:rPr lang="en-US" sz="1900" dirty="0">
                <a:latin typeface="Boxed Book" panose="02000506040000020004" pitchFamily="50" charset="0"/>
                <a:ea typeface="+mj-ea"/>
                <a:cs typeface="+mj-cs"/>
              </a:rPr>
            </a:br>
            <a:br>
              <a:rPr lang="en-US" sz="1900" dirty="0">
                <a:latin typeface="Boxed Book" panose="02000506040000020004" pitchFamily="50" charset="0"/>
                <a:ea typeface="+mj-ea"/>
                <a:cs typeface="+mj-cs"/>
              </a:rPr>
            </a:br>
            <a:br>
              <a:rPr lang="en-US" dirty="0">
                <a:latin typeface="Boxed Book" panose="02000506040000020004" pitchFamily="50" charset="0"/>
                <a:ea typeface="+mj-ea"/>
                <a:cs typeface="+mj-cs"/>
              </a:rPr>
            </a:br>
            <a:endParaRPr kumimoji="0" lang="en-US" i="0" u="none" strike="noStrike" kern="1200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xed Book" panose="02000506040000020004" pitchFamily="50" charset="0"/>
              <a:ea typeface="+mj-ea"/>
              <a:cs typeface="+mj-cs"/>
            </a:endParaRPr>
          </a:p>
        </p:txBody>
      </p:sp>
      <p:pic>
        <p:nvPicPr>
          <p:cNvPr id="9" name="Picture 8" descr="A hand holding a small tree&#10;&#10;Description automatically generated with low confidence">
            <a:extLst>
              <a:ext uri="{FF2B5EF4-FFF2-40B4-BE49-F238E27FC236}">
                <a16:creationId xmlns:a16="http://schemas.microsoft.com/office/drawing/2014/main" id="{98DAF022-00B6-43DA-BA63-2EA4904417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7294" y="793272"/>
            <a:ext cx="6164706" cy="606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54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2CACD-67A9-4F75-9A43-2EFE3E240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 Climate Zones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D5A844-3C0B-43E5-B659-8479F4C23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10" name="Picture 9" descr="Map&#10;&#10;Description automatically generated with low confidence">
            <a:extLst>
              <a:ext uri="{FF2B5EF4-FFF2-40B4-BE49-F238E27FC236}">
                <a16:creationId xmlns:a16="http://schemas.microsoft.com/office/drawing/2014/main" id="{2FAEE957-1DCB-4683-AE58-D39C1E80CBB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861" y="1491951"/>
            <a:ext cx="11006279" cy="387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17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ree, outdoor, sky, water&#10;&#10;Description automatically generated">
            <a:extLst>
              <a:ext uri="{FF2B5EF4-FFF2-40B4-BE49-F238E27FC236}">
                <a16:creationId xmlns:a16="http://schemas.microsoft.com/office/drawing/2014/main" id="{72DA1CED-8BA8-4546-99D8-8544B41BA4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6479629" y="1271309"/>
            <a:ext cx="5447272" cy="5058939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1D0FF4E-F7E9-427B-8927-3B0BE09FD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 anchor="ctr">
            <a:normAutofit/>
          </a:bodyPr>
          <a:lstStyle/>
          <a:p>
            <a:r>
              <a:rPr lang="en-US"/>
              <a:t>Humidity Control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1CA70B-4646-4547-93F3-D3C6C5DD83DC}"/>
              </a:ext>
            </a:extLst>
          </p:cNvPr>
          <p:cNvSpPr txBox="1"/>
          <p:nvPr/>
        </p:nvSpPr>
        <p:spPr>
          <a:xfrm>
            <a:off x="623392" y="165893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The </a:t>
            </a:r>
            <a:r>
              <a:rPr kumimoji="0" lang="en-US" i="0" u="none" strike="noStrike" kern="1200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ElitePro</a:t>
            </a: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provides total space conditioning and 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humidity control — humidity control that 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competitors</a:t>
            </a:r>
            <a:r>
              <a:rPr lang="en-US" dirty="0">
                <a:ea typeface="+mj-ea"/>
                <a:cs typeface="+mj-cs"/>
              </a:rPr>
              <a:t> </a:t>
            </a: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fail to deliver.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i="0" u="none" strike="noStrike" kern="1200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The ELT-CH is especially affective at humidity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control because it dries humid, outdoor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air with its cooling coil and reheats the air 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back to a comfortable temperature.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16488C8-CDB1-4B92-96B1-3A9D1686844D}"/>
              </a:ext>
            </a:extLst>
          </p:cNvPr>
          <p:cNvSpPr/>
          <p:nvPr/>
        </p:nvSpPr>
        <p:spPr>
          <a:xfrm>
            <a:off x="2325757" y="3611937"/>
            <a:ext cx="2166731" cy="2166731"/>
          </a:xfrm>
          <a:prstGeom prst="ellipse">
            <a:avLst/>
          </a:prstGeom>
          <a:solidFill>
            <a:srgbClr val="24374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Certified total energy recovery performance — sensible and latent — up to 83% effectiveness*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A0A8CC-2F0D-4AAF-969E-84615B21AB59}"/>
              </a:ext>
            </a:extLst>
          </p:cNvPr>
          <p:cNvSpPr txBox="1"/>
          <p:nvPr/>
        </p:nvSpPr>
        <p:spPr>
          <a:xfrm>
            <a:off x="623392" y="571821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900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*Most common selections utilizing moderate face velocities would provide 75% efficiency</a:t>
            </a:r>
          </a:p>
        </p:txBody>
      </p:sp>
    </p:spTree>
    <p:extLst>
      <p:ext uri="{BB962C8B-B14F-4D97-AF65-F5344CB8AC3E}">
        <p14:creationId xmlns:p14="http://schemas.microsoft.com/office/powerpoint/2010/main" val="340144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Enclosure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C8AEF0E-4A52-4F7C-82FC-14FF10B724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2844" y="6229990"/>
            <a:ext cx="1721425" cy="4708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10CBA5-7BB4-41D4-8E0C-828588E7C553}"/>
              </a:ext>
            </a:extLst>
          </p:cNvPr>
          <p:cNvSpPr txBox="1"/>
          <p:nvPr/>
        </p:nvSpPr>
        <p:spPr>
          <a:xfrm>
            <a:off x="1219200" y="2721264"/>
            <a:ext cx="3560618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  <a:t>Single piece construction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</a:br>
            <a:endParaRPr lang="en-US" dirty="0"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  <a:t>Light-weight design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</a:br>
            <a:endParaRPr lang="en-US" dirty="0"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  <a:t>Galvanized steel cabinet with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</a:b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  <a:t>optional painted finish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</a:br>
            <a:endParaRPr kumimoji="0" lang="en-US" i="0" u="none" strike="noStrike" kern="1200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latin typeface="Boxed Book" panose="02000506040000020004" pitchFamily="50" charset="0"/>
                <a:ea typeface="+mj-ea"/>
                <a:cs typeface="+mj-cs"/>
              </a:rPr>
              <a:t>Standard dual wall R-13 foam</a:t>
            </a:r>
            <a:br>
              <a:rPr lang="en-US" dirty="0">
                <a:latin typeface="Boxed Book" panose="02000506040000020004" pitchFamily="50" charset="0"/>
                <a:ea typeface="+mj-ea"/>
                <a:cs typeface="+mj-cs"/>
              </a:rPr>
            </a:br>
            <a:r>
              <a:rPr lang="en-US" dirty="0">
                <a:latin typeface="Boxed Book" panose="02000506040000020004" pitchFamily="50" charset="0"/>
                <a:ea typeface="+mj-ea"/>
                <a:cs typeface="+mj-cs"/>
              </a:rPr>
              <a:t>panel construction</a:t>
            </a:r>
            <a:br>
              <a:rPr lang="en-US" dirty="0">
                <a:latin typeface="Boxed Book" panose="02000506040000020004" pitchFamily="50" charset="0"/>
                <a:ea typeface="+mj-ea"/>
                <a:cs typeface="+mj-cs"/>
              </a:rPr>
            </a:br>
            <a:endParaRPr lang="en-US" dirty="0"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  <a:t>Standard service doors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</a:br>
            <a:endParaRPr kumimoji="0" lang="en-US" i="0" u="none" strike="noStrike" kern="1200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latin typeface="Boxed Book" panose="02000506040000020004" pitchFamily="50" charset="0"/>
                <a:ea typeface="+mj-ea"/>
                <a:cs typeface="+mj-cs"/>
              </a:rPr>
              <a:t>Built-in lifting lugs</a:t>
            </a:r>
            <a:endParaRPr kumimoji="0" lang="en-US" i="0" u="none" strike="noStrike" kern="1200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xed Book" panose="02000506040000020004" pitchFamily="50" charset="0"/>
              <a:ea typeface="+mj-ea"/>
              <a:cs typeface="+mj-cs"/>
            </a:endParaRPr>
          </a:p>
        </p:txBody>
      </p:sp>
      <p:pic>
        <p:nvPicPr>
          <p:cNvPr id="9" name="Picture 8" descr="A picture containing text, white&#10;&#10;Description automatically generated">
            <a:extLst>
              <a:ext uri="{FF2B5EF4-FFF2-40B4-BE49-F238E27FC236}">
                <a16:creationId xmlns:a16="http://schemas.microsoft.com/office/drawing/2014/main" id="{76B8C0CA-0684-4F6C-93B0-4CB631548AB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477" y="1092383"/>
            <a:ext cx="7432523" cy="560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7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7FD81-2CC0-4E16-88F0-B0A07FC58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 anchor="ctr">
            <a:normAutofit/>
          </a:bodyPr>
          <a:lstStyle/>
          <a:p>
            <a:r>
              <a:rPr lang="en-US" dirty="0"/>
              <a:t>Dual Wall R-13 Foam Panels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C2FADF-80D2-4B88-A702-3F91CE71CF6E}"/>
              </a:ext>
            </a:extLst>
          </p:cNvPr>
          <p:cNvSpPr txBox="1"/>
          <p:nvPr/>
        </p:nvSpPr>
        <p:spPr>
          <a:xfrm>
            <a:off x="623392" y="156238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7200" i="0" u="none" strike="noStrike" kern="1200" spc="0" normalizeH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Light weight dual wall foam panels are used </a:t>
            </a:r>
            <a:r>
              <a:rPr lang="en-US" sz="7200" dirty="0">
                <a:ea typeface="+mj-ea"/>
                <a:cs typeface="+mj-cs"/>
              </a:rPr>
              <a:t>to construct all </a:t>
            </a:r>
            <a:r>
              <a:rPr kumimoji="0" lang="en-US" sz="7200" i="0" u="none" strike="noStrike" kern="1200" spc="0" normalizeH="0" noProof="0" dirty="0" err="1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ElitePro</a:t>
            </a:r>
            <a:r>
              <a:rPr kumimoji="0" lang="en-US" sz="7200" i="0" u="none" strike="noStrike" kern="1200" spc="0" normalizeH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 models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7200" i="0" u="none" strike="noStrike" kern="1200" spc="0" normalizeH="0" noProof="0" dirty="0">
              <a:ln>
                <a:noFill/>
              </a:ln>
              <a:effectLst/>
              <a:uLnTx/>
              <a:uFillTx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7200" dirty="0">
                <a:ea typeface="+mj-ea"/>
                <a:cs typeface="+mj-cs"/>
              </a:rPr>
              <a:t>These panels require</a:t>
            </a:r>
            <a:r>
              <a:rPr kumimoji="0" lang="en-US" sz="7200" i="0" u="none" strike="noStrike" kern="1200" spc="0" normalizeH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 less steel — making them lighter for roof  </a:t>
            </a:r>
          </a:p>
          <a:p>
            <a:pPr marR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endParaRPr lang="en-US" sz="7200" dirty="0"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7200" dirty="0">
                <a:ea typeface="+mj-ea"/>
                <a:cs typeface="+mj-cs"/>
              </a:rPr>
              <a:t>Gives the unit a stronger, more rigid structure.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7200" dirty="0"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7200" dirty="0">
                <a:ea typeface="+mj-ea"/>
                <a:cs typeface="+mj-cs"/>
              </a:rPr>
              <a:t>Expanded foam minimizes insulation gaps decreasing air leakage. </a:t>
            </a:r>
            <a:endParaRPr kumimoji="0" lang="en-US" sz="7200" i="0" u="none" strike="noStrike" kern="1200" spc="0" normalizeH="0" noProof="0" dirty="0">
              <a:ln>
                <a:noFill/>
              </a:ln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5" name="Picture 4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D7AD6AD1-EB1D-4AA8-8D1A-570C868A1F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530" y="2183943"/>
            <a:ext cx="10476335" cy="46740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987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Boxed Light" panose="02000503040000020004" pitchFamily="50" charset="0"/>
              </a:rPr>
              <a:t>EC Fans &amp; Filters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B0F0608-17FB-4C78-9A0B-A26BA712467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1" u="none" strike="noStrike" kern="1200" cap="none" spc="-93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02452" y="1082467"/>
            <a:ext cx="6806653" cy="5034832"/>
          </a:xfrm>
        </p:spPr>
        <p:txBody>
          <a:bodyPr wrap="square" anchor="t">
            <a:normAutofit/>
          </a:bodyPr>
          <a:lstStyle/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Supply and exhaust EC fans sized for quiet and efficient operation.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EC fans are built to include air-flow measuring.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No variable frequency drives (VFD) are required to control speed.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Requires minimal maintenance - effectively operating with low efficiency filters without impacting long term performance. 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Filtration for both the outdoor air (OA) and return air (RA) – 2” pleated filters MERV 8 or MERV 13. 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Outdoor units feature 1-inch-thick aluminum, washable filters.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23C7A5-EAF3-48C7-9F8C-775C8C192C40}"/>
              </a:ext>
            </a:extLst>
          </p:cNvPr>
          <p:cNvSpPr txBox="1"/>
          <p:nvPr/>
        </p:nvSpPr>
        <p:spPr>
          <a:xfrm>
            <a:off x="6495803" y="1082467"/>
            <a:ext cx="5393549" cy="50348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1200" spc="0" normalizeH="0" noProof="0" dirty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ED96C0-0CCA-4C4A-AD20-1B42DA459278}"/>
              </a:ext>
            </a:extLst>
          </p:cNvPr>
          <p:cNvSpPr txBox="1"/>
          <p:nvPr/>
        </p:nvSpPr>
        <p:spPr>
          <a:xfrm>
            <a:off x="9357756" y="2470068"/>
            <a:ext cx="2585319" cy="33054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1200" spc="0" normalizeH="0" noProof="0" dirty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4" name="Picture 13" descr="A picture containing text, blue&#10;&#10;Description automatically generated">
            <a:extLst>
              <a:ext uri="{FF2B5EF4-FFF2-40B4-BE49-F238E27FC236}">
                <a16:creationId xmlns:a16="http://schemas.microsoft.com/office/drawing/2014/main" id="{2C1FFDF2-ACD8-447F-B2FB-F8136B64E6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622"/>
          <a:stretch/>
        </p:blipFill>
        <p:spPr>
          <a:xfrm>
            <a:off x="8229651" y="0"/>
            <a:ext cx="4059503" cy="74593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3FE4DC-EBCD-4F89-9B34-8D643C210146}"/>
              </a:ext>
            </a:extLst>
          </p:cNvPr>
          <p:cNvSpPr txBox="1"/>
          <p:nvPr/>
        </p:nvSpPr>
        <p:spPr>
          <a:xfrm>
            <a:off x="9072748" y="740701"/>
            <a:ext cx="2495860" cy="68476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1200" spc="0" normalizeH="0" noProof="0" dirty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8378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A68092-0196-4B23-9330-82C409C6AE10}"/>
              </a:ext>
            </a:extLst>
          </p:cNvPr>
          <p:cNvSpPr/>
          <p:nvPr/>
        </p:nvSpPr>
        <p:spPr>
          <a:xfrm>
            <a:off x="466927" y="1084156"/>
            <a:ext cx="11618235" cy="5033145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Hoods &amp; Dampers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6593105" y="1590960"/>
            <a:ext cx="5021893" cy="315416"/>
          </a:xfrm>
        </p:spPr>
        <p:txBody>
          <a:bodyPr>
            <a:normAutofit fontScale="25000" lnSpcReduction="20000"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7200" dirty="0">
                <a:solidFill>
                  <a:schemeClr val="bg1"/>
                </a:solidFill>
              </a:rPr>
              <a:t>Intake hood has a cleanable filter to limit rain and snow introduction on outdoor units.</a:t>
            </a:r>
            <a:br>
              <a:rPr lang="en-US" sz="7200" dirty="0">
                <a:solidFill>
                  <a:schemeClr val="bg1"/>
                </a:solidFill>
              </a:rPr>
            </a:br>
            <a:endParaRPr lang="en-US" sz="7200" dirty="0">
              <a:solidFill>
                <a:schemeClr val="bg1"/>
              </a:solidFill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7200" dirty="0">
                <a:solidFill>
                  <a:schemeClr val="bg1"/>
                </a:solidFill>
              </a:rPr>
              <a:t>Outdoor units feature 1-inch-thick aluminum, washable filters.</a:t>
            </a:r>
            <a:br>
              <a:rPr lang="en-US" sz="7200" dirty="0">
                <a:solidFill>
                  <a:schemeClr val="bg1"/>
                </a:solidFill>
              </a:rPr>
            </a:br>
            <a:endParaRPr lang="en-US" sz="7200" dirty="0">
              <a:solidFill>
                <a:schemeClr val="bg1"/>
              </a:solidFill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7200" dirty="0">
                <a:solidFill>
                  <a:schemeClr val="bg1"/>
                </a:solidFill>
              </a:rPr>
              <a:t>Exhaust hood provided with bird screen on outdoor units.</a:t>
            </a:r>
            <a:br>
              <a:rPr lang="en-US" sz="7200" dirty="0">
                <a:solidFill>
                  <a:schemeClr val="bg1"/>
                </a:solidFill>
              </a:rPr>
            </a:br>
            <a:endParaRPr lang="en-US" sz="7200" dirty="0">
              <a:solidFill>
                <a:schemeClr val="bg1"/>
              </a:solidFill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7200" dirty="0">
                <a:solidFill>
                  <a:schemeClr val="bg1"/>
                </a:solidFill>
              </a:rPr>
              <a:t>Features two-position low-leakage motorized ventilation and exhaust air dampers.</a:t>
            </a:r>
          </a:p>
          <a:p>
            <a:endParaRPr lang="en-US" sz="7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953" y="1463872"/>
            <a:ext cx="4908983" cy="427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5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73D6764-6FC1-4829-BC1D-9240B97B2A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9" y="795503"/>
            <a:ext cx="6416135" cy="60412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Conditioning Options</a:t>
            </a:r>
          </a:p>
        </p:txBody>
      </p:sp>
      <p:pic>
        <p:nvPicPr>
          <p:cNvPr id="8" name="Picture 7" descr="Engineering drawing&#10;&#10;Description automatically generated">
            <a:extLst>
              <a:ext uri="{FF2B5EF4-FFF2-40B4-BE49-F238E27FC236}">
                <a16:creationId xmlns:a16="http://schemas.microsoft.com/office/drawing/2014/main" id="{E7A9036A-ACFF-409F-9FC3-1BA75FA479E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7919" y="-82291"/>
            <a:ext cx="11913601" cy="65996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A5E4A2-CC2E-4583-85B0-356321A98058}"/>
              </a:ext>
            </a:extLst>
          </p:cNvPr>
          <p:cNvSpPr txBox="1"/>
          <p:nvPr/>
        </p:nvSpPr>
        <p:spPr>
          <a:xfrm>
            <a:off x="807689" y="21264"/>
            <a:ext cx="5380460" cy="604123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Integrated Coils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ea typeface="+mj-ea"/>
                <a:cs typeface="+mj-cs"/>
              </a:rPr>
              <a:t>Hot water — 1 or 2 rows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Chilled water — 4, 6, or 8 rows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</a:rPr>
              <a:t>DX Coil </a:t>
            </a: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— </a:t>
            </a:r>
            <a:r>
              <a:rPr lang="en-US" dirty="0">
                <a:solidFill>
                  <a:schemeClr val="bg1"/>
                </a:solidFill>
              </a:rPr>
              <a:t>4, 6 or 8 rows</a:t>
            </a:r>
          </a:p>
          <a:p>
            <a:pPr marL="742950" lvl="1" indent="-285750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bg1"/>
                </a:solidFill>
                <a:ea typeface="+mj-ea"/>
                <a:cs typeface="+mj-cs"/>
              </a:rPr>
              <a:t>Evaporator coil only, controls by others</a:t>
            </a:r>
          </a:p>
          <a:p>
            <a:pPr marL="742950" lvl="1" indent="-285750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kumimoji="0" lang="en-US" sz="1800" i="1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All refrigeration specialties </a:t>
            </a:r>
            <a:r>
              <a:rPr lang="en-US" sz="1800" i="1" dirty="0">
                <a:solidFill>
                  <a:schemeClr val="bg1"/>
                </a:solidFill>
                <a:ea typeface="+mj-ea"/>
                <a:cs typeface="+mj-cs"/>
              </a:rPr>
              <a:t>by others</a:t>
            </a:r>
          </a:p>
          <a:p>
            <a:pPr marR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endParaRPr kumimoji="0" lang="en-US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Coils will be piped externally, no pipe chase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through the floor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ea typeface="+mj-ea"/>
                <a:cs typeface="+mj-cs"/>
              </a:rPr>
              <a:t>Vestibule/doghouse to be provided by others</a:t>
            </a:r>
            <a:endParaRPr kumimoji="0" lang="en-US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0736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D7D052-F510-4871-B42E-ABE6C08FD3B4}"/>
              </a:ext>
            </a:extLst>
          </p:cNvPr>
          <p:cNvSpPr/>
          <p:nvPr/>
        </p:nvSpPr>
        <p:spPr>
          <a:xfrm>
            <a:off x="522514" y="842211"/>
            <a:ext cx="11669486" cy="6015789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19404" y="1084154"/>
            <a:ext cx="11207499" cy="5407082"/>
          </a:xfrm>
        </p:spPr>
        <p:txBody>
          <a:bodyPr wrap="square" anchor="t"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chemeClr val="bg1"/>
                </a:solidFill>
              </a:rPr>
              <a:t>Electrical Package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Integrated electrical and controls panels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Internal disconnect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460/3/60 input power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chemeClr val="bg1"/>
                </a:solidFill>
              </a:rPr>
              <a:t>Controls Packages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Supply temperature control 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Communication to BAS via BACnet MS/TP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Standard full-control by FläktGroup SEMCO 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Optional controls by others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Variable speed fans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Wheel control </a:t>
            </a:r>
          </a:p>
          <a:p>
            <a:pPr marL="952470" lvl="1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Variable speed</a:t>
            </a:r>
          </a:p>
          <a:p>
            <a:pPr marL="952470" lvl="1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Wheel frost protection </a:t>
            </a:r>
          </a:p>
          <a:p>
            <a:pPr marL="952470" lvl="1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Rotation detector sensor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Electrical &amp; Controls Packages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E11248A-355D-4983-ACDB-7B9AC1DE66F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0191" y="1320423"/>
            <a:ext cx="5446712" cy="5059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227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68580" tIns="34290" rIns="68580" bIns="34290" rtlCol="0" anchor="ctr">
            <a:noAutofit/>
          </a:bodyPr>
          <a:lstStyle/>
          <a:p>
            <a:pPr defTabSz="609570" fontAlgn="base">
              <a:spcAft>
                <a:spcPct val="0"/>
              </a:spcAft>
            </a:pPr>
            <a:r>
              <a:rPr lang="en-US" dirty="0">
                <a:latin typeface="Boxed Light" panose="02000503040000020004" pitchFamily="50" charset="0"/>
              </a:rPr>
              <a:t>UWC/UWCH Wheel: Key Product Performance Features</a:t>
            </a:r>
            <a:endParaRPr lang="fr-FR" dirty="0">
              <a:latin typeface="Boxed Light" panose="02000503040000020004" pitchFamily="50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59264" y="939062"/>
            <a:ext cx="11207499" cy="604222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Anti-corrosion, anti-stick &amp; anti-microbial face coat 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Very low static pressure loss with higher latent efficiencies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Reduced contaminant carry-over vs. competition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NFPA – 90A flame rating  of &lt;25 and 50 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Low leakage across seals – Outdoor air correction factor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Maximum operating temperature – 180 F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Variable speed wheel capability - standard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True fluted media with laminar flow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Lower filtration requirements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Standard gear motor vs. industry standard of simple electric motor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900" kern="0" dirty="0"/>
              <a:t> FläktGroup SEMCO brand &amp; reputation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altLang="en-US" sz="1900" dirty="0"/>
              <a:t> Purge section, self-cleaning media assures no re-entrainment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altLang="en-US" sz="1900" dirty="0"/>
              <a:t> Non-plugging aluminum honeycomb transfer wheel media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</a:pPr>
            <a:r>
              <a:rPr lang="en-US" altLang="en-US" sz="1900" i="1" dirty="0">
                <a:solidFill>
                  <a:srgbClr val="243746"/>
                </a:solidFill>
              </a:rPr>
              <a:t>*</a:t>
            </a:r>
            <a:r>
              <a:rPr lang="en-US" altLang="en-US" sz="1500" i="1" dirty="0">
                <a:solidFill>
                  <a:srgbClr val="243746"/>
                </a:solidFill>
              </a:rPr>
              <a:t>Only applies to energy recovery units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1">
                  <a:lumMod val="25000"/>
                </a:schemeClr>
              </a:buClr>
              <a:buSzPct val="85000"/>
              <a:buFont typeface="Arial" panose="020B0604020202020204" pitchFamily="34" charset="0"/>
              <a:buChar char="•"/>
            </a:pPr>
            <a:endParaRPr lang="en-US" sz="1500" kern="0" dirty="0"/>
          </a:p>
          <a:p>
            <a:endParaRPr lang="en-US" dirty="0"/>
          </a:p>
        </p:txBody>
      </p:sp>
      <p:pic>
        <p:nvPicPr>
          <p:cNvPr id="4" name="Picture 3" descr="A picture containing indoor, kitchen appliance, stove&#10;&#10;Description automatically generated">
            <a:extLst>
              <a:ext uri="{FF2B5EF4-FFF2-40B4-BE49-F238E27FC236}">
                <a16:creationId xmlns:a16="http://schemas.microsoft.com/office/drawing/2014/main" id="{981151D6-08C0-40D5-8CD1-92D221E990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210" r="-13502"/>
          <a:stretch/>
        </p:blipFill>
        <p:spPr>
          <a:xfrm rot="5400000">
            <a:off x="-1239663" y="2622122"/>
            <a:ext cx="6858000" cy="3245304"/>
          </a:xfrm>
          <a:prstGeom prst="rect">
            <a:avLst/>
          </a:prstGeom>
        </p:spPr>
      </p:pic>
      <p:pic>
        <p:nvPicPr>
          <p:cNvPr id="7" name="Picture 6" descr="C:\Users\thomas.rice\Desktop\AHRI_certified_label.jpg"/>
          <p:cNvPicPr/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8936" y1="24017" x2="48936" y2="24017"/>
                        <a14:foregroundMark x1="52482" y1="25764" x2="53664" y2="25764"/>
                        <a14:foregroundMark x1="59338" y1="22707" x2="59338" y2="22707"/>
                        <a14:foregroundMark x1="60520" y1="24891" x2="60520" y2="24891"/>
                        <a14:foregroundMark x1="61466" y1="32314" x2="61466" y2="32314"/>
                        <a14:foregroundMark x1="66194" y1="25764" x2="66194" y2="25764"/>
                        <a14:foregroundMark x1="64539" y1="23144" x2="64539" y2="23144"/>
                        <a14:foregroundMark x1="66194" y1="21834" x2="79196" y2="30131"/>
                        <a14:foregroundMark x1="71395" y1="20087" x2="93144" y2="29258"/>
                        <a14:foregroundMark x1="86761" y1="20961" x2="76123" y2="37555"/>
                        <a14:foregroundMark x1="45154" y1="19214" x2="61466" y2="38865"/>
                        <a14:foregroundMark x1="46809" y1="15284" x2="50355" y2="41485"/>
                        <a14:foregroundMark x1="6147" y1="14410" x2="47281" y2="36681"/>
                        <a14:foregroundMark x1="23641" y1="12664" x2="50827" y2="24017"/>
                        <a14:foregroundMark x1="4728" y1="30568" x2="34043" y2="29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9337" y="5922471"/>
            <a:ext cx="1427873" cy="8135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553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Fusion &amp; Fusion 3Å Wheel: Key Product Performance Features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DF91C-A4C7-41B3-BCF6-2D00E3BC61C9}"/>
              </a:ext>
            </a:extLst>
          </p:cNvPr>
          <p:cNvSpPr txBox="1"/>
          <p:nvPr/>
        </p:nvSpPr>
        <p:spPr>
          <a:xfrm>
            <a:off x="553469" y="4731263"/>
            <a:ext cx="2867025" cy="47081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285750" marR="0" indent="-285750" algn="l" defTabSz="4572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000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xed Regular" panose="02000606030000020004" pitchFamily="50" charset="0"/>
              <a:ea typeface="+mj-ea"/>
              <a:cs typeface="+mj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36A2A3-2426-43B3-8B95-F0543219B8D2}"/>
              </a:ext>
            </a:extLst>
          </p:cNvPr>
          <p:cNvSpPr txBox="1"/>
          <p:nvPr/>
        </p:nvSpPr>
        <p:spPr>
          <a:xfrm>
            <a:off x="5784899" y="1659376"/>
            <a:ext cx="6279394" cy="53480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285750" marR="0" indent="-28575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  <a:t>Sensible &amp; latent energy transfer</a:t>
            </a:r>
            <a:br>
              <a:rPr kumimoji="0" lang="en-US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</a:br>
            <a:endParaRPr kumimoji="0" lang="en-US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Boxed Book" panose="02000506040000020004" pitchFamily="50" charset="0"/>
                <a:ea typeface="+mj-ea"/>
                <a:cs typeface="+mj-cs"/>
              </a:rPr>
              <a:t>Substantially reduces the initial cost of the newly installed energy recovery system and its reliance on the cooling &amp; heating plant.</a:t>
            </a:r>
            <a:br>
              <a:rPr lang="en-US" dirty="0">
                <a:solidFill>
                  <a:schemeClr val="bg1"/>
                </a:solidFill>
                <a:latin typeface="Boxed Book" panose="02000506040000020004" pitchFamily="50" charset="0"/>
                <a:ea typeface="+mj-ea"/>
                <a:cs typeface="+mj-cs"/>
              </a:rPr>
            </a:br>
            <a:endParaRPr lang="en-US" dirty="0">
              <a:solidFill>
                <a:schemeClr val="bg1"/>
              </a:solidFill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Boxed Book" panose="02000506040000020004" pitchFamily="50" charset="0"/>
                <a:ea typeface="+mj-ea"/>
                <a:cs typeface="+mj-cs"/>
              </a:rPr>
              <a:t>High latent transfer efficiencies allow for full recovery even in low outdoor temperatures without frosting . (i.e. -10°F with return air humidity at 20% relative humidity)</a:t>
            </a:r>
            <a:br>
              <a:rPr lang="en-US" dirty="0">
                <a:solidFill>
                  <a:schemeClr val="bg1"/>
                </a:solidFill>
                <a:latin typeface="Boxed Book" panose="02000506040000020004" pitchFamily="50" charset="0"/>
                <a:ea typeface="+mj-ea"/>
                <a:cs typeface="+mj-cs"/>
              </a:rPr>
            </a:br>
            <a:r>
              <a:rPr lang="en-US" dirty="0">
                <a:solidFill>
                  <a:schemeClr val="bg1"/>
                </a:solidFill>
                <a:latin typeface="Boxed Book" panose="02000506040000020004" pitchFamily="50" charset="0"/>
                <a:ea typeface="+mj-ea"/>
                <a:cs typeface="+mj-cs"/>
              </a:rPr>
              <a:t> </a:t>
            </a:r>
          </a:p>
          <a:p>
            <a:pPr marL="285750" marR="0" indent="-28575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Boxed Book" panose="02000506040000020004" pitchFamily="50" charset="0"/>
                <a:ea typeface="+mj-ea"/>
                <a:cs typeface="+mj-cs"/>
              </a:rPr>
              <a:t>Recovers temperature and humidity during both heating and cooling seasons.</a:t>
            </a:r>
            <a:br>
              <a:rPr lang="en-US" dirty="0">
                <a:solidFill>
                  <a:schemeClr val="bg1"/>
                </a:solidFill>
                <a:latin typeface="Boxed Book" panose="02000506040000020004" pitchFamily="50" charset="0"/>
                <a:ea typeface="+mj-ea"/>
                <a:cs typeface="+mj-cs"/>
              </a:rPr>
            </a:br>
            <a:endParaRPr lang="en-US" dirty="0">
              <a:solidFill>
                <a:schemeClr val="bg1"/>
              </a:solidFill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Boxed Book" panose="02000506040000020004" pitchFamily="50" charset="0"/>
                <a:ea typeface="+mj-ea"/>
                <a:cs typeface="+mj-cs"/>
              </a:rPr>
              <a:t>Saves up to 80% of the heating &amp; cooling loads associated with outside air.</a:t>
            </a:r>
            <a:br>
              <a:rPr lang="en-US" dirty="0">
                <a:solidFill>
                  <a:schemeClr val="bg1"/>
                </a:solidFill>
                <a:latin typeface="Boxed Book" panose="02000506040000020004" pitchFamily="50" charset="0"/>
                <a:ea typeface="+mj-ea"/>
                <a:cs typeface="+mj-cs"/>
              </a:rPr>
            </a:br>
            <a:endParaRPr lang="en-US" dirty="0">
              <a:solidFill>
                <a:schemeClr val="bg1"/>
              </a:solidFill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indent="-285750" defTabSz="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Boxed Book" panose="02000506040000020004" pitchFamily="50" charset="0"/>
                <a:ea typeface="+mj-ea"/>
                <a:cs typeface="+mj-cs"/>
              </a:rPr>
              <a:t>Expected life greater than 20 years.</a:t>
            </a:r>
          </a:p>
          <a:p>
            <a:pPr defTabSz="457200">
              <a:spcBef>
                <a:spcPct val="0"/>
              </a:spcBef>
            </a:pPr>
            <a:endParaRPr lang="en-US" altLang="en-US" dirty="0">
              <a:solidFill>
                <a:schemeClr val="bg1"/>
              </a:solidFill>
              <a:ea typeface="+mj-ea"/>
              <a:cs typeface="+mj-cs"/>
            </a:endParaRPr>
          </a:p>
          <a:p>
            <a:pPr defTabSz="457200">
              <a:spcBef>
                <a:spcPct val="0"/>
              </a:spcBef>
            </a:pPr>
            <a:r>
              <a:rPr lang="en-US" altLang="en-US" sz="1400" i="1" dirty="0">
                <a:solidFill>
                  <a:schemeClr val="bg1"/>
                </a:solidFill>
              </a:rPr>
              <a:t> *Only applies to energy recovery units</a:t>
            </a:r>
          </a:p>
          <a:p>
            <a:pPr marL="285750" marR="0" indent="-28575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285750" marR="0" indent="-28575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30" name="Picture 29" descr="A group of people sitting around a table playing a board game&#10;&#10;Description automatically generated">
            <a:extLst>
              <a:ext uri="{FF2B5EF4-FFF2-40B4-BE49-F238E27FC236}">
                <a16:creationId xmlns:a16="http://schemas.microsoft.com/office/drawing/2014/main" id="{D157C278-EFEB-4C87-A629-907C21C49B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854" y="1816464"/>
            <a:ext cx="4659253" cy="410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36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Fusion 3Å &amp; True 3Å: Surface &amp; Coating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57640D-199F-4482-9B24-B695C9AB3FC1}"/>
              </a:ext>
            </a:extLst>
          </p:cNvPr>
          <p:cNvSpPr txBox="1"/>
          <p:nvPr/>
        </p:nvSpPr>
        <p:spPr>
          <a:xfrm>
            <a:off x="623392" y="1271297"/>
            <a:ext cx="4615408" cy="4958499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marL="171450" marR="0" indent="-171450" algn="l" defTabSz="457200" rtl="0" eaLnBrk="1" fontAlgn="auto" latinLnBrk="0" hangingPunct="1">
              <a:spcBef>
                <a:spcPct val="0"/>
              </a:spcBef>
              <a:spcAft>
                <a:spcPts val="40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700" kern="900" dirty="0">
                <a:ea typeface="+mj-ea"/>
                <a:cs typeface="+mj-cs"/>
              </a:rPr>
              <a:t>Solid adsorbent layer allows for equal </a:t>
            </a:r>
            <a:br>
              <a:rPr lang="en-US" sz="1700" kern="900" dirty="0">
                <a:ea typeface="+mj-ea"/>
                <a:cs typeface="+mj-cs"/>
              </a:rPr>
            </a:br>
            <a:r>
              <a:rPr lang="en-US" sz="1700" kern="900" dirty="0">
                <a:ea typeface="+mj-ea"/>
                <a:cs typeface="+mj-cs"/>
              </a:rPr>
              <a:t>transfer of latent and sensible energy.</a:t>
            </a:r>
          </a:p>
          <a:p>
            <a:pPr marL="171450" marR="0" indent="-171450" algn="l" defTabSz="457200" rtl="0" eaLnBrk="1" fontAlgn="auto" latinLnBrk="0" hangingPunct="1">
              <a:spcBef>
                <a:spcPct val="0"/>
              </a:spcBef>
              <a:spcAft>
                <a:spcPts val="40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700" i="0" u="none" strike="noStrike" kern="90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3Å</a:t>
            </a:r>
            <a:r>
              <a:rPr lang="en-US" sz="1700" kern="900" dirty="0">
                <a:ea typeface="+mj-ea"/>
                <a:cs typeface="+mj-cs"/>
              </a:rPr>
              <a:t> / composite desiccant surface limits</a:t>
            </a:r>
            <a:br>
              <a:rPr lang="en-US" sz="1700" kern="900" dirty="0">
                <a:ea typeface="+mj-ea"/>
                <a:cs typeface="+mj-cs"/>
              </a:rPr>
            </a:br>
            <a:r>
              <a:rPr lang="en-US" sz="1700" kern="900" dirty="0">
                <a:ea typeface="+mj-ea"/>
                <a:cs typeface="+mj-cs"/>
              </a:rPr>
              <a:t>the transfer of contaminants.</a:t>
            </a:r>
          </a:p>
          <a:p>
            <a:pPr marL="171450" marR="0" indent="-171450" algn="l" defTabSz="457200" rtl="0" eaLnBrk="1" fontAlgn="auto" latinLnBrk="0" hangingPunct="1">
              <a:spcBef>
                <a:spcPct val="0"/>
              </a:spcBef>
              <a:spcAft>
                <a:spcPts val="40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700" i="0" u="none" strike="noStrike" kern="90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Acid resistant face coating for critical </a:t>
            </a:r>
            <a:br>
              <a:rPr kumimoji="0" lang="en-US" sz="1700" i="0" u="none" strike="noStrike" kern="90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sz="1700" i="0" u="none" strike="noStrike" kern="90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application</a:t>
            </a:r>
            <a:r>
              <a:rPr lang="en-US" sz="1700" kern="900" dirty="0">
                <a:ea typeface="+mj-ea"/>
                <a:cs typeface="+mj-cs"/>
              </a:rPr>
              <a:t>s and seaside environments.</a:t>
            </a:r>
          </a:p>
          <a:p>
            <a:pPr marL="171450" marR="0" indent="-171450" algn="l" defTabSz="457200" rtl="0" eaLnBrk="1" fontAlgn="auto" latinLnBrk="0" hangingPunct="1">
              <a:spcBef>
                <a:spcPct val="0"/>
              </a:spcBef>
              <a:spcAft>
                <a:spcPts val="40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700" i="0" u="none" strike="noStrike" kern="90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Anti-stick face coating limits the buildup</a:t>
            </a:r>
            <a:br>
              <a:rPr lang="en-US" sz="1700" kern="900" dirty="0">
                <a:ea typeface="+mj-ea"/>
                <a:cs typeface="+mj-cs"/>
              </a:rPr>
            </a:br>
            <a:r>
              <a:rPr kumimoji="0" lang="en-US" sz="1700" i="0" u="none" strike="noStrike" kern="90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of </a:t>
            </a:r>
            <a:r>
              <a:rPr lang="en-US" sz="1700" kern="900" dirty="0">
                <a:ea typeface="+mj-ea"/>
                <a:cs typeface="+mj-cs"/>
              </a:rPr>
              <a:t>particulate, simplifies cleaning.</a:t>
            </a:r>
            <a:endParaRPr kumimoji="0" lang="en-US" sz="1700" i="0" u="none" strike="noStrike" kern="90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171450" marR="0" indent="-171450" algn="l" defTabSz="457200" rtl="0" eaLnBrk="1" fontAlgn="auto" latinLnBrk="0" hangingPunct="1">
              <a:spcBef>
                <a:spcPct val="0"/>
              </a:spcBef>
              <a:spcAft>
                <a:spcPts val="40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700" kern="900" dirty="0">
                <a:ea typeface="+mj-ea"/>
                <a:cs typeface="+mj-cs"/>
              </a:rPr>
              <a:t>Anti-microbial face coating and media </a:t>
            </a:r>
            <a:br>
              <a:rPr lang="en-US" sz="1700" kern="900" dirty="0">
                <a:ea typeface="+mj-ea"/>
                <a:cs typeface="+mj-cs"/>
              </a:rPr>
            </a:br>
            <a:r>
              <a:rPr lang="en-US" sz="1700" kern="900" dirty="0">
                <a:ea typeface="+mj-ea"/>
                <a:cs typeface="+mj-cs"/>
              </a:rPr>
              <a:t>properties.</a:t>
            </a:r>
            <a:endParaRPr kumimoji="0" lang="en-US" sz="1700" i="0" u="none" strike="noStrike" kern="90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F831BE-FB90-4817-A60B-15DCD3A235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8800" y="1190911"/>
            <a:ext cx="5459070" cy="50388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8D285B-1F35-4E31-A5B5-37B510874A5A}"/>
              </a:ext>
            </a:extLst>
          </p:cNvPr>
          <p:cNvSpPr txBox="1"/>
          <p:nvPr/>
        </p:nvSpPr>
        <p:spPr>
          <a:xfrm>
            <a:off x="7332785" y="606669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Electron microscopic image of a 3Å molecular sieve</a:t>
            </a:r>
          </a:p>
        </p:txBody>
      </p:sp>
    </p:spTree>
    <p:extLst>
      <p:ext uri="{BB962C8B-B14F-4D97-AF65-F5344CB8AC3E}">
        <p14:creationId xmlns:p14="http://schemas.microsoft.com/office/powerpoint/2010/main" val="192681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True 3Å Wheel: Key Product Performance Features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DF91C-A4C7-41B3-BCF6-2D00E3BC61C9}"/>
              </a:ext>
            </a:extLst>
          </p:cNvPr>
          <p:cNvSpPr txBox="1"/>
          <p:nvPr/>
        </p:nvSpPr>
        <p:spPr>
          <a:xfrm>
            <a:off x="553469" y="4731263"/>
            <a:ext cx="2867025" cy="47081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285750" marR="0" indent="-285750" algn="l" defTabSz="4572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000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xed Regular" panose="02000606030000020004" pitchFamily="50" charset="0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52CA87-0CCB-4FEC-9369-4FFA41F17FA5}"/>
              </a:ext>
            </a:extLst>
          </p:cNvPr>
          <p:cNvSpPr txBox="1"/>
          <p:nvPr/>
        </p:nvSpPr>
        <p:spPr>
          <a:xfrm>
            <a:off x="451945" y="1177159"/>
            <a:ext cx="5002924" cy="56808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1200" spc="0" normalizeH="0" noProof="0" dirty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36A2A3-2426-43B3-8B95-F0543219B8D2}"/>
              </a:ext>
            </a:extLst>
          </p:cNvPr>
          <p:cNvSpPr txBox="1"/>
          <p:nvPr/>
        </p:nvSpPr>
        <p:spPr>
          <a:xfrm>
            <a:off x="5912606" y="790827"/>
            <a:ext cx="4208615" cy="53480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  <a:t>Sensible &amp; latent energy transfer</a:t>
            </a:r>
            <a:br>
              <a:rPr kumimoji="0" lang="en-US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rPr>
            </a:br>
            <a:endParaRPr kumimoji="0" lang="en-US" i="0" u="none" strike="noStrike" kern="1200" spc="0" normalizeH="0" noProof="0" dirty="0">
              <a:ln>
                <a:noFill/>
              </a:ln>
              <a:effectLst/>
              <a:uLnTx/>
              <a:uFillTx/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latin typeface="Boxed Book" panose="02000506040000020004" pitchFamily="50" charset="0"/>
                <a:ea typeface="+mj-ea"/>
                <a:cs typeface="+mj-cs"/>
              </a:rPr>
              <a:t>Reduced initial cost by reducing mechanical conditioning.</a:t>
            </a:r>
            <a:br>
              <a:rPr lang="en-US" dirty="0">
                <a:latin typeface="Boxed Book" panose="02000506040000020004" pitchFamily="50" charset="0"/>
                <a:ea typeface="+mj-ea"/>
                <a:cs typeface="+mj-cs"/>
              </a:rPr>
            </a:br>
            <a:endParaRPr lang="en-US" dirty="0"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latin typeface="Boxed Book" panose="02000506040000020004" pitchFamily="50" charset="0"/>
                <a:ea typeface="+mj-ea"/>
                <a:cs typeface="+mj-cs"/>
              </a:rPr>
              <a:t>Operates at lower temperatures without frosting.</a:t>
            </a:r>
            <a:br>
              <a:rPr lang="en-US" dirty="0">
                <a:latin typeface="Boxed Book" panose="02000506040000020004" pitchFamily="50" charset="0"/>
                <a:ea typeface="+mj-ea"/>
                <a:cs typeface="+mj-cs"/>
              </a:rPr>
            </a:br>
            <a:endParaRPr lang="en-US" dirty="0"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latin typeface="Boxed Book" panose="02000506040000020004" pitchFamily="50" charset="0"/>
                <a:ea typeface="+mj-ea"/>
                <a:cs typeface="+mj-cs"/>
              </a:rPr>
              <a:t>Expected life greater than 20 years.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latin typeface="Boxed Book" panose="02000506040000020004" pitchFamily="50" charset="0"/>
                <a:ea typeface="+mj-ea"/>
                <a:cs typeface="+mj-cs"/>
              </a:rPr>
              <a:t>Recovers exhausted winter-time temperature and humidity.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latin typeface="Boxed Book" panose="02000506040000020004" pitchFamily="50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latin typeface="Boxed Book" panose="02000506040000020004" pitchFamily="50" charset="0"/>
                <a:ea typeface="+mj-ea"/>
                <a:cs typeface="+mj-cs"/>
              </a:rPr>
              <a:t>Saves ≈ 50% of the loads associated with outside air.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2" name="Picture 21" descr="A picture containing indoor&#10;&#10;Description automatically generated">
            <a:extLst>
              <a:ext uri="{FF2B5EF4-FFF2-40B4-BE49-F238E27FC236}">
                <a16:creationId xmlns:a16="http://schemas.microsoft.com/office/drawing/2014/main" id="{8EA3E5B0-8BD8-4B4E-8A11-A66DDFEFA1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469" y="1699253"/>
            <a:ext cx="5228941" cy="348630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1A57B48-6347-4439-BF8B-E377C3119BA0}"/>
              </a:ext>
            </a:extLst>
          </p:cNvPr>
          <p:cNvGrpSpPr/>
          <p:nvPr/>
        </p:nvGrpSpPr>
        <p:grpSpPr>
          <a:xfrm>
            <a:off x="9607419" y="3861874"/>
            <a:ext cx="3063257" cy="2382533"/>
            <a:chOff x="9404995" y="2708078"/>
            <a:chExt cx="3063257" cy="23825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" name="Picture 7" descr="A picture containing text, window&#10;&#10;Description automatically generated">
              <a:extLst>
                <a:ext uri="{FF2B5EF4-FFF2-40B4-BE49-F238E27FC236}">
                  <a16:creationId xmlns:a16="http://schemas.microsoft.com/office/drawing/2014/main" id="{50302305-E983-4517-9C5F-8B882129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04995" y="2708078"/>
              <a:ext cx="3063257" cy="238253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AE85D48-31F8-4471-8F00-5DD8F4B4E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54208" y="4613704"/>
              <a:ext cx="910804" cy="4769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227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C84659F-BD35-4F99-8274-81C4B42DA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oxed Light" panose="02000503040000020004" pitchFamily="50" charset="0"/>
              </a:rPr>
              <a:t>Airflow Ranges in CFM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0F0A38E-ABDE-4BAC-BD23-D81C7F8978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8084333"/>
              </p:ext>
            </p:extLst>
          </p:nvPr>
        </p:nvGraphicFramePr>
        <p:xfrm>
          <a:off x="1280160" y="1012423"/>
          <a:ext cx="9448034" cy="5427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Oval 11">
            <a:extLst>
              <a:ext uri="{FF2B5EF4-FFF2-40B4-BE49-F238E27FC236}">
                <a16:creationId xmlns:a16="http://schemas.microsoft.com/office/drawing/2014/main" id="{297E2245-E9ED-426A-BDB9-CE1D447C530C}"/>
              </a:ext>
            </a:extLst>
          </p:cNvPr>
          <p:cNvSpPr/>
          <p:nvPr/>
        </p:nvSpPr>
        <p:spPr>
          <a:xfrm>
            <a:off x="10551320" y="4699669"/>
            <a:ext cx="1375012" cy="1375012"/>
          </a:xfrm>
          <a:prstGeom prst="ellipse">
            <a:avLst/>
          </a:prstGeom>
          <a:solidFill>
            <a:srgbClr val="DDDD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Bef>
                <a:spcPct val="0"/>
              </a:spcBef>
            </a:pPr>
            <a:r>
              <a:rPr lang="en-US" sz="1100" b="1" dirty="0">
                <a:solidFill>
                  <a:srgbClr val="243746"/>
                </a:solidFill>
              </a:rPr>
              <a:t>The </a:t>
            </a:r>
            <a:r>
              <a:rPr lang="en-US" sz="1100" b="1" dirty="0" err="1">
                <a:solidFill>
                  <a:srgbClr val="243746"/>
                </a:solidFill>
              </a:rPr>
              <a:t>ElitePro</a:t>
            </a:r>
            <a:r>
              <a:rPr lang="en-US" sz="1100" b="1" dirty="0">
                <a:solidFill>
                  <a:srgbClr val="243746"/>
                </a:solidFill>
              </a:rPr>
              <a:t> Series serves the largest market segment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9CA925-F904-42C2-97A4-1DAFA02A51F1}"/>
              </a:ext>
            </a:extLst>
          </p:cNvPr>
          <p:cNvGrpSpPr/>
          <p:nvPr/>
        </p:nvGrpSpPr>
        <p:grpSpPr>
          <a:xfrm>
            <a:off x="9304860" y="307684"/>
            <a:ext cx="2492920" cy="1937983"/>
            <a:chOff x="9315721" y="371978"/>
            <a:chExt cx="2492920" cy="193798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5E99193-2474-426B-8375-D6B5C385BF79}"/>
                </a:ext>
              </a:extLst>
            </p:cNvPr>
            <p:cNvSpPr/>
            <p:nvPr/>
          </p:nvSpPr>
          <p:spPr>
            <a:xfrm>
              <a:off x="11556472" y="1046913"/>
              <a:ext cx="245135" cy="169942"/>
            </a:xfrm>
            <a:prstGeom prst="rect">
              <a:avLst/>
            </a:prstGeom>
            <a:solidFill>
              <a:srgbClr val="004C4C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6AE327-077C-44D3-A8C6-410B5AD938FF}"/>
                </a:ext>
              </a:extLst>
            </p:cNvPr>
            <p:cNvSpPr txBox="1"/>
            <p:nvPr/>
          </p:nvSpPr>
          <p:spPr>
            <a:xfrm>
              <a:off x="9315721" y="371978"/>
              <a:ext cx="2492920" cy="1937983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rm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Book" panose="02000506040000020004" pitchFamily="50" charset="0"/>
                <a:ea typeface="+mj-ea"/>
                <a:cs typeface="+mj-cs"/>
              </a:endParaRPr>
            </a:p>
            <a:p>
              <a:pPr defTabSz="457200">
                <a:spcBef>
                  <a:spcPct val="0"/>
                </a:spcBef>
              </a:pPr>
              <a:r>
                <a:rPr lang="en-US" sz="1200" b="1" dirty="0" err="1">
                  <a:latin typeface="Boxed Book" panose="02000506040000020004" pitchFamily="50" charset="0"/>
                </a:rPr>
                <a:t>ElitePro</a:t>
              </a:r>
              <a:r>
                <a:rPr lang="en-US" sz="1200" b="1" dirty="0">
                  <a:latin typeface="Boxed Book" panose="02000506040000020004" pitchFamily="50" charset="0"/>
                </a:rPr>
                <a:t> Series Pre-Conditioner</a:t>
              </a:r>
              <a:br>
                <a:rPr lang="en-US" sz="1200" b="1" dirty="0">
                  <a:latin typeface="Boxed Book" panose="02000506040000020004" pitchFamily="50" charset="0"/>
                </a:rPr>
              </a:br>
              <a:endParaRPr lang="en-US" sz="1200" b="1" dirty="0">
                <a:latin typeface="Boxed Book" panose="02000506040000020004" pitchFamily="50" charset="0"/>
                <a:ea typeface="+mj-ea"/>
                <a:cs typeface="+mj-cs"/>
              </a:endParaRPr>
            </a:p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kern="1200" spc="0" normalizeH="0" noProof="0" dirty="0" err="1">
                  <a:ln>
                    <a:noFill/>
                  </a:ln>
                  <a:effectLst/>
                  <a:uLnTx/>
                  <a:uFillTx/>
                  <a:latin typeface="Boxed Book" panose="02000506040000020004" pitchFamily="50" charset="0"/>
                  <a:ea typeface="+mj-ea"/>
                  <a:cs typeface="+mj-cs"/>
                </a:rPr>
                <a:t>ElitePro</a:t>
              </a:r>
              <a:r>
                <a:rPr kumimoji="0" lang="en-US" sz="1200" b="1" i="0" u="none" strike="noStrike" kern="1200" spc="0" normalizeH="0" noProof="0" dirty="0">
                  <a:ln>
                    <a:noFill/>
                  </a:ln>
                  <a:effectLst/>
                  <a:uLnTx/>
                  <a:uFillTx/>
                  <a:latin typeface="Boxed Book" panose="02000506040000020004" pitchFamily="50" charset="0"/>
                  <a:ea typeface="+mj-ea"/>
                  <a:cs typeface="+mj-cs"/>
                </a:rPr>
                <a:t> Series with Coils</a:t>
              </a:r>
            </a:p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kern="1200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BE3DC1B-0DDD-4CC3-8785-9BF33B7261BC}"/>
                </a:ext>
              </a:extLst>
            </p:cNvPr>
            <p:cNvSpPr/>
            <p:nvPr/>
          </p:nvSpPr>
          <p:spPr>
            <a:xfrm>
              <a:off x="11563505" y="1402503"/>
              <a:ext cx="245135" cy="169942"/>
            </a:xfrm>
            <a:prstGeom prst="rect">
              <a:avLst/>
            </a:prstGeom>
            <a:solidFill>
              <a:srgbClr val="CBE1D2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98AD820-EBB6-4AE1-869B-4024FF98A470}"/>
              </a:ext>
            </a:extLst>
          </p:cNvPr>
          <p:cNvSpPr txBox="1"/>
          <p:nvPr/>
        </p:nvSpPr>
        <p:spPr>
          <a:xfrm rot="16200000">
            <a:off x="1793899" y="5270016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Semibold" panose="02000506030000020004" pitchFamily="50" charset="0"/>
                <a:ea typeface="+mj-ea"/>
                <a:cs typeface="+mj-cs"/>
              </a:rPr>
              <a:t>3,000 – 5,300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48F749-E4F0-4EDA-B841-3821024F7114}"/>
              </a:ext>
            </a:extLst>
          </p:cNvPr>
          <p:cNvSpPr txBox="1"/>
          <p:nvPr/>
        </p:nvSpPr>
        <p:spPr>
          <a:xfrm rot="16200000">
            <a:off x="2589636" y="5195582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4,000 – 6,000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B14B06-6A98-482B-9213-CF7D44B42685}"/>
              </a:ext>
            </a:extLst>
          </p:cNvPr>
          <p:cNvSpPr txBox="1"/>
          <p:nvPr/>
        </p:nvSpPr>
        <p:spPr>
          <a:xfrm rot="16200000">
            <a:off x="3385374" y="4904732"/>
            <a:ext cx="90044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5,500 – 7,500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422F95-22C0-41B8-A802-E177D530859C}"/>
              </a:ext>
            </a:extLst>
          </p:cNvPr>
          <p:cNvSpPr txBox="1"/>
          <p:nvPr/>
        </p:nvSpPr>
        <p:spPr>
          <a:xfrm rot="16200000">
            <a:off x="4146212" y="4775766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4,000 – 8,500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09DE31-1542-48EA-B532-9CD6D3671D1C}"/>
              </a:ext>
            </a:extLst>
          </p:cNvPr>
          <p:cNvSpPr txBox="1"/>
          <p:nvPr/>
        </p:nvSpPr>
        <p:spPr>
          <a:xfrm rot="16200000">
            <a:off x="4937122" y="45720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7,000 – 9,000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FCA861-6E80-48C6-A8EA-7FD81832ACA3}"/>
              </a:ext>
            </a:extLst>
          </p:cNvPr>
          <p:cNvSpPr txBox="1"/>
          <p:nvPr/>
        </p:nvSpPr>
        <p:spPr>
          <a:xfrm rot="16200000">
            <a:off x="5721052" y="4281181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9,000 – 11,000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7C9B34-2B7F-4658-9B46-0CCB88D7B9CA}"/>
              </a:ext>
            </a:extLst>
          </p:cNvPr>
          <p:cNvSpPr txBox="1"/>
          <p:nvPr/>
        </p:nvSpPr>
        <p:spPr>
          <a:xfrm rot="16200000">
            <a:off x="6505863" y="410781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7,000 – 12,000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68643C-C5AA-499B-97FA-34640DE5FB20}"/>
              </a:ext>
            </a:extLst>
          </p:cNvPr>
          <p:cNvSpPr txBox="1"/>
          <p:nvPr/>
        </p:nvSpPr>
        <p:spPr>
          <a:xfrm rot="16200000">
            <a:off x="7286580" y="3934456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xed Semibold" panose="02000506030000020004" pitchFamily="50" charset="0"/>
                <a:ea typeface="+mj-ea"/>
                <a:cs typeface="+mj-cs"/>
              </a:rPr>
              <a:t>10,000 – 13,000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0F0D1F-592B-40FD-B41B-F112B67AA66C}"/>
              </a:ext>
            </a:extLst>
          </p:cNvPr>
          <p:cNvSpPr txBox="1"/>
          <p:nvPr/>
        </p:nvSpPr>
        <p:spPr>
          <a:xfrm rot="16200000">
            <a:off x="8071391" y="356393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11,000 – 15,000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C3B09D-D481-4F93-9487-E9A3C84DC3E1}"/>
              </a:ext>
            </a:extLst>
          </p:cNvPr>
          <p:cNvSpPr txBox="1"/>
          <p:nvPr/>
        </p:nvSpPr>
        <p:spPr>
          <a:xfrm rot="16200000">
            <a:off x="8847660" y="306193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xed Semibold" panose="02000506030000020004" pitchFamily="50" charset="0"/>
                <a:ea typeface="+mj-ea"/>
                <a:cs typeface="+mj-cs"/>
              </a:rPr>
              <a:t>14,000 – 17,500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F52C8C-CFB4-4166-9CE9-B4340BBD282A}"/>
              </a:ext>
            </a:extLst>
          </p:cNvPr>
          <p:cNvSpPr txBox="1"/>
          <p:nvPr/>
        </p:nvSpPr>
        <p:spPr>
          <a:xfrm rot="16200000">
            <a:off x="9623929" y="2572807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16,000 – 20,000</a:t>
            </a:r>
          </a:p>
        </p:txBody>
      </p:sp>
    </p:spTree>
    <p:extLst>
      <p:ext uri="{BB962C8B-B14F-4D97-AF65-F5344CB8AC3E}">
        <p14:creationId xmlns:p14="http://schemas.microsoft.com/office/powerpoint/2010/main" val="615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D0F77E-8F9A-4280-842C-4084BCA32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Pre-Conditioner Units: Typical Performance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A47AD5-718F-4C7A-A715-D79712EDD6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25529871-2CC8-4C30-B6D2-E2F96D3994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798" y="542341"/>
            <a:ext cx="7471352" cy="5773317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5AC586B3-2758-4277-81FA-EF1B993658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5623" y="685283"/>
            <a:ext cx="7120743" cy="55023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4E31202-7BF1-4485-8E57-C887E64ECEE2}"/>
              </a:ext>
            </a:extLst>
          </p:cNvPr>
          <p:cNvSpPr txBox="1"/>
          <p:nvPr/>
        </p:nvSpPr>
        <p:spPr>
          <a:xfrm>
            <a:off x="897384" y="5682901"/>
            <a:ext cx="6446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1200" spc="0" normalizeH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oxed Medium" panose="02000506030000020004" pitchFamily="50" charset="0"/>
                <a:ea typeface="+mj-ea"/>
                <a:cs typeface="+mj-cs"/>
              </a:rPr>
              <a:t>COOLING SEASON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C13401-AAA1-47D7-A4EB-5225D1233FEB}"/>
              </a:ext>
            </a:extLst>
          </p:cNvPr>
          <p:cNvSpPr txBox="1"/>
          <p:nvPr/>
        </p:nvSpPr>
        <p:spPr>
          <a:xfrm>
            <a:off x="9881675" y="5682901"/>
            <a:ext cx="647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F0000"/>
                </a:solidFill>
                <a:latin typeface="Boxed Medium" panose="02000506030000020004" pitchFamily="50" charset="0"/>
                <a:ea typeface="+mj-ea"/>
                <a:cs typeface="+mj-cs"/>
              </a:rPr>
              <a:t>HEAT</a:t>
            </a:r>
            <a:r>
              <a:rPr kumimoji="0" lang="en-US" sz="1800" b="1" i="0" u="none" strike="noStrike" kern="1200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xed Medium" panose="02000506030000020004" pitchFamily="50" charset="0"/>
                <a:ea typeface="+mj-ea"/>
                <a:cs typeface="+mj-cs"/>
              </a:rPr>
              <a:t>ING SEASON</a:t>
            </a:r>
          </a:p>
        </p:txBody>
      </p:sp>
    </p:spTree>
    <p:extLst>
      <p:ext uri="{BB962C8B-B14F-4D97-AF65-F5344CB8AC3E}">
        <p14:creationId xmlns:p14="http://schemas.microsoft.com/office/powerpoint/2010/main" val="2947344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D5EC88-979D-42A0-8068-2CC9B9B6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Conditioned Units: Typical Performance</a:t>
            </a:r>
          </a:p>
        </p:txBody>
      </p:sp>
      <p:pic>
        <p:nvPicPr>
          <p:cNvPr id="7" name="Picture 6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058EC7A8-A182-4C2C-9A53-D003C6C15B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4931" y="363942"/>
            <a:ext cx="8488345" cy="6559176"/>
          </a:xfrm>
          <a:prstGeom prst="rect">
            <a:avLst/>
          </a:prstGeom>
        </p:spPr>
      </p:pic>
      <p:pic>
        <p:nvPicPr>
          <p:cNvPr id="9" name="Picture 8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0F6E61C5-504C-4B81-A206-2E451CC9199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4484" y="683576"/>
            <a:ext cx="7519448" cy="58104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A46B9D4-015E-4891-AF2B-48E201321B98}"/>
              </a:ext>
            </a:extLst>
          </p:cNvPr>
          <p:cNvSpPr txBox="1"/>
          <p:nvPr/>
        </p:nvSpPr>
        <p:spPr>
          <a:xfrm>
            <a:off x="623392" y="4975670"/>
            <a:ext cx="7187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1200" spc="0" normalizeH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oxed Medium" panose="02000506030000020004" pitchFamily="50" charset="0"/>
                <a:ea typeface="+mj-ea"/>
                <a:cs typeface="+mj-cs"/>
              </a:rPr>
              <a:t>COOLING SEASON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59AB32-12E7-44C0-91CE-112709FB0AFF}"/>
              </a:ext>
            </a:extLst>
          </p:cNvPr>
          <p:cNvSpPr txBox="1"/>
          <p:nvPr/>
        </p:nvSpPr>
        <p:spPr>
          <a:xfrm>
            <a:off x="10148777" y="4954512"/>
            <a:ext cx="72124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F0000"/>
                </a:solidFill>
                <a:latin typeface="Boxed Medium" panose="02000506030000020004" pitchFamily="50" charset="0"/>
                <a:ea typeface="+mj-ea"/>
                <a:cs typeface="+mj-cs"/>
              </a:rPr>
              <a:t>HEAT</a:t>
            </a:r>
            <a:r>
              <a:rPr kumimoji="0" lang="en-US" sz="1800" b="1" i="0" u="none" strike="noStrike" kern="1200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xed Medium" panose="02000506030000020004" pitchFamily="50" charset="0"/>
                <a:ea typeface="+mj-ea"/>
                <a:cs typeface="+mj-cs"/>
              </a:rPr>
              <a:t>ING SEASON</a:t>
            </a:r>
          </a:p>
        </p:txBody>
      </p:sp>
    </p:spTree>
    <p:extLst>
      <p:ext uri="{BB962C8B-B14F-4D97-AF65-F5344CB8AC3E}">
        <p14:creationId xmlns:p14="http://schemas.microsoft.com/office/powerpoint/2010/main" val="1071181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83D57D-B076-49C2-A119-1DA8A3580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ElitePro</a:t>
            </a:r>
            <a:r>
              <a:rPr lang="en-US" dirty="0"/>
              <a:t> Series Air Handling Units: Overview</a:t>
            </a:r>
          </a:p>
        </p:txBody>
      </p:sp>
      <p:pic>
        <p:nvPicPr>
          <p:cNvPr id="7" name="Picture 6" descr="A person holding a baby&#10;&#10;Description automatically generated with low confidence">
            <a:extLst>
              <a:ext uri="{FF2B5EF4-FFF2-40B4-BE49-F238E27FC236}">
                <a16:creationId xmlns:a16="http://schemas.microsoft.com/office/drawing/2014/main" id="{A38C2B5D-89BD-4358-B926-48782CBE59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8800" y="1723665"/>
            <a:ext cx="5656583" cy="43235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946114-4E10-460F-9FA6-E936EF0C62D9}"/>
              </a:ext>
            </a:extLst>
          </p:cNvPr>
          <p:cNvSpPr txBox="1"/>
          <p:nvPr/>
        </p:nvSpPr>
        <p:spPr>
          <a:xfrm>
            <a:off x="1065745" y="1109377"/>
            <a:ext cx="3973845" cy="5748623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lnSpcReduction="10000"/>
          </a:bodyPr>
          <a:lstStyle/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For applications where energy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recovery is not appropriate.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latin typeface="Calibri" pitchFamily="34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Should be considered for 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applications where a lower first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time cost is weighted more heavily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than future energy savings.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latin typeface="Calibri" pitchFamily="34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Adding an </a:t>
            </a:r>
            <a:r>
              <a:rPr kumimoji="0" lang="en-US" u="none" strike="noStrike" kern="1200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ElitePro</a:t>
            </a: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AHU to an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existing HVAC system can augment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incoming outdoor air levels to help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flush out more contaminants allowing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systems achieve ASHRAE 62.1.</a:t>
            </a: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latin typeface="Calibri" pitchFamily="34" charset="0"/>
              <a:ea typeface="+mj-ea"/>
              <a:cs typeface="+mj-cs"/>
            </a:endParaRPr>
          </a:p>
          <a:p>
            <a: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Same superior air quality, humidity 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control and construction as an </a:t>
            </a:r>
            <a:r>
              <a:rPr kumimoji="0" lang="en-US" u="none" strike="noStrike" kern="1200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ElitePro</a:t>
            </a: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energy recovery unit, without an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energy recovery wheel and the added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benefit of energy recovery and savings.</a:t>
            </a: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br>
              <a:rPr kumimoji="0" lang="en-US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u="none" strike="noStrike" kern="1200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2420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B7A601-3477-4AD1-8F54-2FE458F0B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Handling Units: Typical Performance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CF10F1F-C067-4A00-B6CF-0BA0B4FF0A16}"/>
              </a:ext>
            </a:extLst>
          </p:cNvPr>
          <p:cNvGrpSpPr/>
          <p:nvPr/>
        </p:nvGrpSpPr>
        <p:grpSpPr>
          <a:xfrm>
            <a:off x="-860857" y="214466"/>
            <a:ext cx="14225363" cy="6611821"/>
            <a:chOff x="-952296" y="128479"/>
            <a:chExt cx="14225363" cy="6611821"/>
          </a:xfrm>
        </p:grpSpPr>
        <p:pic>
          <p:nvPicPr>
            <p:cNvPr id="7" name="Picture 6" descr="Graphical user interface&#10;&#10;Description automatically generated with medium confidence">
              <a:extLst>
                <a:ext uri="{FF2B5EF4-FFF2-40B4-BE49-F238E27FC236}">
                  <a16:creationId xmlns:a16="http://schemas.microsoft.com/office/drawing/2014/main" id="{1BA12434-F7D3-4AE9-8A50-305BB5748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2296" y="685283"/>
              <a:ext cx="7835905" cy="6055017"/>
            </a:xfrm>
            <a:prstGeom prst="rect">
              <a:avLst/>
            </a:prstGeom>
          </p:spPr>
        </p:pic>
        <p:pic>
          <p:nvPicPr>
            <p:cNvPr id="13" name="Picture 12" descr="A picture containing indoor, toy&#10;&#10;Description automatically generated">
              <a:extLst>
                <a:ext uri="{FF2B5EF4-FFF2-40B4-BE49-F238E27FC236}">
                  <a16:creationId xmlns:a16="http://schemas.microsoft.com/office/drawing/2014/main" id="{2B32C375-DD3C-48AC-8E5A-20153023C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7163" y="128479"/>
              <a:ext cx="7835904" cy="605501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2E03645-BAB2-431D-9BFD-D706F4376F91}"/>
              </a:ext>
            </a:extLst>
          </p:cNvPr>
          <p:cNvSpPr txBox="1"/>
          <p:nvPr/>
        </p:nvSpPr>
        <p:spPr>
          <a:xfrm>
            <a:off x="704560" y="4724907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kern="1200" spc="0" normalizeH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oxed Medium" panose="02000506030000020004" pitchFamily="50" charset="0"/>
                <a:ea typeface="+mj-ea"/>
                <a:cs typeface="+mj-cs"/>
              </a:rPr>
              <a:t>COOLING SEASON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D9DB69-964F-4FF9-B99B-82D6121C075E}"/>
              </a:ext>
            </a:extLst>
          </p:cNvPr>
          <p:cNvSpPr txBox="1"/>
          <p:nvPr/>
        </p:nvSpPr>
        <p:spPr>
          <a:xfrm>
            <a:off x="10120925" y="4724907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kern="1200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HEATING SEASON</a:t>
            </a:r>
          </a:p>
        </p:txBody>
      </p:sp>
    </p:spTree>
    <p:extLst>
      <p:ext uri="{BB962C8B-B14F-4D97-AF65-F5344CB8AC3E}">
        <p14:creationId xmlns:p14="http://schemas.microsoft.com/office/powerpoint/2010/main" val="958063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0" name="Rectangle 8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Autofit/>
          </a:bodyPr>
          <a:lstStyle/>
          <a:p>
            <a:pPr algn="l"/>
            <a:r>
              <a:rPr lang="en-US" altLang="en-US" dirty="0"/>
              <a:t>Applications</a:t>
            </a:r>
          </a:p>
        </p:txBody>
      </p:sp>
      <p:pic>
        <p:nvPicPr>
          <p:cNvPr id="3" name="Picture 2" descr="A picture containing laser, light, night sky&#10;&#10;Description automatically generated">
            <a:extLst>
              <a:ext uri="{FF2B5EF4-FFF2-40B4-BE49-F238E27FC236}">
                <a16:creationId xmlns:a16="http://schemas.microsoft.com/office/drawing/2014/main" id="{E8B33CE9-D6ED-4450-B045-9F74F50020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434" y="765313"/>
            <a:ext cx="11688566" cy="6125137"/>
          </a:xfrm>
          <a:prstGeom prst="rect">
            <a:avLst/>
          </a:prstGeom>
        </p:spPr>
      </p:pic>
      <p:sp>
        <p:nvSpPr>
          <p:cNvPr id="13" name="Rectangle 9"/>
          <p:cNvSpPr>
            <a:spLocks noGrp="1" noChangeArrowheads="1"/>
          </p:cNvSpPr>
          <p:nvPr>
            <p:ph type="body" sz="quarter" idx="11"/>
          </p:nvPr>
        </p:nvSpPr>
        <p:spPr>
          <a:xfrm>
            <a:off x="623392" y="1470829"/>
            <a:ext cx="8822572" cy="2213131"/>
          </a:xfrm>
          <a:noFill/>
          <a:ln/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School classrooms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Offices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Dormitories, apartments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Retail stores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Places of Worship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Day care facilities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Jails and prisons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Smoking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Casinos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Restaurant dining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Movie theaters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Bowling centers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Light manufacturing areas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429E9E8-9A11-47D9-8D79-E28915FAB2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8800" y="1482411"/>
            <a:ext cx="6010382" cy="46439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696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2AA1E-FF90-4EED-8230-1F607510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Thank you for your attention!</a:t>
            </a:r>
          </a:p>
        </p:txBody>
      </p:sp>
      <p:pic>
        <p:nvPicPr>
          <p:cNvPr id="5" name="Picture 4" descr="A group of people sitting around a table playing a board game&#10;&#10;Description automatically generated">
            <a:extLst>
              <a:ext uri="{FF2B5EF4-FFF2-40B4-BE49-F238E27FC236}">
                <a16:creationId xmlns:a16="http://schemas.microsoft.com/office/drawing/2014/main" id="{10E3DD3A-AA32-4C53-ADD5-78AC635355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" r="3938" b="26345"/>
          <a:stretch/>
        </p:blipFill>
        <p:spPr>
          <a:xfrm>
            <a:off x="518962" y="878234"/>
            <a:ext cx="11673038" cy="597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36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DB3F2-280F-4D72-8820-0857ADA56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63675"/>
            <a:ext cx="9230816" cy="470817"/>
          </a:xfrm>
        </p:spPr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Energy Recovery Units: Typical Performance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796C289-8B62-4524-9A67-5A794B8E02F3}"/>
              </a:ext>
            </a:extLst>
          </p:cNvPr>
          <p:cNvGrpSpPr/>
          <p:nvPr/>
        </p:nvGrpSpPr>
        <p:grpSpPr>
          <a:xfrm>
            <a:off x="779340" y="1374537"/>
            <a:ext cx="9074868" cy="3671735"/>
            <a:chOff x="973027" y="650827"/>
            <a:chExt cx="9074868" cy="3671735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E50F0054-8C7F-4B71-897B-1140DD43B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61469" y="734492"/>
              <a:ext cx="3229076" cy="3229076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D1C1E69-6320-4FA8-BD8A-044BD67A9DFC}"/>
                </a:ext>
              </a:extLst>
            </p:cNvPr>
            <p:cNvGrpSpPr/>
            <p:nvPr/>
          </p:nvGrpSpPr>
          <p:grpSpPr>
            <a:xfrm>
              <a:off x="3672941" y="1550041"/>
              <a:ext cx="6374954" cy="914400"/>
              <a:chOff x="3627294" y="1409061"/>
              <a:chExt cx="6374954" cy="914400"/>
            </a:xfrm>
          </p:grpSpPr>
          <p:sp>
            <p:nvSpPr>
              <p:cNvPr id="24" name="Arrow: Right 23">
                <a:extLst>
                  <a:ext uri="{FF2B5EF4-FFF2-40B4-BE49-F238E27FC236}">
                    <a16:creationId xmlns:a16="http://schemas.microsoft.com/office/drawing/2014/main" id="{6EB13519-739E-4C56-AA5E-BF8334DF960F}"/>
                  </a:ext>
                </a:extLst>
              </p:cNvPr>
              <p:cNvSpPr/>
              <p:nvPr/>
            </p:nvSpPr>
            <p:spPr>
              <a:xfrm rot="10800000">
                <a:off x="3627294" y="1409061"/>
                <a:ext cx="1092614" cy="914400"/>
              </a:xfrm>
              <a:prstGeom prst="rightArrow">
                <a:avLst/>
              </a:prstGeom>
              <a:solidFill>
                <a:srgbClr val="D6DBDE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F5884F9-11AF-4F68-B425-66669348BDFD}"/>
                  </a:ext>
                </a:extLst>
              </p:cNvPr>
              <p:cNvSpPr/>
              <p:nvPr/>
            </p:nvSpPr>
            <p:spPr>
              <a:xfrm>
                <a:off x="3906248" y="1603430"/>
                <a:ext cx="6096000" cy="52322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72 DEG.</a:t>
                </a:r>
              </a:p>
              <a:p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62 GR.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CC4BEE3-E99B-49AF-BD10-F4677C6F2CE4}"/>
                </a:ext>
              </a:extLst>
            </p:cNvPr>
            <p:cNvGrpSpPr/>
            <p:nvPr/>
          </p:nvGrpSpPr>
          <p:grpSpPr>
            <a:xfrm>
              <a:off x="973027" y="650827"/>
              <a:ext cx="5200767" cy="3671735"/>
              <a:chOff x="973027" y="650827"/>
              <a:chExt cx="5200767" cy="3671735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BB2C66D-1851-4A9B-86B1-4988E9736490}"/>
                  </a:ext>
                </a:extLst>
              </p:cNvPr>
              <p:cNvSpPr txBox="1"/>
              <p:nvPr/>
            </p:nvSpPr>
            <p:spPr>
              <a:xfrm>
                <a:off x="1297083" y="650827"/>
                <a:ext cx="914400" cy="914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kern="1200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itchFamily="34" charset="0"/>
                    <a:ea typeface="+mj-ea"/>
                    <a:cs typeface="+mj-cs"/>
                  </a:rPr>
                  <a:t>EXHAUST AIR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35014CF-2A8D-4641-A3AB-338FF2A16872}"/>
                  </a:ext>
                </a:extLst>
              </p:cNvPr>
              <p:cNvSpPr/>
              <p:nvPr/>
            </p:nvSpPr>
            <p:spPr>
              <a:xfrm>
                <a:off x="3697468" y="930182"/>
                <a:ext cx="122661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>
                  <a:spcBef>
                    <a:spcPct val="0"/>
                  </a:spcBef>
                </a:pPr>
                <a:r>
                  <a:rPr lang="en-US" sz="1600" b="1" dirty="0">
                    <a:latin typeface="Calibri" pitchFamily="34" charset="0"/>
                  </a:rPr>
                  <a:t>RETURN AIR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4CB8114-492E-409E-A48C-3B4258426911}"/>
                  </a:ext>
                </a:extLst>
              </p:cNvPr>
              <p:cNvGrpSpPr/>
              <p:nvPr/>
            </p:nvGrpSpPr>
            <p:grpSpPr>
              <a:xfrm>
                <a:off x="973027" y="1289097"/>
                <a:ext cx="5200767" cy="3033465"/>
                <a:chOff x="973027" y="1289097"/>
                <a:chExt cx="5200767" cy="3033465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8F804B9-866E-42F8-A508-9622BD4A769D}"/>
                    </a:ext>
                  </a:extLst>
                </p:cNvPr>
                <p:cNvGrpSpPr/>
                <p:nvPr/>
              </p:nvGrpSpPr>
              <p:grpSpPr>
                <a:xfrm>
                  <a:off x="973027" y="1289097"/>
                  <a:ext cx="196896" cy="1407159"/>
                  <a:chOff x="4027703" y="1205016"/>
                  <a:chExt cx="196896" cy="1407159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079BF3CC-74B0-496C-8CF2-6D19C612579B}"/>
                      </a:ext>
                    </a:extLst>
                  </p:cNvPr>
                  <p:cNvSpPr/>
                  <p:nvPr/>
                </p:nvSpPr>
                <p:spPr>
                  <a:xfrm>
                    <a:off x="4027703" y="1205016"/>
                    <a:ext cx="186032" cy="620804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A36B54E2-0DE5-4871-8A44-9C362DF82E03}"/>
                      </a:ext>
                    </a:extLst>
                  </p:cNvPr>
                  <p:cNvSpPr/>
                  <p:nvPr/>
                </p:nvSpPr>
                <p:spPr>
                  <a:xfrm>
                    <a:off x="4033680" y="1814515"/>
                    <a:ext cx="190919" cy="19091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63B37F48-77E4-47EC-9A72-AE63EA91EFA0}"/>
                      </a:ext>
                    </a:extLst>
                  </p:cNvPr>
                  <p:cNvSpPr/>
                  <p:nvPr/>
                </p:nvSpPr>
                <p:spPr>
                  <a:xfrm>
                    <a:off x="4036123" y="1991371"/>
                    <a:ext cx="186032" cy="620804"/>
                  </a:xfrm>
                  <a:prstGeom prst="ellipse">
                    <a:avLst/>
                  </a:prstGeom>
                  <a:solidFill>
                    <a:srgbClr val="4472C4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5117D27-5C2A-4D53-B60A-33A64C9E6347}"/>
                    </a:ext>
                  </a:extLst>
                </p:cNvPr>
                <p:cNvGrpSpPr/>
                <p:nvPr/>
              </p:nvGrpSpPr>
              <p:grpSpPr>
                <a:xfrm>
                  <a:off x="1389879" y="1550041"/>
                  <a:ext cx="1325921" cy="920830"/>
                  <a:chOff x="1137557" y="2367175"/>
                  <a:chExt cx="1325921" cy="920830"/>
                </a:xfrm>
              </p:grpSpPr>
              <p:sp>
                <p:nvSpPr>
                  <p:cNvPr id="15" name="Arrow: Right 14">
                    <a:extLst>
                      <a:ext uri="{FF2B5EF4-FFF2-40B4-BE49-F238E27FC236}">
                        <a16:creationId xmlns:a16="http://schemas.microsoft.com/office/drawing/2014/main" id="{BFC51E4D-4F18-464D-98FE-7354580BDE4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37557" y="2373605"/>
                    <a:ext cx="1092614" cy="914400"/>
                  </a:xfrm>
                  <a:prstGeom prst="rightArrow">
                    <a:avLst/>
                  </a:prstGeom>
                  <a:solidFill>
                    <a:srgbClr val="D6DBDE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D2F0EBA4-E96C-4FF4-A3CD-4957E10440CA}"/>
                      </a:ext>
                    </a:extLst>
                  </p:cNvPr>
                  <p:cNvSpPr txBox="1"/>
                  <p:nvPr/>
                </p:nvSpPr>
                <p:spPr>
                  <a:xfrm>
                    <a:off x="1549078" y="2367175"/>
                    <a:ext cx="914400" cy="914400"/>
                  </a:xfrm>
                  <a:prstGeom prst="rect">
                    <a:avLst/>
                  </a:prstGeom>
                </p:spPr>
                <p:txBody>
                  <a:bodyPr vert="horz" wrap="none" lIns="91440" tIns="45720" rIns="91440" bIns="45720" rtlCol="0" anchor="ctr">
                    <a:normAutofit/>
                  </a:bodyPr>
                  <a:lstStyle/>
                  <a:p>
                    <a:pPr marL="0" marR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1400" b="1" i="0" u="none" strike="noStrike" kern="1200" spc="0" normalizeH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j-ea"/>
                        <a:cs typeface="+mj-cs"/>
                      </a:rPr>
                      <a:t>91 DEG.</a:t>
                    </a:r>
                  </a:p>
                  <a:p>
                    <a:pPr marL="0" marR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1400" b="1" dirty="0">
                        <a:latin typeface="Calibri" pitchFamily="34" charset="0"/>
                        <a:ea typeface="+mj-ea"/>
                        <a:cs typeface="+mj-cs"/>
                      </a:rPr>
                      <a:t>96 GR.</a:t>
                    </a:r>
                    <a:endParaRPr kumimoji="0" lang="en-US" sz="1400" b="1" i="0" u="none" strike="noStrike" kern="1200" spc="0" normalizeH="0" noProof="0" dirty="0" err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endParaRPr>
                  </a:p>
                </p:txBody>
              </p:sp>
            </p:grpSp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3AD1E05E-AEA3-4202-BDBE-EDF4DC6000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1521817" y="2623240"/>
                  <a:ext cx="1109568" cy="951058"/>
                </a:xfrm>
                <a:prstGeom prst="rect">
                  <a:avLst/>
                </a:prstGeom>
              </p:spPr>
            </p:pic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B2694F00-A5CC-46C4-9E41-68E9466635E2}"/>
                    </a:ext>
                  </a:extLst>
                </p:cNvPr>
                <p:cNvSpPr/>
                <p:nvPr/>
              </p:nvSpPr>
              <p:spPr>
                <a:xfrm>
                  <a:off x="4970243" y="1866519"/>
                  <a:ext cx="1031051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457200">
                    <a:spcBef>
                      <a:spcPct val="0"/>
                    </a:spcBef>
                  </a:pPr>
                  <a:r>
                    <a:rPr lang="en-US" sz="1600" b="1" dirty="0">
                      <a:latin typeface="Calibri" pitchFamily="34" charset="0"/>
                    </a:rPr>
                    <a:t>5750 CFM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09C7458-BC1F-4CDC-A49A-C1F11FB6F58E}"/>
                    </a:ext>
                  </a:extLst>
                </p:cNvPr>
                <p:cNvSpPr txBox="1"/>
                <p:nvPr/>
              </p:nvSpPr>
              <p:spPr>
                <a:xfrm>
                  <a:off x="1681776" y="2628431"/>
                  <a:ext cx="914400" cy="914400"/>
                </a:xfrm>
                <a:prstGeom prst="rect">
                  <a:avLst/>
                </a:prstGeom>
              </p:spPr>
              <p:txBody>
                <a:bodyPr vert="horz" wrap="none" lIns="91440" tIns="45720" rIns="91440" bIns="45720" rtlCol="0" anchor="ctr">
                  <a:norm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4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95 DEG.</a:t>
                  </a:r>
                </a:p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400" b="1" dirty="0">
                      <a:latin typeface="Calibri" pitchFamily="34" charset="0"/>
                      <a:ea typeface="+mj-ea"/>
                      <a:cs typeface="+mj-cs"/>
                    </a:rPr>
                    <a:t>115 GR.</a:t>
                  </a:r>
                  <a:endParaRPr kumimoji="0" lang="en-US" sz="1400" b="1" i="0" u="none" strike="noStrike" kern="1200" spc="0" normalizeH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itchFamily="34" charset="0"/>
                    <a:ea typeface="+mj-ea"/>
                    <a:cs typeface="+mj-cs"/>
                  </a:endParaRPr>
                </a:p>
              </p:txBody>
            </p:sp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3C1235BA-D10E-428A-89AD-2407AD618F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3780977" y="2615744"/>
                  <a:ext cx="1109568" cy="951058"/>
                </a:xfrm>
                <a:prstGeom prst="rect">
                  <a:avLst/>
                </a:prstGeom>
              </p:spPr>
            </p:pic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F592948-B07E-4367-9D79-BC3B33ACE3C1}"/>
                    </a:ext>
                  </a:extLst>
                </p:cNvPr>
                <p:cNvSpPr txBox="1"/>
                <p:nvPr/>
              </p:nvSpPr>
              <p:spPr>
                <a:xfrm>
                  <a:off x="3947282" y="2636569"/>
                  <a:ext cx="914400" cy="914400"/>
                </a:xfrm>
                <a:prstGeom prst="rect">
                  <a:avLst/>
                </a:prstGeom>
              </p:spPr>
              <p:txBody>
                <a:bodyPr vert="horz" wrap="none" lIns="91440" tIns="45720" rIns="91440" bIns="45720" rtlCol="0" anchor="ctr">
                  <a:norm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4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84 DEG.</a:t>
                  </a:r>
                  <a:br>
                    <a:rPr kumimoji="0" lang="en-US" sz="14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</a:br>
                  <a:r>
                    <a:rPr kumimoji="0" lang="en-US" sz="14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83 GR.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ECE7048C-ABCF-4FD2-9163-95152D3159B0}"/>
                    </a:ext>
                  </a:extLst>
                </p:cNvPr>
                <p:cNvSpPr txBox="1"/>
                <p:nvPr/>
              </p:nvSpPr>
              <p:spPr>
                <a:xfrm>
                  <a:off x="4959123" y="2628815"/>
                  <a:ext cx="914400" cy="914400"/>
                </a:xfrm>
                <a:prstGeom prst="rect">
                  <a:avLst/>
                </a:prstGeom>
              </p:spPr>
              <p:txBody>
                <a:bodyPr vert="horz" wrap="none" lIns="91440" tIns="45720" rIns="91440" bIns="45720" rtlCol="0" anchor="ctr">
                  <a:norm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6000 CFM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D684815-C637-4085-856E-CE20B1E103A6}"/>
                    </a:ext>
                  </a:extLst>
                </p:cNvPr>
                <p:cNvSpPr txBox="1"/>
                <p:nvPr/>
              </p:nvSpPr>
              <p:spPr>
                <a:xfrm>
                  <a:off x="1258865" y="3408162"/>
                  <a:ext cx="914400" cy="914400"/>
                </a:xfrm>
                <a:prstGeom prst="rect">
                  <a:avLst/>
                </a:prstGeom>
              </p:spPr>
              <p:txBody>
                <a:bodyPr vert="horz" wrap="none" lIns="91440" tIns="45720" rIns="91440" bIns="45720" rtlCol="0" anchor="ctr">
                  <a:norm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OUTDOOR AIR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8C2C97FC-8E68-4573-86FC-E834265C20B9}"/>
                    </a:ext>
                  </a:extLst>
                </p:cNvPr>
                <p:cNvSpPr txBox="1"/>
                <p:nvPr/>
              </p:nvSpPr>
              <p:spPr>
                <a:xfrm>
                  <a:off x="3712399" y="3395914"/>
                  <a:ext cx="914400" cy="914400"/>
                </a:xfrm>
                <a:prstGeom prst="rect">
                  <a:avLst/>
                </a:prstGeom>
              </p:spPr>
              <p:txBody>
                <a:bodyPr vert="horz" wrap="none" lIns="91440" tIns="45720" rIns="91440" bIns="45720" rtlCol="0" anchor="ctr">
                  <a:norm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SUPPLY AIR</a:t>
                  </a:r>
                </a:p>
              </p:txBody>
            </p: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91DAEBD0-41D1-45FA-A4D6-E0CFCD7EB297}"/>
                    </a:ext>
                  </a:extLst>
                </p:cNvPr>
                <p:cNvGrpSpPr/>
                <p:nvPr/>
              </p:nvGrpSpPr>
              <p:grpSpPr>
                <a:xfrm>
                  <a:off x="5976898" y="2349030"/>
                  <a:ext cx="196896" cy="1407159"/>
                  <a:chOff x="4027703" y="1205016"/>
                  <a:chExt cx="196896" cy="1407159"/>
                </a:xfrm>
              </p:grpSpPr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494AEE70-49B3-4447-87F9-1C6C28468FD4}"/>
                      </a:ext>
                    </a:extLst>
                  </p:cNvPr>
                  <p:cNvSpPr/>
                  <p:nvPr/>
                </p:nvSpPr>
                <p:spPr>
                  <a:xfrm>
                    <a:off x="4027703" y="1205016"/>
                    <a:ext cx="186032" cy="620804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BC90D72D-6735-4159-BFE6-9F3D9E03F3F2}"/>
                      </a:ext>
                    </a:extLst>
                  </p:cNvPr>
                  <p:cNvSpPr/>
                  <p:nvPr/>
                </p:nvSpPr>
                <p:spPr>
                  <a:xfrm>
                    <a:off x="4033680" y="1814515"/>
                    <a:ext cx="190919" cy="19091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1B8E104C-D9C1-48EB-A268-2F33BCCC855C}"/>
                      </a:ext>
                    </a:extLst>
                  </p:cNvPr>
                  <p:cNvSpPr/>
                  <p:nvPr/>
                </p:nvSpPr>
                <p:spPr>
                  <a:xfrm>
                    <a:off x="4036123" y="1991371"/>
                    <a:ext cx="186032" cy="620804"/>
                  </a:xfrm>
                  <a:prstGeom prst="ellipse">
                    <a:avLst/>
                  </a:prstGeom>
                  <a:solidFill>
                    <a:srgbClr val="4472C4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5735FD6-64BF-4BAE-BA37-F0A80556861B}"/>
              </a:ext>
            </a:extLst>
          </p:cNvPr>
          <p:cNvSpPr txBox="1"/>
          <p:nvPr/>
        </p:nvSpPr>
        <p:spPr>
          <a:xfrm>
            <a:off x="1957507" y="4829884"/>
            <a:ext cx="1860868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kern="1200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COOLING MODE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26157F3-2597-4370-B4A1-192E873E7B6B}"/>
              </a:ext>
            </a:extLst>
          </p:cNvPr>
          <p:cNvGrpSpPr/>
          <p:nvPr/>
        </p:nvGrpSpPr>
        <p:grpSpPr>
          <a:xfrm>
            <a:off x="6813081" y="1404313"/>
            <a:ext cx="9074868" cy="3671735"/>
            <a:chOff x="973027" y="650827"/>
            <a:chExt cx="9074868" cy="3671735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F0C7E20C-78B6-494C-8C83-F8D762EB3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61469" y="734492"/>
              <a:ext cx="3229076" cy="3229076"/>
            </a:xfrm>
            <a:prstGeom prst="rect">
              <a:avLst/>
            </a:prstGeom>
          </p:spPr>
        </p:pic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F6C5BC1-18BD-453A-94A8-E599B0166005}"/>
                </a:ext>
              </a:extLst>
            </p:cNvPr>
            <p:cNvGrpSpPr/>
            <p:nvPr/>
          </p:nvGrpSpPr>
          <p:grpSpPr>
            <a:xfrm>
              <a:off x="3672941" y="1550041"/>
              <a:ext cx="6374954" cy="914400"/>
              <a:chOff x="3627294" y="1409061"/>
              <a:chExt cx="6374954" cy="914400"/>
            </a:xfrm>
          </p:grpSpPr>
          <p:sp>
            <p:nvSpPr>
              <p:cNvPr id="72" name="Arrow: Right 71">
                <a:extLst>
                  <a:ext uri="{FF2B5EF4-FFF2-40B4-BE49-F238E27FC236}">
                    <a16:creationId xmlns:a16="http://schemas.microsoft.com/office/drawing/2014/main" id="{CF7CDAE9-5EAB-441A-A90E-AD7ED21938AA}"/>
                  </a:ext>
                </a:extLst>
              </p:cNvPr>
              <p:cNvSpPr/>
              <p:nvPr/>
            </p:nvSpPr>
            <p:spPr>
              <a:xfrm rot="10800000">
                <a:off x="3627294" y="1409061"/>
                <a:ext cx="1092614" cy="914400"/>
              </a:xfrm>
              <a:prstGeom prst="rightArrow">
                <a:avLst/>
              </a:prstGeom>
              <a:solidFill>
                <a:srgbClr val="D6DBDE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F34B61FD-9F2C-477C-82FD-F3A10F07529A}"/>
                  </a:ext>
                </a:extLst>
              </p:cNvPr>
              <p:cNvSpPr/>
              <p:nvPr/>
            </p:nvSpPr>
            <p:spPr>
              <a:xfrm>
                <a:off x="3906248" y="1603430"/>
                <a:ext cx="6096000" cy="52322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70 DEG.</a:t>
                </a:r>
              </a:p>
              <a:p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29 GR.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1FC2507-9686-4F09-AA6C-E4071ACE907F}"/>
                </a:ext>
              </a:extLst>
            </p:cNvPr>
            <p:cNvGrpSpPr/>
            <p:nvPr/>
          </p:nvGrpSpPr>
          <p:grpSpPr>
            <a:xfrm>
              <a:off x="973027" y="650827"/>
              <a:ext cx="5200767" cy="3671735"/>
              <a:chOff x="973027" y="650827"/>
              <a:chExt cx="5200767" cy="367173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D5969F4-2609-42B4-B91A-9A2FCEE1AA02}"/>
                  </a:ext>
                </a:extLst>
              </p:cNvPr>
              <p:cNvSpPr txBox="1"/>
              <p:nvPr/>
            </p:nvSpPr>
            <p:spPr>
              <a:xfrm>
                <a:off x="1297083" y="650827"/>
                <a:ext cx="914400" cy="914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kern="1200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itchFamily="34" charset="0"/>
                    <a:ea typeface="+mj-ea"/>
                    <a:cs typeface="+mj-cs"/>
                  </a:rPr>
                  <a:t>EXHAUST AIR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509FFDC-2C4E-44F9-87A1-34489DF3DC03}"/>
                  </a:ext>
                </a:extLst>
              </p:cNvPr>
              <p:cNvSpPr/>
              <p:nvPr/>
            </p:nvSpPr>
            <p:spPr>
              <a:xfrm>
                <a:off x="3697468" y="930182"/>
                <a:ext cx="122661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>
                  <a:spcBef>
                    <a:spcPct val="0"/>
                  </a:spcBef>
                </a:pPr>
                <a:r>
                  <a:rPr lang="en-US" sz="1600" b="1" dirty="0">
                    <a:latin typeface="Calibri" pitchFamily="34" charset="0"/>
                  </a:rPr>
                  <a:t>RETURN AIR</a:t>
                </a: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B03FBFDE-CED0-49B1-BE3C-6FC530B889A8}"/>
                  </a:ext>
                </a:extLst>
              </p:cNvPr>
              <p:cNvGrpSpPr/>
              <p:nvPr/>
            </p:nvGrpSpPr>
            <p:grpSpPr>
              <a:xfrm>
                <a:off x="973027" y="1289097"/>
                <a:ext cx="5200767" cy="3033465"/>
                <a:chOff x="973027" y="1289097"/>
                <a:chExt cx="5200767" cy="3033465"/>
              </a:xfrm>
            </p:grpSpPr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D8F720D4-4CCC-4D88-A597-CF60507C12F2}"/>
                    </a:ext>
                  </a:extLst>
                </p:cNvPr>
                <p:cNvGrpSpPr/>
                <p:nvPr/>
              </p:nvGrpSpPr>
              <p:grpSpPr>
                <a:xfrm>
                  <a:off x="973027" y="1289097"/>
                  <a:ext cx="196896" cy="1407159"/>
                  <a:chOff x="4027703" y="1205016"/>
                  <a:chExt cx="196896" cy="1407159"/>
                </a:xfrm>
              </p:grpSpPr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FCBC4718-72EF-40FD-8BC8-05199F3E351F}"/>
                      </a:ext>
                    </a:extLst>
                  </p:cNvPr>
                  <p:cNvSpPr/>
                  <p:nvPr/>
                </p:nvSpPr>
                <p:spPr>
                  <a:xfrm>
                    <a:off x="4027703" y="1205016"/>
                    <a:ext cx="186032" cy="620804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82B203AD-5FFB-496C-A6ED-47E86CDA9C7A}"/>
                      </a:ext>
                    </a:extLst>
                  </p:cNvPr>
                  <p:cNvSpPr/>
                  <p:nvPr/>
                </p:nvSpPr>
                <p:spPr>
                  <a:xfrm>
                    <a:off x="4033680" y="1814515"/>
                    <a:ext cx="190919" cy="19091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C97BED47-59CE-487F-A869-3DD63BB2DC53}"/>
                      </a:ext>
                    </a:extLst>
                  </p:cNvPr>
                  <p:cNvSpPr/>
                  <p:nvPr/>
                </p:nvSpPr>
                <p:spPr>
                  <a:xfrm>
                    <a:off x="4036123" y="1991371"/>
                    <a:ext cx="186032" cy="620804"/>
                  </a:xfrm>
                  <a:prstGeom prst="ellipse">
                    <a:avLst/>
                  </a:prstGeom>
                  <a:solidFill>
                    <a:srgbClr val="4472C4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F7B02E23-BDDA-4808-A69F-52853FB78410}"/>
                    </a:ext>
                  </a:extLst>
                </p:cNvPr>
                <p:cNvGrpSpPr/>
                <p:nvPr/>
              </p:nvGrpSpPr>
              <p:grpSpPr>
                <a:xfrm>
                  <a:off x="1389879" y="1550041"/>
                  <a:ext cx="1325921" cy="920830"/>
                  <a:chOff x="1137557" y="2367175"/>
                  <a:chExt cx="1325921" cy="920830"/>
                </a:xfrm>
              </p:grpSpPr>
              <p:sp>
                <p:nvSpPr>
                  <p:cNvPr id="67" name="Arrow: Right 66">
                    <a:extLst>
                      <a:ext uri="{FF2B5EF4-FFF2-40B4-BE49-F238E27FC236}">
                        <a16:creationId xmlns:a16="http://schemas.microsoft.com/office/drawing/2014/main" id="{0B5D1E55-53ED-48B0-A7B9-6DC4AE0E3F8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37557" y="2373605"/>
                    <a:ext cx="1092614" cy="914400"/>
                  </a:xfrm>
                  <a:prstGeom prst="rightArrow">
                    <a:avLst/>
                  </a:prstGeom>
                  <a:solidFill>
                    <a:srgbClr val="D6DBDE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175378B9-A2FB-4047-82E7-04E47B0C150B}"/>
                      </a:ext>
                    </a:extLst>
                  </p:cNvPr>
                  <p:cNvSpPr txBox="1"/>
                  <p:nvPr/>
                </p:nvSpPr>
                <p:spPr>
                  <a:xfrm>
                    <a:off x="1549078" y="2367175"/>
                    <a:ext cx="914400" cy="914400"/>
                  </a:xfrm>
                  <a:prstGeom prst="rect">
                    <a:avLst/>
                  </a:prstGeom>
                </p:spPr>
                <p:txBody>
                  <a:bodyPr vert="horz" wrap="none" lIns="91440" tIns="45720" rIns="91440" bIns="45720" rtlCol="0" anchor="ctr">
                    <a:normAutofit/>
                  </a:bodyPr>
                  <a:lstStyle/>
                  <a:p>
                    <a:pPr marL="0" marR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1400" b="1" dirty="0">
                        <a:latin typeface="Calibri" pitchFamily="34" charset="0"/>
                        <a:ea typeface="+mj-ea"/>
                        <a:cs typeface="+mj-cs"/>
                      </a:rPr>
                      <a:t>26</a:t>
                    </a:r>
                    <a:r>
                      <a:rPr kumimoji="0" lang="en-US" sz="1400" b="1" i="0" u="none" strike="noStrike" kern="1200" spc="0" normalizeH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j-ea"/>
                        <a:cs typeface="+mj-cs"/>
                      </a:rPr>
                      <a:t> DEG.</a:t>
                    </a:r>
                  </a:p>
                  <a:p>
                    <a:pPr marL="0" marR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1400" b="1" dirty="0">
                        <a:latin typeface="Calibri" pitchFamily="34" charset="0"/>
                        <a:ea typeface="+mj-ea"/>
                        <a:cs typeface="+mj-cs"/>
                      </a:rPr>
                      <a:t>12 GR.</a:t>
                    </a:r>
                    <a:endParaRPr kumimoji="0" lang="en-US" sz="1400" b="1" i="0" u="none" strike="noStrike" kern="1200" spc="0" normalizeH="0" noProof="0" dirty="0" err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endParaRPr>
                  </a:p>
                </p:txBody>
              </p:sp>
            </p:grpSp>
            <p:pic>
              <p:nvPicPr>
                <p:cNvPr id="55" name="Picture 54">
                  <a:extLst>
                    <a:ext uri="{FF2B5EF4-FFF2-40B4-BE49-F238E27FC236}">
                      <a16:creationId xmlns:a16="http://schemas.microsoft.com/office/drawing/2014/main" id="{2EF43222-03FD-4363-A477-684EAD3369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1521817" y="2623240"/>
                  <a:ext cx="1109568" cy="951058"/>
                </a:xfrm>
                <a:prstGeom prst="rect">
                  <a:avLst/>
                </a:prstGeom>
              </p:spPr>
            </p:pic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CDF9B3A-0163-4A38-96F4-CCD897FB23C5}"/>
                    </a:ext>
                  </a:extLst>
                </p:cNvPr>
                <p:cNvSpPr/>
                <p:nvPr/>
              </p:nvSpPr>
              <p:spPr>
                <a:xfrm>
                  <a:off x="4860107" y="1854815"/>
                  <a:ext cx="1031051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457200">
                    <a:spcBef>
                      <a:spcPct val="0"/>
                    </a:spcBef>
                  </a:pPr>
                  <a:r>
                    <a:rPr lang="en-US" sz="1600" b="1" dirty="0">
                      <a:latin typeface="Calibri" pitchFamily="34" charset="0"/>
                    </a:rPr>
                    <a:t>5750 CFM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1777049E-4A30-4590-9759-850594484F34}"/>
                    </a:ext>
                  </a:extLst>
                </p:cNvPr>
                <p:cNvSpPr txBox="1"/>
                <p:nvPr/>
              </p:nvSpPr>
              <p:spPr>
                <a:xfrm>
                  <a:off x="1681776" y="2628431"/>
                  <a:ext cx="914400" cy="914400"/>
                </a:xfrm>
                <a:prstGeom prst="rect">
                  <a:avLst/>
                </a:prstGeom>
              </p:spPr>
              <p:txBody>
                <a:bodyPr vert="horz" wrap="none" lIns="91440" tIns="45720" rIns="91440" bIns="45720" rtlCol="0" anchor="ctr">
                  <a:norm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400" b="1" dirty="0">
                      <a:latin typeface="Calibri" pitchFamily="34" charset="0"/>
                      <a:ea typeface="+mj-ea"/>
                      <a:cs typeface="+mj-cs"/>
                    </a:rPr>
                    <a:t>0</a:t>
                  </a:r>
                  <a:r>
                    <a:rPr kumimoji="0" lang="en-US" sz="14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 DEG.</a:t>
                  </a:r>
                </a:p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400" b="1" dirty="0">
                      <a:latin typeface="Calibri" pitchFamily="34" charset="0"/>
                      <a:ea typeface="+mj-ea"/>
                      <a:cs typeface="+mj-cs"/>
                    </a:rPr>
                    <a:t>3.7 GR.</a:t>
                  </a:r>
                  <a:endParaRPr kumimoji="0" lang="en-US" sz="1400" b="1" i="0" u="none" strike="noStrike" kern="1200" spc="0" normalizeH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itchFamily="34" charset="0"/>
                    <a:ea typeface="+mj-ea"/>
                    <a:cs typeface="+mj-cs"/>
                  </a:endParaRPr>
                </a:p>
              </p:txBody>
            </p:sp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C1A1635C-3F6D-4AAA-BF33-1716F119D2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3780977" y="2615744"/>
                  <a:ext cx="1109568" cy="951058"/>
                </a:xfrm>
                <a:prstGeom prst="rect">
                  <a:avLst/>
                </a:prstGeom>
              </p:spPr>
            </p:pic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0AD636CE-E779-4E36-89F2-4F34BBC28FEF}"/>
                    </a:ext>
                  </a:extLst>
                </p:cNvPr>
                <p:cNvSpPr txBox="1"/>
                <p:nvPr/>
              </p:nvSpPr>
              <p:spPr>
                <a:xfrm>
                  <a:off x="3947282" y="2636569"/>
                  <a:ext cx="914400" cy="914400"/>
                </a:xfrm>
                <a:prstGeom prst="rect">
                  <a:avLst/>
                </a:prstGeom>
              </p:spPr>
              <p:txBody>
                <a:bodyPr vert="horz" wrap="none" lIns="91440" tIns="45720" rIns="91440" bIns="45720" rtlCol="0" anchor="ctr">
                  <a:norm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1400" b="1" dirty="0">
                      <a:latin typeface="Calibri" pitchFamily="34" charset="0"/>
                      <a:ea typeface="+mj-ea"/>
                      <a:cs typeface="+mj-cs"/>
                    </a:rPr>
                    <a:t>48</a:t>
                  </a:r>
                  <a:r>
                    <a:rPr kumimoji="0" lang="en-US" sz="14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 DEG.</a:t>
                  </a:r>
                  <a:br>
                    <a:rPr kumimoji="0" lang="en-US" sz="14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</a:br>
                  <a:r>
                    <a:rPr lang="en-US" sz="1400" b="1" dirty="0">
                      <a:latin typeface="Calibri" pitchFamily="34" charset="0"/>
                      <a:ea typeface="+mj-ea"/>
                      <a:cs typeface="+mj-cs"/>
                    </a:rPr>
                    <a:t>19</a:t>
                  </a:r>
                  <a:r>
                    <a:rPr kumimoji="0" lang="en-US" sz="14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 GR.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A7167C71-B2AD-4DBA-9577-87D910A41511}"/>
                    </a:ext>
                  </a:extLst>
                </p:cNvPr>
                <p:cNvSpPr txBox="1"/>
                <p:nvPr/>
              </p:nvSpPr>
              <p:spPr>
                <a:xfrm>
                  <a:off x="4959123" y="2628815"/>
                  <a:ext cx="914400" cy="914400"/>
                </a:xfrm>
                <a:prstGeom prst="rect">
                  <a:avLst/>
                </a:prstGeom>
              </p:spPr>
              <p:txBody>
                <a:bodyPr vert="horz" wrap="none" lIns="91440" tIns="45720" rIns="91440" bIns="45720" rtlCol="0" anchor="ctr">
                  <a:norm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6000 CFM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7E7137F-5E94-4626-9040-16C08BE89565}"/>
                    </a:ext>
                  </a:extLst>
                </p:cNvPr>
                <p:cNvSpPr txBox="1"/>
                <p:nvPr/>
              </p:nvSpPr>
              <p:spPr>
                <a:xfrm>
                  <a:off x="1258865" y="3408162"/>
                  <a:ext cx="914400" cy="914400"/>
                </a:xfrm>
                <a:prstGeom prst="rect">
                  <a:avLst/>
                </a:prstGeom>
              </p:spPr>
              <p:txBody>
                <a:bodyPr vert="horz" wrap="none" lIns="91440" tIns="45720" rIns="91440" bIns="45720" rtlCol="0" anchor="ctr">
                  <a:norm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OUTDOOR AIR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29BA0335-EB65-4741-9AC3-98EC49DD10E8}"/>
                    </a:ext>
                  </a:extLst>
                </p:cNvPr>
                <p:cNvSpPr txBox="1"/>
                <p:nvPr/>
              </p:nvSpPr>
              <p:spPr>
                <a:xfrm>
                  <a:off x="3712399" y="3395914"/>
                  <a:ext cx="914400" cy="914400"/>
                </a:xfrm>
                <a:prstGeom prst="rect">
                  <a:avLst/>
                </a:prstGeom>
              </p:spPr>
              <p:txBody>
                <a:bodyPr vert="horz" wrap="none" lIns="91440" tIns="45720" rIns="91440" bIns="45720" rtlCol="0" anchor="ctr">
                  <a:norm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kern="1200" spc="0" normalizeH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itchFamily="34" charset="0"/>
                      <a:ea typeface="+mj-ea"/>
                      <a:cs typeface="+mj-cs"/>
                    </a:rPr>
                    <a:t>SUPPLY AIR</a:t>
                  </a:r>
                </a:p>
              </p:txBody>
            </p: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D5370D2B-099B-4F0A-9600-2A790B6B5B93}"/>
                    </a:ext>
                  </a:extLst>
                </p:cNvPr>
                <p:cNvGrpSpPr/>
                <p:nvPr/>
              </p:nvGrpSpPr>
              <p:grpSpPr>
                <a:xfrm>
                  <a:off x="5976898" y="2349030"/>
                  <a:ext cx="196896" cy="1407159"/>
                  <a:chOff x="4027703" y="1205016"/>
                  <a:chExt cx="196896" cy="1407159"/>
                </a:xfrm>
              </p:grpSpPr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B5C79672-2AF3-4AF2-9B84-2F19A80F424D}"/>
                      </a:ext>
                    </a:extLst>
                  </p:cNvPr>
                  <p:cNvSpPr/>
                  <p:nvPr/>
                </p:nvSpPr>
                <p:spPr>
                  <a:xfrm>
                    <a:off x="4027703" y="1205016"/>
                    <a:ext cx="186032" cy="620804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08B02F94-31EE-46C8-8BDC-1A5FF8CA5ADC}"/>
                      </a:ext>
                    </a:extLst>
                  </p:cNvPr>
                  <p:cNvSpPr/>
                  <p:nvPr/>
                </p:nvSpPr>
                <p:spPr>
                  <a:xfrm>
                    <a:off x="4033680" y="1814515"/>
                    <a:ext cx="190919" cy="19091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A94BD558-815A-40FB-AA92-FBF06A4BA303}"/>
                      </a:ext>
                    </a:extLst>
                  </p:cNvPr>
                  <p:cNvSpPr/>
                  <p:nvPr/>
                </p:nvSpPr>
                <p:spPr>
                  <a:xfrm>
                    <a:off x="4036123" y="1991371"/>
                    <a:ext cx="186032" cy="620804"/>
                  </a:xfrm>
                  <a:prstGeom prst="ellipse">
                    <a:avLst/>
                  </a:prstGeom>
                  <a:solidFill>
                    <a:srgbClr val="4472C4"/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665912CE-8277-4141-9CB4-84F270C13E76}"/>
              </a:ext>
            </a:extLst>
          </p:cNvPr>
          <p:cNvSpPr txBox="1"/>
          <p:nvPr/>
        </p:nvSpPr>
        <p:spPr>
          <a:xfrm>
            <a:off x="7991248" y="4859660"/>
            <a:ext cx="1860868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HEATING</a:t>
            </a:r>
            <a:r>
              <a:rPr kumimoji="0" lang="en-US" sz="2000" b="1" i="0" u="none" strike="noStrike" kern="1200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MODE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4E7F8C8-95CE-44E7-9F2B-5614DD34F4D1}"/>
              </a:ext>
            </a:extLst>
          </p:cNvPr>
          <p:cNvCxnSpPr/>
          <p:nvPr/>
        </p:nvCxnSpPr>
        <p:spPr>
          <a:xfrm>
            <a:off x="6352850" y="832207"/>
            <a:ext cx="0" cy="54658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05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2.xml><?xml version="1.0" encoding="utf-8"?>
<a:theme xmlns:a="http://schemas.openxmlformats.org/drawingml/2006/main" name="2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3.xml><?xml version="1.0" encoding="utf-8"?>
<a:theme xmlns:a="http://schemas.openxmlformats.org/drawingml/2006/main" name="3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4.xml><?xml version="1.0" encoding="utf-8"?>
<a:theme xmlns:a="http://schemas.openxmlformats.org/drawingml/2006/main" name="1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4ACA944ACA834192D4AC8AE054FA7D" ma:contentTypeVersion="11" ma:contentTypeDescription="Create a new document." ma:contentTypeScope="" ma:versionID="2c2295303aeb36e2d1635e227ee3cbc0">
  <xsd:schema xmlns:xsd="http://www.w3.org/2001/XMLSchema" xmlns:xs="http://www.w3.org/2001/XMLSchema" xmlns:p="http://schemas.microsoft.com/office/2006/metadata/properties" xmlns:ns3="b598705a-146d-4510-afe5-931b678caaeb" xmlns:ns4="84adc87a-145e-460e-bc50-fbbb9fdf5735" targetNamespace="http://schemas.microsoft.com/office/2006/metadata/properties" ma:root="true" ma:fieldsID="7878ca2fae02147aae7d04ee29b5feed" ns3:_="" ns4:_="">
    <xsd:import namespace="b598705a-146d-4510-afe5-931b678caaeb"/>
    <xsd:import namespace="84adc87a-145e-460e-bc50-fbbb9fdf573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98705a-146d-4510-afe5-931b678caae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dc87a-145e-460e-bc50-fbbb9fdf57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E2FE74-43F2-4360-957D-A12AF8D3BA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98705a-146d-4510-afe5-931b678caaeb"/>
    <ds:schemaRef ds:uri="84adc87a-145e-460e-bc50-fbbb9fdf57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4E95EE-EBEC-4972-8A92-95326CC81EC5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84adc87a-145e-460e-bc50-fbbb9fdf5735"/>
    <ds:schemaRef ds:uri="http://schemas.microsoft.com/office/infopath/2007/PartnerControls"/>
    <ds:schemaRef ds:uri="http://schemas.openxmlformats.org/package/2006/metadata/core-properties"/>
    <ds:schemaRef ds:uri="b598705a-146d-4510-afe5-931b678caaeb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E47D798-7F07-4AA4-8FA0-67ACED387C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28260</TotalTime>
  <Words>1460</Words>
  <Application>Microsoft Office PowerPoint</Application>
  <PresentationFormat>Widescreen</PresentationFormat>
  <Paragraphs>232</Paragraphs>
  <Slides>24</Slides>
  <Notes>20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Boxed Book</vt:lpstr>
      <vt:lpstr>Boxed Light</vt:lpstr>
      <vt:lpstr>Boxed Medium</vt:lpstr>
      <vt:lpstr>Boxed Regular</vt:lpstr>
      <vt:lpstr>Boxed Semibold</vt:lpstr>
      <vt:lpstr>Calibri</vt:lpstr>
      <vt:lpstr>1_DH_Template</vt:lpstr>
      <vt:lpstr>2_DH_Template</vt:lpstr>
      <vt:lpstr>3_DH_Template</vt:lpstr>
      <vt:lpstr>1_DH_Template</vt:lpstr>
      <vt:lpstr>PowerPoint Presentation</vt:lpstr>
      <vt:lpstr>Pre-Conditioner &amp; Conditioned Units Product Overview</vt:lpstr>
      <vt:lpstr>ElitePro Series Energy Recovery Wheels</vt:lpstr>
      <vt:lpstr>Why Energy Recovery?</vt:lpstr>
      <vt:lpstr>USA Climate Zones</vt:lpstr>
      <vt:lpstr>Humidity Control</vt:lpstr>
      <vt:lpstr>Enclosure</vt:lpstr>
      <vt:lpstr>Dual Wall R-13 Foam Panels</vt:lpstr>
      <vt:lpstr>EC Fans &amp; Filters</vt:lpstr>
      <vt:lpstr>Hoods &amp; Dampers</vt:lpstr>
      <vt:lpstr>Conditioning Options</vt:lpstr>
      <vt:lpstr>Electrical &amp; Controls Packages </vt:lpstr>
      <vt:lpstr>UWC/UWCH Wheel: Key Product Performance Features</vt:lpstr>
      <vt:lpstr>Fusion &amp; Fusion 3Å Wheel: Key Product Performance Features</vt:lpstr>
      <vt:lpstr>Fusion 3Å &amp; True 3Å: Surface &amp; Coating</vt:lpstr>
      <vt:lpstr>True 3Å Wheel: Key Product Performance Features</vt:lpstr>
      <vt:lpstr>Airflow Ranges in CFM</vt:lpstr>
      <vt:lpstr>Pre-Conditioner Units: Typical Performance</vt:lpstr>
      <vt:lpstr>Conditioned Units: Typical Performance</vt:lpstr>
      <vt:lpstr>ElitePro Series Air Handling Units: Overview</vt:lpstr>
      <vt:lpstr>Air Handling Units: Typical Performance</vt:lpstr>
      <vt:lpstr>Applications</vt:lpstr>
      <vt:lpstr>Thank you for your attention!</vt:lpstr>
      <vt:lpstr>Energy Recovery Units: Typical Performance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 Devlin (FläktGroup)</dc:creator>
  <cp:lastModifiedBy>Katherine Jovanovic (FläktGroup)</cp:lastModifiedBy>
  <cp:revision>431</cp:revision>
  <cp:lastPrinted>2018-06-26T13:24:06Z</cp:lastPrinted>
  <dcterms:created xsi:type="dcterms:W3CDTF">2018-05-09T22:20:48Z</dcterms:created>
  <dcterms:modified xsi:type="dcterms:W3CDTF">2024-08-01T15:05:41Z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0x0101007C4ACA944ACA834192D4AC8AE054FA7D</vt:lpwstr>
  </property>
</Properties>
</file>