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comment1.xml" ContentType="application/vnd.openxmlformats-officedocument.presentationml.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47" r:id="rId2"/>
  </p:sldMasterIdLst>
  <p:notesMasterIdLst>
    <p:notesMasterId r:id="rId31"/>
  </p:notesMasterIdLst>
  <p:sldIdLst>
    <p:sldId id="289" r:id="rId3"/>
    <p:sldId id="10864" r:id="rId4"/>
    <p:sldId id="4367" r:id="rId5"/>
    <p:sldId id="10861" r:id="rId6"/>
    <p:sldId id="567" r:id="rId7"/>
    <p:sldId id="574" r:id="rId8"/>
    <p:sldId id="290" r:id="rId9"/>
    <p:sldId id="570" r:id="rId10"/>
    <p:sldId id="571" r:id="rId11"/>
    <p:sldId id="293" r:id="rId12"/>
    <p:sldId id="294" r:id="rId13"/>
    <p:sldId id="573" r:id="rId14"/>
    <p:sldId id="295" r:id="rId15"/>
    <p:sldId id="572" r:id="rId16"/>
    <p:sldId id="553" r:id="rId17"/>
    <p:sldId id="555" r:id="rId18"/>
    <p:sldId id="557" r:id="rId19"/>
    <p:sldId id="558" r:id="rId20"/>
    <p:sldId id="559" r:id="rId21"/>
    <p:sldId id="560" r:id="rId22"/>
    <p:sldId id="561" r:id="rId23"/>
    <p:sldId id="562" r:id="rId24"/>
    <p:sldId id="563" r:id="rId25"/>
    <p:sldId id="564" r:id="rId26"/>
    <p:sldId id="565" r:id="rId27"/>
    <p:sldId id="569" r:id="rId28"/>
    <p:sldId id="554" r:id="rId29"/>
    <p:sldId id="10863" r:id="rId30"/>
  </p:sldIdLst>
  <p:sldSz cx="12192000" cy="6858000"/>
  <p:notesSz cx="9296400" cy="147828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1F6DB58-C9B1-47B8-8A84-19C6A9C2A9FE}">
          <p14:sldIdLst>
            <p14:sldId id="289"/>
          </p14:sldIdLst>
        </p14:section>
        <p14:section name="Untitled Section" id="{55058575-BFDB-4F44-B1E4-107DB084F3A8}">
          <p14:sldIdLst>
            <p14:sldId id="10864"/>
            <p14:sldId id="4367"/>
            <p14:sldId id="10861"/>
            <p14:sldId id="567"/>
            <p14:sldId id="574"/>
            <p14:sldId id="290"/>
            <p14:sldId id="570"/>
            <p14:sldId id="571"/>
            <p14:sldId id="293"/>
            <p14:sldId id="294"/>
            <p14:sldId id="573"/>
            <p14:sldId id="295"/>
            <p14:sldId id="572"/>
            <p14:sldId id="553"/>
            <p14:sldId id="555"/>
            <p14:sldId id="557"/>
            <p14:sldId id="558"/>
            <p14:sldId id="559"/>
            <p14:sldId id="560"/>
            <p14:sldId id="561"/>
            <p14:sldId id="562"/>
            <p14:sldId id="563"/>
            <p14:sldId id="564"/>
            <p14:sldId id="565"/>
            <p14:sldId id="569"/>
            <p14:sldId id="554"/>
            <p14:sldId id="10863"/>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h Banks (FläktGroup)" initials="SB(" lastIdx="1" clrIdx="0">
    <p:extLst>
      <p:ext uri="{19B8F6BF-5375-455C-9EA6-DF929625EA0E}">
        <p15:presenceInfo xmlns:p15="http://schemas.microsoft.com/office/powerpoint/2012/main" userId="S-1-5-21-2948162530-4105988606-952298888-77536642" providerId="AD"/>
      </p:ext>
    </p:extLst>
  </p:cmAuthor>
  <p:cmAuthor id="2" name="Ryan Stonecipher (FläktGroup)" initials="RS(" lastIdx="23" clrIdx="1">
    <p:extLst>
      <p:ext uri="{19B8F6BF-5375-455C-9EA6-DF929625EA0E}">
        <p15:presenceInfo xmlns:p15="http://schemas.microsoft.com/office/powerpoint/2012/main" userId="S-1-5-21-2948162530-4105988606-952298888-7755022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3C"/>
    <a:srgbClr val="0000FF"/>
    <a:srgbClr val="339933"/>
    <a:srgbClr val="D7E4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47" d="100"/>
          <a:sy n="147" d="100"/>
        </p:scale>
        <p:origin x="744" y="11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2-01-17T10:39:00.964" idx="8">
    <p:pos x="5356" y="2542"/>
    <p:text>We only have two standard materials for FV. We have copper coils with aluminum fins for all chilled water, hot water, and DX. Electric heat coils are almost always Nichrome - exotic specifications will not be accomodated by the FV.</p:text>
    <p:extLst>
      <p:ext uri="{C676402C-5697-4E1C-873F-D02D1690AC5C}">
        <p15:threadingInfo xmlns:p15="http://schemas.microsoft.com/office/powerpoint/2012/main" timeZoneBias="360"/>
      </p:ext>
    </p:extLst>
  </p:cm>
  <p:cm authorId="2" dt="2022-01-20T08:38:35.739" idx="15">
    <p:pos x="5356" y="2638"/>
    <p:text>How about "Standard construction for DX and water coils is expanded copper tube with aluminum fins" ?</p:text>
    <p:extLst>
      <p:ext uri="{C676402C-5697-4E1C-873F-D02D1690AC5C}">
        <p15:threadingInfo xmlns:p15="http://schemas.microsoft.com/office/powerpoint/2012/main" timeZoneBias="360">
          <p15:parentCm authorId="2" idx="8"/>
        </p15:threadingInfo>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741707"/>
          </a:xfrm>
          <a:prstGeom prst="rect">
            <a:avLst/>
          </a:prstGeom>
        </p:spPr>
        <p:txBody>
          <a:bodyPr vert="horz" lIns="137590" tIns="68795" rIns="137590" bIns="68795" rtlCol="0"/>
          <a:lstStyle>
            <a:lvl1pPr algn="l">
              <a:defRPr sz="1800">
                <a:latin typeface="Boxed Book" panose="02000506040000020004" pitchFamily="2" charset="0"/>
              </a:defRPr>
            </a:lvl1pPr>
          </a:lstStyle>
          <a:p>
            <a:endParaRPr lang="en-US" dirty="0"/>
          </a:p>
        </p:txBody>
      </p:sp>
      <p:sp>
        <p:nvSpPr>
          <p:cNvPr id="3" name="Date Placeholder 2"/>
          <p:cNvSpPr>
            <a:spLocks noGrp="1"/>
          </p:cNvSpPr>
          <p:nvPr>
            <p:ph type="dt" idx="1"/>
          </p:nvPr>
        </p:nvSpPr>
        <p:spPr>
          <a:xfrm>
            <a:off x="5265809" y="0"/>
            <a:ext cx="4028440" cy="741707"/>
          </a:xfrm>
          <a:prstGeom prst="rect">
            <a:avLst/>
          </a:prstGeom>
        </p:spPr>
        <p:txBody>
          <a:bodyPr vert="horz" lIns="137590" tIns="68795" rIns="137590" bIns="68795" rtlCol="0"/>
          <a:lstStyle>
            <a:lvl1pPr algn="r">
              <a:defRPr sz="1800">
                <a:latin typeface="Boxed Book" panose="02000506040000020004" pitchFamily="2" charset="0"/>
              </a:defRPr>
            </a:lvl1pPr>
          </a:lstStyle>
          <a:p>
            <a:fld id="{48AB29F4-D744-4C07-B41F-9089C544518A}" type="datetimeFigureOut">
              <a:rPr lang="en-US" smtClean="0"/>
              <a:pPr/>
              <a:t>4/9/2026</a:t>
            </a:fld>
            <a:endParaRPr lang="en-US" dirty="0"/>
          </a:p>
        </p:txBody>
      </p:sp>
      <p:sp>
        <p:nvSpPr>
          <p:cNvPr id="4" name="Slide Image Placeholder 3"/>
          <p:cNvSpPr>
            <a:spLocks noGrp="1" noRot="1" noChangeAspect="1"/>
          </p:cNvSpPr>
          <p:nvPr>
            <p:ph type="sldImg" idx="2"/>
          </p:nvPr>
        </p:nvSpPr>
        <p:spPr>
          <a:xfrm>
            <a:off x="214313" y="1847850"/>
            <a:ext cx="8867775" cy="4989513"/>
          </a:xfrm>
          <a:prstGeom prst="rect">
            <a:avLst/>
          </a:prstGeom>
          <a:noFill/>
          <a:ln w="12700">
            <a:solidFill>
              <a:prstClr val="black"/>
            </a:solidFill>
          </a:ln>
        </p:spPr>
        <p:txBody>
          <a:bodyPr vert="horz" lIns="137590" tIns="68795" rIns="137590" bIns="68795" rtlCol="0" anchor="ctr"/>
          <a:lstStyle/>
          <a:p>
            <a:endParaRPr lang="en-US" dirty="0"/>
          </a:p>
        </p:txBody>
      </p:sp>
      <p:sp>
        <p:nvSpPr>
          <p:cNvPr id="5" name="Notes Placeholder 4"/>
          <p:cNvSpPr>
            <a:spLocks noGrp="1"/>
          </p:cNvSpPr>
          <p:nvPr>
            <p:ph type="body" sz="quarter" idx="3"/>
          </p:nvPr>
        </p:nvSpPr>
        <p:spPr>
          <a:xfrm>
            <a:off x="929640" y="7114222"/>
            <a:ext cx="7437120" cy="5820728"/>
          </a:xfrm>
          <a:prstGeom prst="rect">
            <a:avLst/>
          </a:prstGeom>
        </p:spPr>
        <p:txBody>
          <a:bodyPr vert="horz" lIns="137590" tIns="68795" rIns="137590" bIns="68795"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14041095"/>
            <a:ext cx="4028440" cy="741706"/>
          </a:xfrm>
          <a:prstGeom prst="rect">
            <a:avLst/>
          </a:prstGeom>
        </p:spPr>
        <p:txBody>
          <a:bodyPr vert="horz" lIns="137590" tIns="68795" rIns="137590" bIns="68795" rtlCol="0" anchor="b"/>
          <a:lstStyle>
            <a:lvl1pPr algn="l">
              <a:defRPr sz="1800">
                <a:latin typeface="Boxed Book" panose="02000506040000020004" pitchFamily="2" charset="0"/>
              </a:defRPr>
            </a:lvl1pPr>
          </a:lstStyle>
          <a:p>
            <a:endParaRPr lang="en-US" dirty="0"/>
          </a:p>
        </p:txBody>
      </p:sp>
      <p:sp>
        <p:nvSpPr>
          <p:cNvPr id="7" name="Slide Number Placeholder 6"/>
          <p:cNvSpPr>
            <a:spLocks noGrp="1"/>
          </p:cNvSpPr>
          <p:nvPr>
            <p:ph type="sldNum" sz="quarter" idx="5"/>
          </p:nvPr>
        </p:nvSpPr>
        <p:spPr>
          <a:xfrm>
            <a:off x="5265809" y="14041095"/>
            <a:ext cx="4028440" cy="741706"/>
          </a:xfrm>
          <a:prstGeom prst="rect">
            <a:avLst/>
          </a:prstGeom>
        </p:spPr>
        <p:txBody>
          <a:bodyPr vert="horz" lIns="137590" tIns="68795" rIns="137590" bIns="68795" rtlCol="0" anchor="b"/>
          <a:lstStyle>
            <a:lvl1pPr algn="r">
              <a:defRPr sz="1800">
                <a:latin typeface="Boxed Book" panose="02000506040000020004" pitchFamily="2" charset="0"/>
              </a:defRPr>
            </a:lvl1pPr>
          </a:lstStyle>
          <a:p>
            <a:fld id="{0B39CB9F-518B-4160-9289-638A5019AC60}" type="slidenum">
              <a:rPr lang="en-US" smtClean="0"/>
              <a:pPr/>
              <a:t>‹#›</a:t>
            </a:fld>
            <a:endParaRPr lang="en-US" dirty="0"/>
          </a:p>
        </p:txBody>
      </p:sp>
    </p:spTree>
    <p:extLst>
      <p:ext uri="{BB962C8B-B14F-4D97-AF65-F5344CB8AC3E}">
        <p14:creationId xmlns:p14="http://schemas.microsoft.com/office/powerpoint/2010/main" val="238194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Boxed Book" panose="02000506040000020004" pitchFamily="2" charset="0"/>
        <a:ea typeface="+mn-ea"/>
        <a:cs typeface="+mn-cs"/>
      </a:defRPr>
    </a:lvl1pPr>
    <a:lvl2pPr marL="457200" algn="l" defTabSz="914400" rtl="0" eaLnBrk="1" latinLnBrk="0" hangingPunct="1">
      <a:defRPr sz="1200" kern="1200">
        <a:solidFill>
          <a:schemeClr val="tx1"/>
        </a:solidFill>
        <a:latin typeface="Boxed Book" panose="02000506040000020004" pitchFamily="2" charset="0"/>
        <a:ea typeface="+mn-ea"/>
        <a:cs typeface="+mn-cs"/>
      </a:defRPr>
    </a:lvl2pPr>
    <a:lvl3pPr marL="914400" algn="l" defTabSz="914400" rtl="0" eaLnBrk="1" latinLnBrk="0" hangingPunct="1">
      <a:defRPr sz="1200" kern="1200">
        <a:solidFill>
          <a:schemeClr val="tx1"/>
        </a:solidFill>
        <a:latin typeface="Boxed Book" panose="02000506040000020004" pitchFamily="2" charset="0"/>
        <a:ea typeface="+mn-ea"/>
        <a:cs typeface="+mn-cs"/>
      </a:defRPr>
    </a:lvl3pPr>
    <a:lvl4pPr marL="1371600" algn="l" defTabSz="914400" rtl="0" eaLnBrk="1" latinLnBrk="0" hangingPunct="1">
      <a:defRPr sz="1200" kern="1200">
        <a:solidFill>
          <a:schemeClr val="tx1"/>
        </a:solidFill>
        <a:latin typeface="Boxed Book" panose="02000506040000020004" pitchFamily="2" charset="0"/>
        <a:ea typeface="+mn-ea"/>
        <a:cs typeface="+mn-cs"/>
      </a:defRPr>
    </a:lvl4pPr>
    <a:lvl5pPr marL="1828800" algn="l" defTabSz="914400" rtl="0" eaLnBrk="1" latinLnBrk="0" hangingPunct="1">
      <a:defRPr sz="1200" kern="1200">
        <a:solidFill>
          <a:schemeClr val="tx1"/>
        </a:solidFill>
        <a:latin typeface="Boxed Book" panose="02000506040000020004"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In 1963 Salisbury Engineering and Manufacturing Company (SEMCO) was born in Salisbury, MO. </a:t>
            </a:r>
          </a:p>
          <a:p>
            <a:pPr marL="171450" indent="-171450">
              <a:buFont typeface="Arial" panose="020B0604020202020204" pitchFamily="34" charset="0"/>
              <a:buChar char="•"/>
            </a:pPr>
            <a:r>
              <a:rPr lang="en-US" dirty="0"/>
              <a:t>Began as SEMCO -- small sheet metal fabricator specializing in duct. </a:t>
            </a:r>
          </a:p>
          <a:p>
            <a:pPr marL="171450" indent="-171450">
              <a:buFont typeface="Arial" panose="020B0604020202020204" pitchFamily="34" charset="0"/>
              <a:buChar char="•"/>
            </a:pPr>
            <a:r>
              <a:rPr lang="en-US" dirty="0"/>
              <a:t>In the 59 years, evolved into a multi-million dollar company with a large product offering. </a:t>
            </a:r>
          </a:p>
          <a:p>
            <a:pPr marL="171450" indent="-171450">
              <a:buFont typeface="Arial" panose="020B0604020202020204" pitchFamily="34" charset="0"/>
              <a:buChar char="•"/>
            </a:pPr>
            <a:r>
              <a:rPr lang="en-US" dirty="0"/>
              <a:t>Headquartered in Columbia, MO, with 275,000 sq ft of manufacturing space in 3 plants in Arkansas and Virginia</a:t>
            </a:r>
          </a:p>
          <a:p>
            <a:pPr marL="171450" indent="-171450">
              <a:buFont typeface="Arial" panose="020B0604020202020204" pitchFamily="34" charset="0"/>
              <a:buChar char="•"/>
            </a:pPr>
            <a:r>
              <a:rPr lang="en-US" dirty="0"/>
              <a:t>We are a business unit of FläktGroup, and we are owned and backed by Triton Partners—which is a $17 billion annual revenue investment firm.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Innovation is core at FläktGroup SEMCO.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Certified by AHRI, SEMCO was won numerous awards – including multiple AHRI Innovation, Green Building, Dealer Design, School/College Planning &amp; Management Awards</a:t>
            </a:r>
          </a:p>
          <a:p>
            <a:pPr marL="171450" indent="-171450">
              <a:buFont typeface="Arial" panose="020B0604020202020204" pitchFamily="34" charset="0"/>
              <a:buChar char="•"/>
            </a:pPr>
            <a:r>
              <a:rPr lang="en-US" dirty="0"/>
              <a:t>Hold numerous patents and trade secrets for our industry leading energy recovery wheels and systems.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D4072F-F3AB-4980-B960-EB22BBB3207D}" type="slidenum">
              <a:rPr kumimoji="0" lang="en-US" sz="1800" b="0" i="0" u="none" strike="noStrike" kern="1200" cap="none" spc="0" normalizeH="0" baseline="0" noProof="0" smtClean="0">
                <a:ln>
                  <a:noFill/>
                </a:ln>
                <a:solidFill>
                  <a:prstClr val="black"/>
                </a:solidFill>
                <a:effectLst/>
                <a:uLnTx/>
                <a:uFillTx/>
                <a:latin typeface="Boxed Book" panose="02000506040000020004"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dirty="0">
              <a:ln>
                <a:noFill/>
              </a:ln>
              <a:solidFill>
                <a:prstClr val="black"/>
              </a:solidFill>
              <a:effectLst/>
              <a:uLnTx/>
              <a:uFillTx/>
              <a:latin typeface="Boxed Book" panose="02000506040000020004" pitchFamily="2" charset="0"/>
              <a:ea typeface="+mn-ea"/>
              <a:cs typeface="+mn-cs"/>
            </a:endParaRPr>
          </a:p>
        </p:txBody>
      </p:sp>
    </p:spTree>
    <p:extLst>
      <p:ext uri="{BB962C8B-B14F-4D97-AF65-F5344CB8AC3E}">
        <p14:creationId xmlns:p14="http://schemas.microsoft.com/office/powerpoint/2010/main" val="22812914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FläktGroup SEMCO provides solutions for a wide variety of applications including casinos, offices, laboratories, hotels, education, healthcare, retail, data centers, stadiums, manufacturing, agriculture &amp; indoor farming, airports, and recreational facilities.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FläktGroup SEMCO products could be utilized in conjunction with one another, to provide the best possible air quality. </a:t>
            </a:r>
          </a:p>
          <a:p>
            <a:pPr marL="171450" indent="-171450">
              <a:buFont typeface="Arial" panose="020B0604020202020204" pitchFamily="34" charset="0"/>
              <a:buChar char="•"/>
            </a:pPr>
            <a:r>
              <a:rPr lang="en-US" dirty="0"/>
              <a:t>We offer energy recovery units &amp; wheels which are engineered to be low maintenance, environmentally friendly, energy efficient &amp; saves money over time as well as protects occupants from harmful contaminants. </a:t>
            </a:r>
          </a:p>
          <a:p>
            <a:pPr marL="171450" indent="-171450">
              <a:buFont typeface="Arial" panose="020B0604020202020204" pitchFamily="34" charset="0"/>
              <a:buChar char="•"/>
            </a:pPr>
            <a:r>
              <a:rPr lang="en-US" dirty="0"/>
              <a:t>We also offer chilled beams, pump modules, data centers, air handlers, duct and panels. </a:t>
            </a:r>
          </a:p>
          <a:p>
            <a:endParaRPr lang="en-US" dirty="0"/>
          </a:p>
          <a:p>
            <a:endParaRPr lang="en-US" dirty="0"/>
          </a:p>
          <a:p>
            <a:r>
              <a:rPr lang="en-US" dirty="0"/>
              <a:t>Leverage below if desired: </a:t>
            </a:r>
          </a:p>
          <a:p>
            <a:r>
              <a:rPr lang="en-US" dirty="0"/>
              <a:t>FläktGroup SEMCO products are designed to be utilized in conjunction with one another, to provide the best possible air quality. We show here:  </a:t>
            </a:r>
          </a:p>
          <a:p>
            <a:endParaRPr lang="en-US" dirty="0"/>
          </a:p>
          <a:p>
            <a:pPr marL="228600" indent="-228600">
              <a:buAutoNum type="arabicParenR"/>
            </a:pPr>
            <a:r>
              <a:rPr lang="en-US" dirty="0"/>
              <a:t>Ductwork is laid within the walls and ceiling of the building, so supply air may be brought into the building and return air may be exhausted from the building.</a:t>
            </a:r>
          </a:p>
          <a:p>
            <a:pPr marL="228600" indent="-228600">
              <a:buAutoNum type="arabicParenR"/>
            </a:pPr>
            <a:r>
              <a:rPr lang="en-US" dirty="0"/>
              <a:t>Outdoor air is brought into the FV and pre-conditioned </a:t>
            </a:r>
          </a:p>
          <a:p>
            <a:pPr marL="228600" indent="-228600">
              <a:buAutoNum type="arabicParenR"/>
            </a:pPr>
            <a:r>
              <a:rPr lang="en-US" dirty="0"/>
              <a:t>Once the air is pre-conditioned with the FV it is filtered through the Pinnacle energy recovery unit, which will remove contaminants and dehumidify the incoming airstream with its True 3A wheel. Return air will also flow through the Pinnacle on its way out.</a:t>
            </a:r>
          </a:p>
          <a:p>
            <a:pPr marL="228600" indent="-228600">
              <a:buAutoNum type="arabicParenR"/>
            </a:pPr>
            <a:r>
              <a:rPr lang="en-US" dirty="0"/>
              <a:t>The chilled beams and the </a:t>
            </a:r>
            <a:r>
              <a:rPr lang="en-US" dirty="0" err="1"/>
              <a:t>Neuton</a:t>
            </a:r>
            <a:r>
              <a:rPr lang="en-US" dirty="0"/>
              <a:t> will work together with the supply air they receive from the Pinnacle to maintain a comfortable room temperature without condensation. (Together the Pinnacle, </a:t>
            </a:r>
            <a:r>
              <a:rPr lang="en-US" dirty="0" err="1"/>
              <a:t>Neuton</a:t>
            </a:r>
            <a:r>
              <a:rPr lang="en-US" dirty="0"/>
              <a:t>, and chilled beams make up 3fficiency).</a:t>
            </a:r>
          </a:p>
          <a:p>
            <a:pPr marL="228600" indent="-228600">
              <a:buAutoNum type="arabicParenR"/>
            </a:pPr>
            <a:r>
              <a:rPr lang="en-US" dirty="0"/>
              <a:t>During the construction of the building fire panels will be installed around an equipment room or elevator.</a:t>
            </a:r>
          </a:p>
          <a:p>
            <a:pPr marL="228600" indent="-228600">
              <a:buAutoNum type="arabicParenR"/>
            </a:pPr>
            <a:r>
              <a:rPr lang="en-US" dirty="0"/>
              <a:t>Sound attenuation panels are also installed during construction around noisy equipment or places where noise may be a concern</a:t>
            </a:r>
          </a:p>
        </p:txBody>
      </p:sp>
      <p:sp>
        <p:nvSpPr>
          <p:cNvPr id="4" name="Slide Number Placeholder 3"/>
          <p:cNvSpPr>
            <a:spLocks noGrp="1"/>
          </p:cNvSpPr>
          <p:nvPr>
            <p:ph type="sldNum" sz="quarter" idx="5"/>
          </p:nvPr>
        </p:nvSpPr>
        <p:spPr/>
        <p:txBody>
          <a:bodyPr/>
          <a:lstStyle/>
          <a:p>
            <a:fld id="{3AD4072F-F3AB-4980-B960-EB22BBB3207D}" type="slidenum">
              <a:rPr lang="en-US" smtClean="0"/>
              <a:t>3</a:t>
            </a:fld>
            <a:endParaRPr lang="en-US" dirty="0"/>
          </a:p>
        </p:txBody>
      </p:sp>
    </p:spTree>
    <p:extLst>
      <p:ext uri="{BB962C8B-B14F-4D97-AF65-F5344CB8AC3E}">
        <p14:creationId xmlns:p14="http://schemas.microsoft.com/office/powerpoint/2010/main" val="5912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FläktGroup SEMCO prides ourselves on supplying exceptional sales support and service. </a:t>
            </a:r>
          </a:p>
          <a:p>
            <a:pPr marL="171450" indent="-171450">
              <a:buFont typeface="Arial" panose="020B0604020202020204" pitchFamily="34" charset="0"/>
              <a:buChar char="•"/>
            </a:pPr>
            <a:r>
              <a:rPr lang="en-US" dirty="0"/>
              <a:t>Our experienced sales team are a phone call away and will help guide you through our selection programs to meet or exceed project specifications.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While all FläktGroup SEMCO products are relatively maintenance free throughout their lifecycle--we have a knowledgeable and dedicated service team available should you require it.</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3AD4072F-F3AB-4980-B960-EB22BBB3207D}" type="slidenum">
              <a:rPr lang="en-US" smtClean="0"/>
              <a:t>4</a:t>
            </a:fld>
            <a:endParaRPr lang="en-US" dirty="0"/>
          </a:p>
        </p:txBody>
      </p:sp>
    </p:spTree>
    <p:extLst>
      <p:ext uri="{BB962C8B-B14F-4D97-AF65-F5344CB8AC3E}">
        <p14:creationId xmlns:p14="http://schemas.microsoft.com/office/powerpoint/2010/main" val="910845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39CB9F-518B-4160-9289-638A5019AC60}" type="slidenum">
              <a:rPr lang="en-US" smtClean="0"/>
              <a:pPr/>
              <a:t>6</a:t>
            </a:fld>
            <a:endParaRPr lang="en-US" dirty="0"/>
          </a:p>
        </p:txBody>
      </p:sp>
    </p:spTree>
    <p:extLst>
      <p:ext uri="{BB962C8B-B14F-4D97-AF65-F5344CB8AC3E}">
        <p14:creationId xmlns:p14="http://schemas.microsoft.com/office/powerpoint/2010/main" val="1863303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5"/>
          <p:cNvSpPr>
            <a:spLocks noGrp="1" noChangeArrowheads="1"/>
          </p:cNvSpPr>
          <p:nvPr>
            <p:ph type="sldNum" sz="quarter" idx="5"/>
          </p:nvPr>
        </p:nvSpPr>
        <p:spPr>
          <a:ln/>
        </p:spPr>
        <p:txBody>
          <a:bodyPr/>
          <a:lstStyle/>
          <a:p>
            <a:fld id="{7886EF37-F287-42C9-B8B3-5990A52C6577}" type="slidenum">
              <a:rPr lang="en-US" altLang="en-US"/>
              <a:pPr/>
              <a:t>16</a:t>
            </a:fld>
            <a:endParaRPr lang="en-US" altLang="en-US"/>
          </a:p>
        </p:txBody>
      </p:sp>
      <p:sp>
        <p:nvSpPr>
          <p:cNvPr id="19458"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59"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altLang="en-US" sz="1000" i="1">
                <a:effectLst/>
              </a:rPr>
              <a:t>8</a:t>
            </a:r>
          </a:p>
        </p:txBody>
      </p:sp>
      <p:sp>
        <p:nvSpPr>
          <p:cNvPr id="19460"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61"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62" name="Rectangle 6"/>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63" name="Rectangle 7"/>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altLang="en-US" sz="1000" i="1">
                <a:effectLst/>
              </a:rPr>
              <a:t>5</a:t>
            </a:r>
          </a:p>
        </p:txBody>
      </p:sp>
      <p:sp>
        <p:nvSpPr>
          <p:cNvPr id="19464" name="Rectangle 8"/>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65" name="Rectangle 9"/>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66" name="Rectangle 10"/>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67" name="Rectangle 11"/>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altLang="en-US" sz="1000" i="1">
                <a:effectLst/>
              </a:rPr>
              <a:t>5</a:t>
            </a:r>
          </a:p>
        </p:txBody>
      </p:sp>
      <p:sp>
        <p:nvSpPr>
          <p:cNvPr id="19468" name="Rectangle 12"/>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69" name="Rectangle 13"/>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470" name="Rectangle 14"/>
          <p:cNvSpPr>
            <a:spLocks noGrp="1" noRot="1" noChangeAspect="1" noChangeArrowheads="1" noTextEdit="1"/>
          </p:cNvSpPr>
          <p:nvPr>
            <p:ph type="sldImg"/>
          </p:nvPr>
        </p:nvSpPr>
        <p:spPr>
          <a:xfrm>
            <a:off x="393700" y="692150"/>
            <a:ext cx="6070600" cy="3416300"/>
          </a:xfrm>
          <a:ln cap="flat"/>
        </p:spPr>
      </p:sp>
      <p:sp>
        <p:nvSpPr>
          <p:cNvPr id="19471" name="Rectangle 15"/>
          <p:cNvSpPr>
            <a:spLocks noGrp="1" noChangeArrowheads="1"/>
          </p:cNvSpPr>
          <p:nvPr>
            <p:ph type="body" idx="1"/>
          </p:nvPr>
        </p:nvSpPr>
        <p:spP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LIVE TYPE UNDERNEATH GRAPHIC</a:t>
            </a:r>
          </a:p>
          <a:p>
            <a:endParaRPr lang="en-US" altLang="en-US" dirty="0"/>
          </a:p>
        </p:txBody>
      </p:sp>
    </p:spTree>
    <p:extLst>
      <p:ext uri="{BB962C8B-B14F-4D97-AF65-F5344CB8AC3E}">
        <p14:creationId xmlns:p14="http://schemas.microsoft.com/office/powerpoint/2010/main" val="2730002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5"/>
          <p:cNvSpPr>
            <a:spLocks noGrp="1" noChangeArrowheads="1"/>
          </p:cNvSpPr>
          <p:nvPr>
            <p:ph type="sldNum" sz="quarter" idx="5"/>
          </p:nvPr>
        </p:nvSpPr>
        <p:spPr>
          <a:ln/>
        </p:spPr>
        <p:txBody>
          <a:bodyPr/>
          <a:lstStyle/>
          <a:p>
            <a:fld id="{D5317082-0073-48D7-AEE2-0982DCAB6BB4}" type="slidenum">
              <a:rPr lang="en-US" altLang="en-US"/>
              <a:pPr/>
              <a:t>17</a:t>
            </a:fld>
            <a:endParaRPr lang="en-US" altLang="en-US"/>
          </a:p>
        </p:txBody>
      </p:sp>
      <p:sp>
        <p:nvSpPr>
          <p:cNvPr id="25602"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03"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altLang="en-US" sz="1000" i="1">
                <a:effectLst/>
              </a:rPr>
              <a:t>14</a:t>
            </a:r>
          </a:p>
        </p:txBody>
      </p:sp>
      <p:sp>
        <p:nvSpPr>
          <p:cNvPr id="25604"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05"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06" name="Rectangle 6"/>
          <p:cNvSpPr>
            <a:spLocks noGrp="1" noRot="1" noChangeAspect="1" noChangeArrowheads="1" noTextEdit="1"/>
          </p:cNvSpPr>
          <p:nvPr>
            <p:ph type="sldImg"/>
          </p:nvPr>
        </p:nvSpPr>
        <p:spPr>
          <a:xfrm>
            <a:off x="393700" y="692150"/>
            <a:ext cx="6070600" cy="3416300"/>
          </a:xfrm>
          <a:ln cap="flat"/>
        </p:spPr>
      </p:sp>
      <p:sp>
        <p:nvSpPr>
          <p:cNvPr id="25607" name="Rectangle 7"/>
          <p:cNvSpPr>
            <a:spLocks noGrp="1" noChangeArrowheads="1"/>
          </p:cNvSpPr>
          <p:nvPr>
            <p:ph type="body" idx="1"/>
          </p:nvPr>
        </p:nvSpPr>
        <p:spP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LIVE TYPE UNDERNEATH GRAPHIC</a:t>
            </a:r>
          </a:p>
        </p:txBody>
      </p:sp>
    </p:spTree>
    <p:extLst>
      <p:ext uri="{BB962C8B-B14F-4D97-AF65-F5344CB8AC3E}">
        <p14:creationId xmlns:p14="http://schemas.microsoft.com/office/powerpoint/2010/main" val="32009942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5"/>
          <p:cNvSpPr>
            <a:spLocks noGrp="1" noChangeArrowheads="1"/>
          </p:cNvSpPr>
          <p:nvPr>
            <p:ph type="sldNum" sz="quarter" idx="5"/>
          </p:nvPr>
        </p:nvSpPr>
        <p:spPr>
          <a:ln/>
        </p:spPr>
        <p:txBody>
          <a:bodyPr/>
          <a:lstStyle/>
          <a:p>
            <a:fld id="{895566C7-88A2-441F-8E40-6038A4ECF843}" type="slidenum">
              <a:rPr lang="en-US" altLang="en-US"/>
              <a:pPr/>
              <a:t>18</a:t>
            </a:fld>
            <a:endParaRPr lang="en-US" altLang="en-US"/>
          </a:p>
        </p:txBody>
      </p:sp>
      <p:sp>
        <p:nvSpPr>
          <p:cNvPr id="27650"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51"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altLang="en-US" sz="1000" i="1">
                <a:effectLst/>
              </a:rPr>
              <a:t>15</a:t>
            </a:r>
          </a:p>
        </p:txBody>
      </p:sp>
      <p:sp>
        <p:nvSpPr>
          <p:cNvPr id="27652"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53"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54" name="Rectangle 6"/>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55" name="Rectangle 7"/>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altLang="en-US" sz="1000" i="1">
                <a:effectLst/>
              </a:rPr>
              <a:t>10</a:t>
            </a:r>
          </a:p>
        </p:txBody>
      </p:sp>
      <p:sp>
        <p:nvSpPr>
          <p:cNvPr id="27656" name="Rectangle 8"/>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57" name="Rectangle 9"/>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58" name="Rectangle 10"/>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59" name="Rectangle 11"/>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altLang="en-US" sz="1000" i="1">
                <a:effectLst/>
              </a:rPr>
              <a:t>10</a:t>
            </a:r>
          </a:p>
        </p:txBody>
      </p:sp>
      <p:sp>
        <p:nvSpPr>
          <p:cNvPr id="27660" name="Rectangle 12"/>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61" name="Rectangle 13"/>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662" name="Rectangle 14"/>
          <p:cNvSpPr>
            <a:spLocks noGrp="1" noRot="1" noChangeAspect="1" noChangeArrowheads="1" noTextEdit="1"/>
          </p:cNvSpPr>
          <p:nvPr>
            <p:ph type="sldImg"/>
          </p:nvPr>
        </p:nvSpPr>
        <p:spPr>
          <a:xfrm>
            <a:off x="393700" y="692150"/>
            <a:ext cx="6070600" cy="3416300"/>
          </a:xfrm>
          <a:ln cap="flat"/>
        </p:spPr>
      </p:sp>
      <p:sp>
        <p:nvSpPr>
          <p:cNvPr id="27663" name="Rectangle 15"/>
          <p:cNvSpPr>
            <a:spLocks noGrp="1" noChangeArrowheads="1"/>
          </p:cNvSpPr>
          <p:nvPr>
            <p:ph type="body" idx="1"/>
          </p:nvPr>
        </p:nvSpPr>
        <p:spPr>
          <a:ln/>
        </p:spPr>
        <p:txBody>
          <a:bodyPr/>
          <a:lstStyle/>
          <a:p>
            <a:endParaRPr lang="en-US" altLang="en-US"/>
          </a:p>
        </p:txBody>
      </p:sp>
    </p:spTree>
    <p:extLst>
      <p:ext uri="{BB962C8B-B14F-4D97-AF65-F5344CB8AC3E}">
        <p14:creationId xmlns:p14="http://schemas.microsoft.com/office/powerpoint/2010/main" val="2720245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5"/>
          <p:cNvSpPr>
            <a:spLocks noGrp="1" noChangeArrowheads="1"/>
          </p:cNvSpPr>
          <p:nvPr>
            <p:ph type="sldNum" sz="quarter" idx="5"/>
          </p:nvPr>
        </p:nvSpPr>
        <p:spPr>
          <a:ln/>
        </p:spPr>
        <p:txBody>
          <a:bodyPr/>
          <a:lstStyle/>
          <a:p>
            <a:fld id="{5CB6130A-7071-4F19-8D61-07DBC3938786}" type="slidenum">
              <a:rPr lang="en-US" altLang="en-US"/>
              <a:pPr/>
              <a:t>19</a:t>
            </a:fld>
            <a:endParaRPr lang="en-US" altLang="en-US"/>
          </a:p>
        </p:txBody>
      </p:sp>
      <p:sp>
        <p:nvSpPr>
          <p:cNvPr id="29698"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699"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altLang="en-US" sz="1000" i="1">
                <a:effectLst/>
              </a:rPr>
              <a:t>37</a:t>
            </a:r>
          </a:p>
        </p:txBody>
      </p:sp>
      <p:sp>
        <p:nvSpPr>
          <p:cNvPr id="29700"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01"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02" name="Rectangle 6"/>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03" name="Rectangle 7"/>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altLang="en-US" sz="1000" i="1">
                <a:effectLst/>
              </a:rPr>
              <a:t>30</a:t>
            </a:r>
          </a:p>
        </p:txBody>
      </p:sp>
      <p:sp>
        <p:nvSpPr>
          <p:cNvPr id="29704" name="Rectangle 8"/>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05" name="Rectangle 9"/>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06" name="Rectangle 10"/>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07" name="Rectangle 11"/>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altLang="en-US" sz="1000" i="1">
                <a:effectLst/>
              </a:rPr>
              <a:t>30</a:t>
            </a:r>
          </a:p>
        </p:txBody>
      </p:sp>
      <p:sp>
        <p:nvSpPr>
          <p:cNvPr id="29708" name="Rectangle 12"/>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09" name="Rectangle 13"/>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9710" name="Rectangle 14"/>
          <p:cNvSpPr>
            <a:spLocks noGrp="1" noRot="1" noChangeAspect="1" noChangeArrowheads="1" noTextEdit="1"/>
          </p:cNvSpPr>
          <p:nvPr>
            <p:ph type="sldImg"/>
          </p:nvPr>
        </p:nvSpPr>
        <p:spPr>
          <a:xfrm>
            <a:off x="393700" y="692150"/>
            <a:ext cx="6070600" cy="3416300"/>
          </a:xfrm>
          <a:ln cap="flat"/>
        </p:spPr>
      </p:sp>
      <p:sp>
        <p:nvSpPr>
          <p:cNvPr id="29711" name="Rectangle 15"/>
          <p:cNvSpPr>
            <a:spLocks noGrp="1" noChangeArrowheads="1"/>
          </p:cNvSpPr>
          <p:nvPr>
            <p:ph type="body" idx="1"/>
          </p:nvPr>
        </p:nvSpPr>
        <p:spPr>
          <a:ln/>
        </p:spPr>
        <p:txBody>
          <a:bodyPr/>
          <a:lstStyle/>
          <a:p>
            <a:endParaRPr lang="en-US" altLang="en-US"/>
          </a:p>
        </p:txBody>
      </p:sp>
    </p:spTree>
    <p:extLst>
      <p:ext uri="{BB962C8B-B14F-4D97-AF65-F5344CB8AC3E}">
        <p14:creationId xmlns:p14="http://schemas.microsoft.com/office/powerpoint/2010/main" val="35042786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5"/>
          <p:cNvSpPr>
            <a:spLocks noGrp="1" noChangeArrowheads="1"/>
          </p:cNvSpPr>
          <p:nvPr>
            <p:ph type="sldNum" sz="quarter" idx="5"/>
          </p:nvPr>
        </p:nvSpPr>
        <p:spPr>
          <a:ln/>
        </p:spPr>
        <p:txBody>
          <a:bodyPr/>
          <a:lstStyle/>
          <a:p>
            <a:fld id="{28FA5B08-C168-4D57-93F9-D244CA9782F6}" type="slidenum">
              <a:rPr lang="en-US" altLang="en-US"/>
              <a:pPr/>
              <a:t>22</a:t>
            </a:fld>
            <a:endParaRPr lang="en-US" altLang="en-US"/>
          </a:p>
        </p:txBody>
      </p:sp>
      <p:sp>
        <p:nvSpPr>
          <p:cNvPr id="31746"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47"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altLang="en-US" sz="1000" i="1">
                <a:effectLst/>
              </a:rPr>
              <a:t>16</a:t>
            </a:r>
          </a:p>
        </p:txBody>
      </p:sp>
      <p:sp>
        <p:nvSpPr>
          <p:cNvPr id="31748"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49"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50" name="Rectangle 6"/>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51" name="Rectangle 7"/>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altLang="en-US" sz="1000" i="1">
                <a:effectLst/>
              </a:rPr>
              <a:t>11</a:t>
            </a:r>
          </a:p>
        </p:txBody>
      </p:sp>
      <p:sp>
        <p:nvSpPr>
          <p:cNvPr id="31752" name="Rectangle 8"/>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53" name="Rectangle 9"/>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54" name="Rectangle 10"/>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55" name="Rectangle 11"/>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altLang="en-US" sz="1000" i="1">
                <a:effectLst/>
              </a:rPr>
              <a:t>11</a:t>
            </a:r>
          </a:p>
        </p:txBody>
      </p:sp>
      <p:sp>
        <p:nvSpPr>
          <p:cNvPr id="31756" name="Rectangle 12"/>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57" name="Rectangle 13"/>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58" name="Rectangle 14"/>
          <p:cNvSpPr>
            <a:spLocks noGrp="1" noRot="1" noChangeAspect="1" noChangeArrowheads="1" noTextEdit="1"/>
          </p:cNvSpPr>
          <p:nvPr>
            <p:ph type="sldImg"/>
          </p:nvPr>
        </p:nvSpPr>
        <p:spPr>
          <a:xfrm>
            <a:off x="393700" y="692150"/>
            <a:ext cx="6070600" cy="3416300"/>
          </a:xfrm>
          <a:ln cap="flat"/>
        </p:spPr>
      </p:sp>
      <p:sp>
        <p:nvSpPr>
          <p:cNvPr id="31759" name="Rectangle 15"/>
          <p:cNvSpPr>
            <a:spLocks noGrp="1" noChangeArrowheads="1"/>
          </p:cNvSpPr>
          <p:nvPr>
            <p:ph type="body" idx="1"/>
          </p:nvPr>
        </p:nvSpPr>
        <p:spPr>
          <a:ln/>
        </p:spPr>
        <p:txBody>
          <a:bodyPr/>
          <a:lstStyle/>
          <a:p>
            <a:endParaRPr lang="en-US" altLang="en-US"/>
          </a:p>
        </p:txBody>
      </p:sp>
    </p:spTree>
    <p:extLst>
      <p:ext uri="{BB962C8B-B14F-4D97-AF65-F5344CB8AC3E}">
        <p14:creationId xmlns:p14="http://schemas.microsoft.com/office/powerpoint/2010/main" val="1484685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5"/>
          <p:cNvSpPr>
            <a:spLocks noGrp="1" noChangeArrowheads="1"/>
          </p:cNvSpPr>
          <p:nvPr>
            <p:ph type="sldNum" sz="quarter" idx="5"/>
          </p:nvPr>
        </p:nvSpPr>
        <p:spPr>
          <a:ln/>
        </p:spPr>
        <p:txBody>
          <a:bodyPr/>
          <a:lstStyle/>
          <a:p>
            <a:fld id="{44BBB27A-AE8F-4592-BEE7-BCFF22269521}" type="slidenum">
              <a:rPr lang="en-US" altLang="en-US"/>
              <a:pPr/>
              <a:t>23</a:t>
            </a:fld>
            <a:endParaRPr lang="en-US" altLang="en-US"/>
          </a:p>
        </p:txBody>
      </p:sp>
      <p:sp>
        <p:nvSpPr>
          <p:cNvPr id="33794"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795"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altLang="en-US" sz="1000" i="1">
                <a:effectLst/>
              </a:rPr>
              <a:t>17</a:t>
            </a:r>
          </a:p>
        </p:txBody>
      </p:sp>
      <p:sp>
        <p:nvSpPr>
          <p:cNvPr id="33796"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797"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798" name="Rectangle 6"/>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799" name="Rectangle 7"/>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altLang="en-US" sz="1000" i="1">
                <a:effectLst/>
              </a:rPr>
              <a:t>12</a:t>
            </a:r>
          </a:p>
        </p:txBody>
      </p:sp>
      <p:sp>
        <p:nvSpPr>
          <p:cNvPr id="33800" name="Rectangle 8"/>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801" name="Rectangle 9"/>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802" name="Rectangle 10"/>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803" name="Rectangle 11"/>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altLang="en-US" sz="1000" i="1">
                <a:effectLst/>
              </a:rPr>
              <a:t>12</a:t>
            </a:r>
          </a:p>
        </p:txBody>
      </p:sp>
      <p:sp>
        <p:nvSpPr>
          <p:cNvPr id="33804" name="Rectangle 12"/>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805" name="Rectangle 13"/>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806" name="Rectangle 14"/>
          <p:cNvSpPr>
            <a:spLocks noGrp="1" noRot="1" noChangeAspect="1" noChangeArrowheads="1" noTextEdit="1"/>
          </p:cNvSpPr>
          <p:nvPr>
            <p:ph type="sldImg"/>
          </p:nvPr>
        </p:nvSpPr>
        <p:spPr>
          <a:xfrm>
            <a:off x="393700" y="692150"/>
            <a:ext cx="6070600" cy="3416300"/>
          </a:xfrm>
          <a:ln cap="flat"/>
        </p:spPr>
      </p:sp>
      <p:sp>
        <p:nvSpPr>
          <p:cNvPr id="33807" name="Rectangle 15"/>
          <p:cNvSpPr>
            <a:spLocks noGrp="1" noChangeArrowheads="1"/>
          </p:cNvSpPr>
          <p:nvPr>
            <p:ph type="body" idx="1"/>
          </p:nvPr>
        </p:nvSpPr>
        <p:spPr>
          <a:ln/>
        </p:spPr>
        <p:txBody>
          <a:bodyPr/>
          <a:lstStyle/>
          <a:p>
            <a:endParaRPr lang="en-US" altLang="en-US"/>
          </a:p>
        </p:txBody>
      </p:sp>
    </p:spTree>
    <p:extLst>
      <p:ext uri="{BB962C8B-B14F-4D97-AF65-F5344CB8AC3E}">
        <p14:creationId xmlns:p14="http://schemas.microsoft.com/office/powerpoint/2010/main" val="23530652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CD470721-00B8-40AE-A6F9-FFB03643A31C}" type="slidenum">
              <a:rPr lang="en-US" altLang="en-US"/>
              <a:pPr/>
              <a:t>24</a:t>
            </a:fld>
            <a:endParaRPr lang="en-US" altLang="en-US"/>
          </a:p>
        </p:txBody>
      </p:sp>
      <p:sp>
        <p:nvSpPr>
          <p:cNvPr id="35842" name="Rectangle 2"/>
          <p:cNvSpPr>
            <a:spLocks noGrp="1" noChangeArrowheads="1"/>
          </p:cNvSpPr>
          <p:nvPr>
            <p:ph type="body" idx="1"/>
          </p:nvPr>
        </p:nvSpPr>
        <p:spPr>
          <a:ln/>
        </p:spPr>
        <p:txBody>
          <a:bodyPr/>
          <a:lstStyle/>
          <a:p>
            <a:endParaRPr lang="en-US" altLang="en-US"/>
          </a:p>
        </p:txBody>
      </p:sp>
      <p:sp>
        <p:nvSpPr>
          <p:cNvPr id="35843" name="Rectangle 3"/>
          <p:cNvSpPr>
            <a:spLocks noGrp="1" noRot="1" noChangeAspect="1" noChangeArrowheads="1" noTextEdit="1"/>
          </p:cNvSpPr>
          <p:nvPr>
            <p:ph type="sldImg"/>
          </p:nvPr>
        </p:nvSpPr>
        <p:spPr>
          <a:xfrm>
            <a:off x="393700" y="692150"/>
            <a:ext cx="6070600" cy="3416300"/>
          </a:xfrm>
          <a:ln cap="flat"/>
        </p:spPr>
      </p:sp>
    </p:spTree>
    <p:extLst>
      <p:ext uri="{BB962C8B-B14F-4D97-AF65-F5344CB8AC3E}">
        <p14:creationId xmlns:p14="http://schemas.microsoft.com/office/powerpoint/2010/main" val="8321189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5"/>
          <p:cNvSpPr>
            <a:spLocks noGrp="1" noChangeArrowheads="1"/>
          </p:cNvSpPr>
          <p:nvPr>
            <p:ph type="sldNum" sz="quarter" idx="5"/>
          </p:nvPr>
        </p:nvSpPr>
        <p:spPr>
          <a:ln/>
        </p:spPr>
        <p:txBody>
          <a:bodyPr/>
          <a:lstStyle/>
          <a:p>
            <a:fld id="{BABE906C-2C51-468B-B03F-8471654995CE}" type="slidenum">
              <a:rPr lang="en-US" altLang="en-US"/>
              <a:pPr/>
              <a:t>25</a:t>
            </a:fld>
            <a:endParaRPr lang="en-US" altLang="en-US"/>
          </a:p>
        </p:txBody>
      </p:sp>
      <p:sp>
        <p:nvSpPr>
          <p:cNvPr id="37890"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891"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altLang="en-US" sz="1000" i="1">
                <a:effectLst/>
              </a:rPr>
              <a:t>21</a:t>
            </a:r>
          </a:p>
        </p:txBody>
      </p:sp>
      <p:sp>
        <p:nvSpPr>
          <p:cNvPr id="37892"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893"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894" name="Rectangle 6"/>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895" name="Rectangle 7"/>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altLang="en-US" sz="1000" i="1">
                <a:effectLst/>
              </a:rPr>
              <a:t>16</a:t>
            </a:r>
          </a:p>
        </p:txBody>
      </p:sp>
      <p:sp>
        <p:nvSpPr>
          <p:cNvPr id="37896" name="Rectangle 8"/>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897" name="Rectangle 9"/>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898" name="Rectangle 10"/>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899" name="Rectangle 11"/>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altLang="en-US" sz="1000" i="1">
                <a:effectLst/>
              </a:rPr>
              <a:t>16</a:t>
            </a:r>
          </a:p>
        </p:txBody>
      </p:sp>
      <p:sp>
        <p:nvSpPr>
          <p:cNvPr id="37900" name="Rectangle 12"/>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901" name="Rectangle 13"/>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902" name="Rectangle 14"/>
          <p:cNvSpPr>
            <a:spLocks noGrp="1" noRot="1" noChangeAspect="1" noChangeArrowheads="1" noTextEdit="1"/>
          </p:cNvSpPr>
          <p:nvPr>
            <p:ph type="sldImg"/>
          </p:nvPr>
        </p:nvSpPr>
        <p:spPr>
          <a:xfrm>
            <a:off x="393700" y="692150"/>
            <a:ext cx="6070600" cy="3416300"/>
          </a:xfrm>
          <a:ln cap="flat"/>
        </p:spPr>
      </p:sp>
      <p:sp>
        <p:nvSpPr>
          <p:cNvPr id="37903" name="Rectangle 15"/>
          <p:cNvSpPr>
            <a:spLocks noGrp="1" noChangeArrowheads="1"/>
          </p:cNvSpPr>
          <p:nvPr>
            <p:ph type="body" idx="1"/>
          </p:nvPr>
        </p:nvSpPr>
        <p:spPr>
          <a:ln/>
        </p:spPr>
        <p:txBody>
          <a:bodyPr/>
          <a:lstStyle/>
          <a:p>
            <a:endParaRPr lang="en-US" altLang="en-US"/>
          </a:p>
        </p:txBody>
      </p:sp>
    </p:spTree>
    <p:extLst>
      <p:ext uri="{BB962C8B-B14F-4D97-AF65-F5344CB8AC3E}">
        <p14:creationId xmlns:p14="http://schemas.microsoft.com/office/powerpoint/2010/main" val="18477605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5"/>
          <p:cNvSpPr>
            <a:spLocks noGrp="1" noChangeArrowheads="1"/>
          </p:cNvSpPr>
          <p:nvPr>
            <p:ph type="sldNum" sz="quarter" idx="5"/>
          </p:nvPr>
        </p:nvSpPr>
        <p:spPr>
          <a:ln/>
        </p:spPr>
        <p:txBody>
          <a:bodyPr/>
          <a:lstStyle/>
          <a:p>
            <a:fld id="{7F9AB5A3-C862-42E8-B370-070F02D15A19}" type="slidenum">
              <a:rPr lang="en-US" altLang="en-US"/>
              <a:pPr/>
              <a:t>27</a:t>
            </a:fld>
            <a:endParaRPr lang="en-US" altLang="en-US"/>
          </a:p>
        </p:txBody>
      </p:sp>
      <p:sp>
        <p:nvSpPr>
          <p:cNvPr id="60418"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19"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altLang="en-US" sz="1000" i="1">
                <a:effectLst/>
              </a:rPr>
              <a:t>31</a:t>
            </a:r>
          </a:p>
        </p:txBody>
      </p:sp>
      <p:sp>
        <p:nvSpPr>
          <p:cNvPr id="60420"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21"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22" name="Rectangle 6"/>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23" name="Rectangle 7"/>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altLang="en-US" sz="1000" i="1">
                <a:effectLst/>
              </a:rPr>
              <a:t>26</a:t>
            </a:r>
          </a:p>
        </p:txBody>
      </p:sp>
      <p:sp>
        <p:nvSpPr>
          <p:cNvPr id="60424" name="Rectangle 8"/>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25" name="Rectangle 9"/>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26" name="Rectangle 10"/>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27" name="Rectangle 11"/>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altLang="en-US" sz="1000" i="1">
                <a:effectLst/>
              </a:rPr>
              <a:t>26</a:t>
            </a:r>
          </a:p>
        </p:txBody>
      </p:sp>
      <p:sp>
        <p:nvSpPr>
          <p:cNvPr id="60428" name="Rectangle 12"/>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29" name="Rectangle 13"/>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0430" name="Rectangle 14"/>
          <p:cNvSpPr>
            <a:spLocks noGrp="1" noRot="1" noChangeAspect="1" noChangeArrowheads="1" noTextEdit="1"/>
          </p:cNvSpPr>
          <p:nvPr>
            <p:ph type="sldImg"/>
          </p:nvPr>
        </p:nvSpPr>
        <p:spPr>
          <a:xfrm>
            <a:off x="393700" y="692150"/>
            <a:ext cx="6070600" cy="3416300"/>
          </a:xfrm>
          <a:ln cap="flat"/>
        </p:spPr>
      </p:sp>
      <p:sp>
        <p:nvSpPr>
          <p:cNvPr id="60431" name="Rectangle 15"/>
          <p:cNvSpPr>
            <a:spLocks noGrp="1" noChangeArrowheads="1"/>
          </p:cNvSpPr>
          <p:nvPr>
            <p:ph type="body" idx="1"/>
          </p:nvPr>
        </p:nvSpPr>
        <p:spPr>
          <a:ln/>
        </p:spPr>
        <p:txBody>
          <a:bodyPr/>
          <a:lstStyle/>
          <a:p>
            <a:endParaRPr lang="en-US" altLang="en-US"/>
          </a:p>
        </p:txBody>
      </p:sp>
    </p:spTree>
    <p:extLst>
      <p:ext uri="{BB962C8B-B14F-4D97-AF65-F5344CB8AC3E}">
        <p14:creationId xmlns:p14="http://schemas.microsoft.com/office/powerpoint/2010/main" val="28809876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image" Target="../media/image12.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6.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jp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0.png"/><Relationship Id="rId1" Type="http://schemas.openxmlformats.org/officeDocument/2006/relationships/slideMaster" Target="../slideMasters/slideMaster2.xml"/><Relationship Id="rId5" Type="http://schemas.openxmlformats.org/officeDocument/2006/relationships/image" Target="../media/image19.png"/><Relationship Id="rId4" Type="http://schemas.openxmlformats.org/officeDocument/2006/relationships/image" Target="../media/image23.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Master" Target="../slideMasters/slideMaster2.xml"/><Relationship Id="rId5" Type="http://schemas.openxmlformats.org/officeDocument/2006/relationships/image" Target="../media/image19.png"/><Relationship Id="rId4" Type="http://schemas.openxmlformats.org/officeDocument/2006/relationships/image" Target="../media/image29.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7.jpe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jpeg"/><Relationship Id="rId1" Type="http://schemas.openxmlformats.org/officeDocument/2006/relationships/slideMaster" Target="../slideMasters/slideMaster2.xml"/><Relationship Id="rId5" Type="http://schemas.openxmlformats.org/officeDocument/2006/relationships/image" Target="../media/image19.png"/><Relationship Id="rId4" Type="http://schemas.openxmlformats.org/officeDocument/2006/relationships/image" Target="../media/image28.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jpe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2.jpe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9.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4.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5.png"/><Relationship Id="rId1" Type="http://schemas.openxmlformats.org/officeDocument/2006/relationships/slideMaster" Target="../slideMasters/slideMaster2.xml"/><Relationship Id="rId5" Type="http://schemas.openxmlformats.org/officeDocument/2006/relationships/image" Target="../media/image19.png"/><Relationship Id="rId4" Type="http://schemas.openxmlformats.org/officeDocument/2006/relationships/image" Target="../media/image36.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7.png"/><Relationship Id="rId1" Type="http://schemas.openxmlformats.org/officeDocument/2006/relationships/slideMaster" Target="../slideMasters/slideMaster2.xml"/><Relationship Id="rId5" Type="http://schemas.openxmlformats.org/officeDocument/2006/relationships/image" Target="../media/image19.png"/><Relationship Id="rId4" Type="http://schemas.openxmlformats.org/officeDocument/2006/relationships/image" Target="../media/image36.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4.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5.png"/><Relationship Id="rId1" Type="http://schemas.openxmlformats.org/officeDocument/2006/relationships/slideMaster" Target="../slideMasters/slideMaster2.xml"/><Relationship Id="rId5" Type="http://schemas.openxmlformats.org/officeDocument/2006/relationships/image" Target="../media/image19.png"/><Relationship Id="rId4" Type="http://schemas.openxmlformats.org/officeDocument/2006/relationships/image" Target="../media/image36.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4.png"/><Relationship Id="rId1" Type="http://schemas.openxmlformats.org/officeDocument/2006/relationships/slideMaster" Target="../slideMasters/slideMaster2.xml"/><Relationship Id="rId5" Type="http://schemas.openxmlformats.org/officeDocument/2006/relationships/image" Target="../media/image19.png"/><Relationship Id="rId4" Type="http://schemas.openxmlformats.org/officeDocument/2006/relationships/image" Target="../media/image36.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5.png"/><Relationship Id="rId1" Type="http://schemas.openxmlformats.org/officeDocument/2006/relationships/slideMaster" Target="../slideMasters/slideMaster2.xml"/><Relationship Id="rId5" Type="http://schemas.openxmlformats.org/officeDocument/2006/relationships/image" Target="../media/image19.png"/><Relationship Id="rId4" Type="http://schemas.openxmlformats.org/officeDocument/2006/relationships/image" Target="../media/image36.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41.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5.png"/><Relationship Id="rId1" Type="http://schemas.openxmlformats.org/officeDocument/2006/relationships/slideMaster" Target="../slideMasters/slideMaster2.xml"/><Relationship Id="rId5" Type="http://schemas.openxmlformats.org/officeDocument/2006/relationships/image" Target="../media/image19.png"/><Relationship Id="rId4" Type="http://schemas.openxmlformats.org/officeDocument/2006/relationships/image" Target="../media/image36.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41.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5.png"/><Relationship Id="rId1" Type="http://schemas.openxmlformats.org/officeDocument/2006/relationships/slideMaster" Target="../slideMasters/slideMaster2.xml"/><Relationship Id="rId5" Type="http://schemas.openxmlformats.org/officeDocument/2006/relationships/image" Target="../media/image19.png"/><Relationship Id="rId4" Type="http://schemas.openxmlformats.org/officeDocument/2006/relationships/image" Target="../media/image36.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4.png"/><Relationship Id="rId1" Type="http://schemas.openxmlformats.org/officeDocument/2006/relationships/slideMaster" Target="../slideMasters/slideMaster2.xml"/><Relationship Id="rId5" Type="http://schemas.openxmlformats.org/officeDocument/2006/relationships/image" Target="../media/image19.png"/><Relationship Id="rId4" Type="http://schemas.openxmlformats.org/officeDocument/2006/relationships/image" Target="../media/image36.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9.png"/><Relationship Id="rId1" Type="http://schemas.openxmlformats.org/officeDocument/2006/relationships/slideMaster" Target="../slideMasters/slideMaster2.xml"/><Relationship Id="rId5" Type="http://schemas.openxmlformats.org/officeDocument/2006/relationships/image" Target="../media/image19.png"/><Relationship Id="rId4" Type="http://schemas.openxmlformats.org/officeDocument/2006/relationships/image" Target="../media/image23.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42.png"/><Relationship Id="rId1" Type="http://schemas.openxmlformats.org/officeDocument/2006/relationships/slideMaster" Target="../slideMasters/slideMaster2.xml"/><Relationship Id="rId5" Type="http://schemas.openxmlformats.org/officeDocument/2006/relationships/image" Target="../media/image19.png"/><Relationship Id="rId4" Type="http://schemas.openxmlformats.org/officeDocument/2006/relationships/image" Target="../media/image22.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43.jpe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4.jpe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Corporate Front Page">
    <p:spTree>
      <p:nvGrpSpPr>
        <p:cNvPr id="1" name=""/>
        <p:cNvGrpSpPr/>
        <p:nvPr/>
      </p:nvGrpSpPr>
      <p:grpSpPr>
        <a:xfrm>
          <a:off x="0" y="0"/>
          <a:ext cx="0" cy="0"/>
          <a:chOff x="0" y="0"/>
          <a:chExt cx="0" cy="0"/>
        </a:xfrm>
      </p:grpSpPr>
      <p:pic>
        <p:nvPicPr>
          <p:cNvPr id="14" name="Bildobjekt 1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 y="0"/>
            <a:ext cx="7808131" cy="6858000"/>
          </a:xfrm>
          <a:prstGeom prst="rect">
            <a:avLst/>
          </a:prstGeom>
        </p:spPr>
      </p:pic>
      <p:sp>
        <p:nvSpPr>
          <p:cNvPr id="3" name="Underrubrik 2"/>
          <p:cNvSpPr>
            <a:spLocks noGrp="1"/>
          </p:cNvSpPr>
          <p:nvPr>
            <p:ph type="subTitle" idx="1" hasCustomPrompt="1"/>
          </p:nvPr>
        </p:nvSpPr>
        <p:spPr>
          <a:xfrm>
            <a:off x="6897337" y="3580576"/>
            <a:ext cx="5035227" cy="1686467"/>
          </a:xfrm>
        </p:spPr>
        <p:txBody>
          <a:bodyPr>
            <a:noAutofit/>
          </a:bodyPr>
          <a:lstStyle>
            <a:lvl1pPr marL="0" indent="0" algn="r">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br>
              <a:rPr lang="de-DE" dirty="0"/>
            </a:br>
            <a:r>
              <a:rPr lang="de-DE" dirty="0" err="1"/>
              <a:t>or</a:t>
            </a:r>
            <a:r>
              <a:rPr lang="de-DE" dirty="0"/>
              <a:t> </a:t>
            </a:r>
            <a:r>
              <a:rPr lang="de-DE" dirty="0" err="1"/>
              <a:t>headline</a:t>
            </a:r>
            <a:r>
              <a:rPr lang="de-DE" dirty="0"/>
              <a:t>, </a:t>
            </a:r>
            <a:r>
              <a:rPr lang="de-DE" dirty="0" err="1"/>
              <a:t>up</a:t>
            </a:r>
            <a:r>
              <a:rPr lang="de-DE" dirty="0"/>
              <a:t> </a:t>
            </a:r>
            <a:r>
              <a:rPr lang="de-DE" dirty="0" err="1"/>
              <a:t>to</a:t>
            </a:r>
            <a:r>
              <a:rPr lang="de-DE" dirty="0"/>
              <a:t> 3 </a:t>
            </a:r>
            <a:br>
              <a:rPr lang="de-DE" dirty="0"/>
            </a:br>
            <a:r>
              <a:rPr lang="de-DE" dirty="0" err="1"/>
              <a:t>lines</a:t>
            </a:r>
            <a:r>
              <a:rPr lang="de-DE" dirty="0"/>
              <a:t> </a:t>
            </a:r>
            <a:r>
              <a:rPr lang="de-DE" dirty="0" err="1"/>
              <a:t>of</a:t>
            </a:r>
            <a:r>
              <a:rPr lang="de-DE" dirty="0"/>
              <a:t> </a:t>
            </a:r>
            <a:r>
              <a:rPr lang="de-DE" dirty="0" err="1"/>
              <a:t>text</a:t>
            </a:r>
            <a:endParaRPr lang="de-DE" dirty="0"/>
          </a:p>
        </p:txBody>
      </p:sp>
      <p:pic>
        <p:nvPicPr>
          <p:cNvPr id="15" name="Bildobjekt 1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291783" y="329353"/>
            <a:ext cx="2554221" cy="1116219"/>
          </a:xfrm>
          <a:prstGeom prst="rect">
            <a:avLst/>
          </a:prstGeom>
        </p:spPr>
      </p:pic>
      <p:cxnSp>
        <p:nvCxnSpPr>
          <p:cNvPr id="16" name="Rak 15"/>
          <p:cNvCxnSpPr/>
          <p:nvPr/>
        </p:nvCxnSpPr>
        <p:spPr>
          <a:xfrm flipH="1">
            <a:off x="7440151" y="3332989"/>
            <a:ext cx="4392693" cy="0"/>
          </a:xfrm>
          <a:prstGeom prst="line">
            <a:avLst/>
          </a:prstGeom>
          <a:ln w="952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Platshållare för innehåll 5"/>
          <p:cNvSpPr>
            <a:spLocks noGrp="1"/>
          </p:cNvSpPr>
          <p:nvPr>
            <p:ph sz="quarter" idx="12" hasCustomPrompt="1"/>
          </p:nvPr>
        </p:nvSpPr>
        <p:spPr>
          <a:xfrm>
            <a:off x="6897337" y="5925277"/>
            <a:ext cx="5047632" cy="387915"/>
          </a:xfrm>
        </p:spPr>
        <p:txBody>
          <a:bodyPr/>
          <a:lstStyle>
            <a:lvl1pPr algn="r">
              <a:defRPr sz="1467"/>
            </a:lvl1pPr>
            <a:lvl2pPr algn="r">
              <a:defRPr sz="1600"/>
            </a:lvl2pPr>
            <a:lvl3pPr algn="r">
              <a:defRPr sz="1600"/>
            </a:lvl3pPr>
            <a:lvl4pPr algn="r">
              <a:defRPr sz="1600"/>
            </a:lvl4pPr>
            <a:lvl5pPr algn="r">
              <a:defRPr sz="1600"/>
            </a:lvl5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spTree>
    <p:extLst>
      <p:ext uri="{BB962C8B-B14F-4D97-AF65-F5344CB8AC3E}">
        <p14:creationId xmlns:p14="http://schemas.microsoft.com/office/powerpoint/2010/main" val="15718947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1 Alternative Frontpage 1 Isolated Image">
    <p:spTree>
      <p:nvGrpSpPr>
        <p:cNvPr id="1" name=""/>
        <p:cNvGrpSpPr/>
        <p:nvPr/>
      </p:nvGrpSpPr>
      <p:grpSpPr>
        <a:xfrm>
          <a:off x="0" y="0"/>
          <a:ext cx="0" cy="0"/>
          <a:chOff x="0" y="0"/>
          <a:chExt cx="0" cy="0"/>
        </a:xfrm>
      </p:grpSpPr>
      <p:grpSp>
        <p:nvGrpSpPr>
          <p:cNvPr id="8" name="Grupp 7"/>
          <p:cNvGrpSpPr/>
          <p:nvPr/>
        </p:nvGrpSpPr>
        <p:grpSpPr>
          <a:xfrm>
            <a:off x="621869" y="2304288"/>
            <a:ext cx="12192000" cy="4553712"/>
            <a:chOff x="0" y="2304288"/>
            <a:chExt cx="12192000" cy="4553712"/>
          </a:xfrm>
        </p:grpSpPr>
        <p:pic>
          <p:nvPicPr>
            <p:cNvPr id="9" name="Bildobjekt 8"/>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2304288"/>
              <a:ext cx="12192000" cy="4553712"/>
            </a:xfrm>
            <a:prstGeom prst="rect">
              <a:avLst/>
            </a:prstGeom>
          </p:spPr>
        </p:pic>
        <p:pic>
          <p:nvPicPr>
            <p:cNvPr id="10" name="Bildobjekt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25312" y="5095374"/>
              <a:ext cx="5807964" cy="1762626"/>
            </a:xfrm>
            <a:prstGeom prst="rect">
              <a:avLst/>
            </a:prstGeom>
          </p:spPr>
        </p:pic>
      </p:grpSp>
      <p:sp>
        <p:nvSpPr>
          <p:cNvPr id="5"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6"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11" name="Bildobjekt 10"/>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599329" y="441587"/>
            <a:ext cx="1994548" cy="854807"/>
          </a:xfrm>
          <a:prstGeom prst="rect">
            <a:avLst/>
          </a:prstGeom>
        </p:spPr>
      </p:pic>
    </p:spTree>
    <p:extLst>
      <p:ext uri="{BB962C8B-B14F-4D97-AF65-F5344CB8AC3E}">
        <p14:creationId xmlns:p14="http://schemas.microsoft.com/office/powerpoint/2010/main" val="7513854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8"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9"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10" name="Bildobjekt 9"/>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601850" y="441587"/>
            <a:ext cx="1989505" cy="854807"/>
          </a:xfrm>
          <a:prstGeom prst="rect">
            <a:avLst/>
          </a:prstGeom>
        </p:spPr>
      </p:pic>
      <p:sp>
        <p:nvSpPr>
          <p:cNvPr id="11" name="Rektangel 10"/>
          <p:cNvSpPr/>
          <p:nvPr/>
        </p:nvSpPr>
        <p:spPr>
          <a:xfrm>
            <a:off x="527383" y="2304289"/>
            <a:ext cx="6816757" cy="38130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endParaRPr lang="de-DE" sz="2400" dirty="0">
              <a:latin typeface="Boxed Book" panose="02000506040000020004" pitchFamily="2" charset="0"/>
            </a:endParaRPr>
          </a:p>
        </p:txBody>
      </p:sp>
      <p:pic>
        <p:nvPicPr>
          <p:cNvPr id="7" name="Bildobjekt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sp>
        <p:nvSpPr>
          <p:cNvPr id="13" name="Platshållare för bild 12"/>
          <p:cNvSpPr>
            <a:spLocks noGrp="1"/>
          </p:cNvSpPr>
          <p:nvPr>
            <p:ph type="pic" sz="quarter" idx="12" hasCustomPrompt="1"/>
          </p:nvPr>
        </p:nvSpPr>
        <p:spPr>
          <a:xfrm>
            <a:off x="624420" y="2305052"/>
            <a:ext cx="6623049" cy="3716867"/>
          </a:xfrm>
        </p:spPr>
        <p:txBody>
          <a:bodyPr anchor="ctr"/>
          <a:lstStyle>
            <a:lvl1pPr algn="ctr">
              <a:defRPr/>
            </a:lvl1pPr>
          </a:lstStyle>
          <a:p>
            <a:r>
              <a:rPr lang="sv-SE" dirty="0" err="1"/>
              <a:t>Add</a:t>
            </a:r>
            <a:r>
              <a:rPr lang="sv-SE" dirty="0"/>
              <a:t> image</a:t>
            </a:r>
          </a:p>
        </p:txBody>
      </p:sp>
    </p:spTree>
    <p:extLst>
      <p:ext uri="{BB962C8B-B14F-4D97-AF65-F5344CB8AC3E}">
        <p14:creationId xmlns:p14="http://schemas.microsoft.com/office/powerpoint/2010/main" val="661906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3 Alternative Frontpage 1 Set Image">
    <p:spTree>
      <p:nvGrpSpPr>
        <p:cNvPr id="1" name=""/>
        <p:cNvGrpSpPr/>
        <p:nvPr/>
      </p:nvGrpSpPr>
      <p:grpSpPr>
        <a:xfrm>
          <a:off x="0" y="0"/>
          <a:ext cx="0" cy="0"/>
          <a:chOff x="0" y="0"/>
          <a:chExt cx="0" cy="0"/>
        </a:xfrm>
      </p:grpSpPr>
      <p:pic>
        <p:nvPicPr>
          <p:cNvPr id="5" name="Bildobjekt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6"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7"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8" name="Bildobjekt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601850" y="441587"/>
            <a:ext cx="1989505" cy="854807"/>
          </a:xfrm>
          <a:prstGeom prst="rect">
            <a:avLst/>
          </a:prstGeom>
        </p:spPr>
      </p:pic>
      <p:pic>
        <p:nvPicPr>
          <p:cNvPr id="9" name="Bildobjekt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spTree>
    <p:extLst>
      <p:ext uri="{BB962C8B-B14F-4D97-AF65-F5344CB8AC3E}">
        <p14:creationId xmlns:p14="http://schemas.microsoft.com/office/powerpoint/2010/main" val="3039145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1"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fld id="{60F61CF0-552E-8444-8B25-5D79EA42A1E9}" type="slidenum">
              <a:rPr lang="de-DE" smtClean="0"/>
              <a:pPr/>
              <a:t>‹#›</a:t>
            </a:fld>
            <a:endParaRPr lang="de-DE" dirty="0"/>
          </a:p>
        </p:txBody>
      </p:sp>
      <p:pic>
        <p:nvPicPr>
          <p:cNvPr id="2" name="Bildobjekt 1"/>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0782714" y="179885"/>
            <a:ext cx="1196845" cy="514235"/>
          </a:xfrm>
          <a:prstGeom prst="rect">
            <a:avLst/>
          </a:prstGeom>
        </p:spPr>
      </p:pic>
      <p:pic>
        <p:nvPicPr>
          <p:cNvPr id="10" name="Bildobjekt 1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spTree>
    <p:extLst>
      <p:ext uri="{BB962C8B-B14F-4D97-AF65-F5344CB8AC3E}">
        <p14:creationId xmlns:p14="http://schemas.microsoft.com/office/powerpoint/2010/main" val="1381198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er + Text box white">
    <p:spTree>
      <p:nvGrpSpPr>
        <p:cNvPr id="1" name=""/>
        <p:cNvGrpSpPr/>
        <p:nvPr/>
      </p:nvGrpSpPr>
      <p:grpSpPr>
        <a:xfrm>
          <a:off x="0" y="0"/>
          <a:ext cx="0" cy="0"/>
          <a:chOff x="0" y="0"/>
          <a:chExt cx="0" cy="0"/>
        </a:xfrm>
      </p:grpSpPr>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521531"/>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2" name="Bildobjekt 1"/>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493131" y="147460"/>
            <a:ext cx="1196845" cy="514235"/>
          </a:xfrm>
          <a:prstGeom prst="rect">
            <a:avLst/>
          </a:prstGeom>
        </p:spPr>
      </p:pic>
      <p:pic>
        <p:nvPicPr>
          <p:cNvPr id="11" name="Bildobjekt 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pic>
        <p:nvPicPr>
          <p:cNvPr id="7" name="Picture 6" descr="A picture containing drawing&#10;&#10;Description automatically generated">
            <a:extLst>
              <a:ext uri="{FF2B5EF4-FFF2-40B4-BE49-F238E27FC236}">
                <a16:creationId xmlns:a16="http://schemas.microsoft.com/office/drawing/2014/main" id="{B5BDAE2E-4B7C-4777-9B55-91A49F8E9BB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44294" y="179885"/>
            <a:ext cx="1302338" cy="450392"/>
          </a:xfrm>
          <a:prstGeom prst="rect">
            <a:avLst/>
          </a:prstGeom>
        </p:spPr>
      </p:pic>
    </p:spTree>
    <p:extLst>
      <p:ext uri="{BB962C8B-B14F-4D97-AF65-F5344CB8AC3E}">
        <p14:creationId xmlns:p14="http://schemas.microsoft.com/office/powerpoint/2010/main" val="1840773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54167"/>
          <a:stretch/>
        </p:blipFill>
        <p:spPr>
          <a:xfrm>
            <a:off x="6604000" y="0"/>
            <a:ext cx="5588000" cy="6858000"/>
          </a:xfrm>
          <a:prstGeom prst="rect">
            <a:avLst/>
          </a:prstGeom>
        </p:spPr>
      </p:pic>
      <p:pic>
        <p:nvPicPr>
          <p:cNvPr id="7" name="Picture 6"/>
          <p:cNvPicPr>
            <a:picLocks noChangeAspect="1"/>
          </p:cNvPicPr>
          <p:nvPr userDrawn="1"/>
        </p:nvPicPr>
        <p:blipFill rotWithShape="1">
          <a:blip r:embed="rId3">
            <a:extLst>
              <a:ext uri="{28A0092B-C50C-407E-A947-70E740481C1C}">
                <a14:useLocalDpi xmlns:a14="http://schemas.microsoft.com/office/drawing/2010/main" val="0"/>
              </a:ext>
            </a:extLst>
          </a:blip>
          <a:srcRect l="-6091" t="-15090" r="-1555" b="33868"/>
          <a:stretch/>
        </p:blipFill>
        <p:spPr>
          <a:xfrm>
            <a:off x="6125025" y="5512739"/>
            <a:ext cx="6023430" cy="1361348"/>
          </a:xfrm>
          <a:prstGeom prst="rect">
            <a:avLst/>
          </a:prstGeom>
        </p:spPr>
      </p:pic>
      <p:sp>
        <p:nvSpPr>
          <p:cNvPr id="4" name="Text Placeholder"/>
          <p:cNvSpPr>
            <a:spLocks noGrp="1"/>
          </p:cNvSpPr>
          <p:nvPr>
            <p:ph type="body" sz="quarter" idx="11" hasCustomPrompt="1"/>
          </p:nvPr>
        </p:nvSpPr>
        <p:spPr>
          <a:xfrm>
            <a:off x="719404"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6" name="Bildobjekt 1"/>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9025632" y="5936295"/>
            <a:ext cx="1196845" cy="514235"/>
          </a:xfrm>
          <a:prstGeom prst="rect">
            <a:avLst/>
          </a:prstGeom>
        </p:spPr>
      </p:pic>
      <p:pic>
        <p:nvPicPr>
          <p:cNvPr id="9" name="Picture 8" descr="A picture containing drawing&#10;&#10;Description automatically generated">
            <a:extLst>
              <a:ext uri="{FF2B5EF4-FFF2-40B4-BE49-F238E27FC236}">
                <a16:creationId xmlns:a16="http://schemas.microsoft.com/office/drawing/2014/main" id="{5F8F3B75-089D-40D3-8749-15F904A4B9A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260266" y="5968216"/>
            <a:ext cx="1302338" cy="450392"/>
          </a:xfrm>
          <a:prstGeom prst="rect">
            <a:avLst/>
          </a:prstGeom>
        </p:spPr>
      </p:pic>
    </p:spTree>
    <p:extLst>
      <p:ext uri="{BB962C8B-B14F-4D97-AF65-F5344CB8AC3E}">
        <p14:creationId xmlns:p14="http://schemas.microsoft.com/office/powerpoint/2010/main" val="1712739970"/>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54167"/>
          <a:stretch/>
        </p:blipFill>
        <p:spPr>
          <a:xfrm>
            <a:off x="6604000" y="0"/>
            <a:ext cx="5588000" cy="6858000"/>
          </a:xfrm>
          <a:prstGeom prst="rect">
            <a:avLst/>
          </a:prstGeom>
        </p:spPr>
      </p:pic>
      <p:sp>
        <p:nvSpPr>
          <p:cNvPr id="4" name="Text Placeholder"/>
          <p:cNvSpPr>
            <a:spLocks noGrp="1"/>
          </p:cNvSpPr>
          <p:nvPr>
            <p:ph type="body" sz="quarter" idx="11" hasCustomPrompt="1"/>
          </p:nvPr>
        </p:nvSpPr>
        <p:spPr>
          <a:xfrm>
            <a:off x="719404"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1906709459"/>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5124" r="54641"/>
          <a:stretch/>
        </p:blipFill>
        <p:spPr>
          <a:xfrm>
            <a:off x="624108" y="0"/>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grpSp>
        <p:nvGrpSpPr>
          <p:cNvPr id="2" name="Group 1"/>
          <p:cNvGrpSpPr/>
          <p:nvPr userDrawn="1"/>
        </p:nvGrpSpPr>
        <p:grpSpPr>
          <a:xfrm>
            <a:off x="-261262" y="5512739"/>
            <a:ext cx="6023430" cy="1361348"/>
            <a:chOff x="-261262" y="5512739"/>
            <a:chExt cx="6023430" cy="1361348"/>
          </a:xfrm>
        </p:grpSpPr>
        <p:pic>
          <p:nvPicPr>
            <p:cNvPr id="7" name="Picture 6"/>
            <p:cNvPicPr>
              <a:picLocks noChangeAspect="1"/>
            </p:cNvPicPr>
            <p:nvPr userDrawn="1"/>
          </p:nvPicPr>
          <p:blipFill rotWithShape="1">
            <a:blip r:embed="rId4">
              <a:extLst>
                <a:ext uri="{28A0092B-C50C-407E-A947-70E740481C1C}">
                  <a14:useLocalDpi xmlns:a14="http://schemas.microsoft.com/office/drawing/2010/main" val="0"/>
                </a:ext>
              </a:extLst>
            </a:blip>
            <a:srcRect l="-6091" t="-15090" r="-1555" b="33868"/>
            <a:stretch/>
          </p:blipFill>
          <p:spPr>
            <a:xfrm>
              <a:off x="-261262" y="5512739"/>
              <a:ext cx="6023430" cy="1361348"/>
            </a:xfrm>
            <a:prstGeom prst="rect">
              <a:avLst/>
            </a:prstGeom>
          </p:spPr>
        </p:pic>
        <p:pic>
          <p:nvPicPr>
            <p:cNvPr id="16" name="Bildobjekt 1"/>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2566923" y="5907267"/>
              <a:ext cx="1196845" cy="514235"/>
            </a:xfrm>
            <a:prstGeom prst="rect">
              <a:avLst/>
            </a:prstGeom>
          </p:spPr>
        </p:pic>
      </p:grpSp>
      <p:pic>
        <p:nvPicPr>
          <p:cNvPr id="10" name="Picture 9" descr="A picture containing drawing&#10;&#10;Description automatically generated">
            <a:extLst>
              <a:ext uri="{FF2B5EF4-FFF2-40B4-BE49-F238E27FC236}">
                <a16:creationId xmlns:a16="http://schemas.microsoft.com/office/drawing/2014/main" id="{B53BE62E-38AE-4A8C-92B6-66FC6AB44FD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890479" y="5971110"/>
            <a:ext cx="1302338" cy="450392"/>
          </a:xfrm>
          <a:prstGeom prst="rect">
            <a:avLst/>
          </a:prstGeom>
        </p:spPr>
      </p:pic>
    </p:spTree>
    <p:extLst>
      <p:ext uri="{BB962C8B-B14F-4D97-AF65-F5344CB8AC3E}">
        <p14:creationId xmlns:p14="http://schemas.microsoft.com/office/powerpoint/2010/main" val="3401615071"/>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Header + Bullets white">
    <p:spTree>
      <p:nvGrpSpPr>
        <p:cNvPr id="1" name=""/>
        <p:cNvGrpSpPr/>
        <p:nvPr/>
      </p:nvGrpSpPr>
      <p:grpSpPr>
        <a:xfrm>
          <a:off x="0" y="0"/>
          <a:ext cx="0" cy="0"/>
          <a:chOff x="0" y="0"/>
          <a:chExt cx="0" cy="0"/>
        </a:xfrm>
      </p:grpSpPr>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36286047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5124" r="54641"/>
          <a:stretch/>
        </p:blipFill>
        <p:spPr>
          <a:xfrm>
            <a:off x="624108" y="0"/>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2215898606"/>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4079" r="1"/>
          <a:stretch/>
        </p:blipFill>
        <p:spPr>
          <a:xfrm>
            <a:off x="497397" y="0"/>
            <a:ext cx="11694603" cy="6858000"/>
          </a:xfrm>
          <a:prstGeom prst="rect">
            <a:avLst/>
          </a:prstGeom>
        </p:spPr>
      </p:pic>
      <p:cxnSp>
        <p:nvCxnSpPr>
          <p:cNvPr id="23" name="Rak 22"/>
          <p:cNvCxnSpPr/>
          <p:nvPr/>
        </p:nvCxnSpPr>
        <p:spPr>
          <a:xfrm>
            <a:off x="527381" y="785037"/>
            <a:ext cx="6439476" cy="0"/>
          </a:xfrm>
          <a:prstGeom prst="line">
            <a:avLst/>
          </a:prstGeom>
          <a:ln w="31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719404"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000"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467">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solidFill>
                  <a:schemeClr val="bg1"/>
                </a:solidFill>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229785342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a:extLst>
              <a:ext uri="{28A0092B-C50C-407E-A947-70E740481C1C}">
                <a14:useLocalDpi xmlns:a14="http://schemas.microsoft.com/office/drawing/2010/main" val="0"/>
              </a:ext>
            </a:extLst>
          </a:blip>
          <a:srcRect l="5124" r="54641"/>
          <a:stretch/>
        </p:blipFill>
        <p:spPr>
          <a:xfrm>
            <a:off x="624108" y="0"/>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35399099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90805" y="2570489"/>
            <a:ext cx="4521692" cy="1309053"/>
          </a:xfrm>
        </p:spPr>
        <p:txBody>
          <a:bodyPr/>
          <a:lstStyle>
            <a:lvl1pPr>
              <a:defRPr sz="40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6663030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90805" y="2570489"/>
            <a:ext cx="4521692" cy="1309053"/>
          </a:xfrm>
        </p:spPr>
        <p:txBody>
          <a:bodyPr/>
          <a:lstStyle>
            <a:lvl1pPr>
              <a:defRPr sz="4000">
                <a:solidFill>
                  <a:schemeClr val="bg1"/>
                </a:solidFill>
              </a:defRPr>
            </a:lvl1pPr>
          </a:lstStyle>
          <a:p>
            <a:r>
              <a:rPr lang="en-US" dirty="0"/>
              <a:t>Click to edit Master title style</a:t>
            </a:r>
          </a:p>
        </p:txBody>
      </p:sp>
      <p:sp>
        <p:nvSpPr>
          <p:cNvPr id="9" name="Freeform: Shape 8"/>
          <p:cNvSpPr/>
          <p:nvPr userDrawn="1"/>
        </p:nvSpPr>
        <p:spPr>
          <a:xfrm rot="10800000" flipH="1">
            <a:off x="0" y="-3934"/>
            <a:ext cx="7537142" cy="6858000"/>
          </a:xfrm>
          <a:custGeom>
            <a:avLst/>
            <a:gdLst>
              <a:gd name="connsiteX0" fmla="*/ 0 w 7537142"/>
              <a:gd name="connsiteY0" fmla="*/ 6858000 h 6858000"/>
              <a:gd name="connsiteX1" fmla="*/ 3400148 w 7537142"/>
              <a:gd name="connsiteY1" fmla="*/ 6858000 h 6858000"/>
              <a:gd name="connsiteX2" fmla="*/ 7537142 w 7537142"/>
              <a:gd name="connsiteY2" fmla="*/ 6858000 h 6858000"/>
              <a:gd name="connsiteX3" fmla="*/ 3400148 w 7537142"/>
              <a:gd name="connsiteY3" fmla="*/ 0 h 6858000"/>
              <a:gd name="connsiteX4" fmla="*/ 0 w 753714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37142" h="6858000">
                <a:moveTo>
                  <a:pt x="0" y="6858000"/>
                </a:moveTo>
                <a:lnTo>
                  <a:pt x="3400148" y="6858000"/>
                </a:lnTo>
                <a:lnTo>
                  <a:pt x="7537142" y="6858000"/>
                </a:lnTo>
                <a:lnTo>
                  <a:pt x="3400148" y="0"/>
                </a:lnTo>
                <a:lnTo>
                  <a:pt x="0" y="0"/>
                </a:lnTo>
                <a:close/>
              </a:path>
            </a:pathLst>
          </a:custGeom>
          <a:blipFill dpi="0" rotWithShape="0">
            <a:blip r:embed="rId3"/>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45906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hapter divider brass">
    <p:spTree>
      <p:nvGrpSpPr>
        <p:cNvPr id="1" name=""/>
        <p:cNvGrpSpPr/>
        <p:nvPr/>
      </p:nvGrpSpPr>
      <p:grpSpPr>
        <a:xfrm>
          <a:off x="0" y="0"/>
          <a:ext cx="0" cy="0"/>
          <a:chOff x="0" y="0"/>
          <a:chExt cx="0" cy="0"/>
        </a:xfrm>
      </p:grpSpPr>
      <p:pic>
        <p:nvPicPr>
          <p:cNvPr id="21" name="Bildobjekt 2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mn-lt"/>
                <a:ea typeface="Calibri Light" charset="0"/>
                <a:cs typeface="Calibri Light" charset="0"/>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15163749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hapter divider blue">
    <p:spTree>
      <p:nvGrpSpPr>
        <p:cNvPr id="1" name=""/>
        <p:cNvGrpSpPr/>
        <p:nvPr/>
      </p:nvGrpSpPr>
      <p:grpSpPr>
        <a:xfrm>
          <a:off x="0" y="0"/>
          <a:ext cx="0" cy="0"/>
          <a:chOff x="0" y="0"/>
          <a:chExt cx="0" cy="0"/>
        </a:xfrm>
      </p:grpSpPr>
      <p:pic>
        <p:nvPicPr>
          <p:cNvPr id="12" name="Bildobjekt 11"/>
          <p:cNvPicPr>
            <a:picLocks noChangeAspect="1"/>
          </p:cNvPicPr>
          <p:nvPr/>
        </p:nvPicPr>
        <p:blipFill>
          <a:blip r:embed="rId2" cstate="screen">
            <a:duotone>
              <a:prstClr val="black"/>
              <a:srgbClr val="339933">
                <a:tint val="45000"/>
                <a:satMod val="400000"/>
              </a:srgbClr>
            </a:duotone>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mn-lt"/>
                <a:ea typeface="Calibri Light" charset="0"/>
                <a:cs typeface="Calibri Light" charset="0"/>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8043412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Header + 2 Text boxe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fld id="{95997547-9AE8-0B46-9A37-1417216910CE}" type="slidenum">
              <a:rPr lang="sv-SE" smtClean="0"/>
              <a:pPr/>
              <a:t>‹#›</a:t>
            </a:fld>
            <a:endParaRPr lang="sv-SE" dirty="0"/>
          </a:p>
        </p:txBody>
      </p:sp>
      <p:pic>
        <p:nvPicPr>
          <p:cNvPr id="19" name="Bildobjekt 1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1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4" name="Bildobjekt 1"/>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402802" y="179885"/>
            <a:ext cx="1196845" cy="514235"/>
          </a:xfrm>
          <a:prstGeom prst="rect">
            <a:avLst/>
          </a:prstGeom>
        </p:spPr>
      </p:pic>
      <p:pic>
        <p:nvPicPr>
          <p:cNvPr id="3" name="Picture 2" descr="A picture containing drawing&#10;&#10;Description automatically generated">
            <a:extLst>
              <a:ext uri="{FF2B5EF4-FFF2-40B4-BE49-F238E27FC236}">
                <a16:creationId xmlns:a16="http://schemas.microsoft.com/office/drawing/2014/main" id="{F90C6BD8-F0D4-483A-93AA-43B58D4CA08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726187" y="243728"/>
            <a:ext cx="1302338" cy="450392"/>
          </a:xfrm>
          <a:prstGeom prst="rect">
            <a:avLst/>
          </a:prstGeom>
        </p:spPr>
      </p:pic>
    </p:spTree>
    <p:extLst>
      <p:ext uri="{BB962C8B-B14F-4D97-AF65-F5344CB8AC3E}">
        <p14:creationId xmlns:p14="http://schemas.microsoft.com/office/powerpoint/2010/main" val="675442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15"/>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fld id="{95997547-9AE8-0B46-9A37-1417216910CE}" type="slidenum">
              <a:rPr lang="sv-SE" smtClean="0"/>
              <a:pPr/>
              <a:t>‹#›</a:t>
            </a:fld>
            <a:endParaRPr lang="sv-SE" dirty="0"/>
          </a:p>
        </p:txBody>
      </p:sp>
      <p:pic>
        <p:nvPicPr>
          <p:cNvPr id="18" name="Bildobjekt 1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sp>
        <p:nvSpPr>
          <p:cNvPr id="19"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3" name="Bildobjekt 1"/>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411114" y="179885"/>
            <a:ext cx="1196845" cy="514235"/>
          </a:xfrm>
          <a:prstGeom prst="rect">
            <a:avLst/>
          </a:prstGeom>
        </p:spPr>
      </p:pic>
      <p:pic>
        <p:nvPicPr>
          <p:cNvPr id="21" name="Picture 20" descr="A picture containing drawing&#10;&#10;Description automatically generated">
            <a:extLst>
              <a:ext uri="{FF2B5EF4-FFF2-40B4-BE49-F238E27FC236}">
                <a16:creationId xmlns:a16="http://schemas.microsoft.com/office/drawing/2014/main" id="{8BFB9333-4285-404E-9759-B173190184C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70534" y="259947"/>
            <a:ext cx="1302338" cy="450392"/>
          </a:xfrm>
          <a:prstGeom prst="rect">
            <a:avLst/>
          </a:prstGeom>
        </p:spPr>
      </p:pic>
    </p:spTree>
    <p:extLst>
      <p:ext uri="{BB962C8B-B14F-4D97-AF65-F5344CB8AC3E}">
        <p14:creationId xmlns:p14="http://schemas.microsoft.com/office/powerpoint/2010/main" val="38700970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Header + 2 Text bullet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fld id="{95997547-9AE8-0B46-9A37-1417216910CE}" type="slidenum">
              <a:rPr lang="sv-SE" smtClean="0"/>
              <a:pPr/>
              <a:t>‹#›</a:t>
            </a:fld>
            <a:endParaRPr lang="sv-SE" dirty="0"/>
          </a:p>
        </p:txBody>
      </p:sp>
      <p:pic>
        <p:nvPicPr>
          <p:cNvPr id="19" name="Bildobjekt 1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3"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2"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4" name="Bildobjekt 1"/>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535805" y="179885"/>
            <a:ext cx="1196845" cy="514235"/>
          </a:xfrm>
          <a:prstGeom prst="rect">
            <a:avLst/>
          </a:prstGeom>
        </p:spPr>
      </p:pic>
      <p:pic>
        <p:nvPicPr>
          <p:cNvPr id="12" name="Picture 11" descr="A picture containing drawing&#10;&#10;Description automatically generated">
            <a:extLst>
              <a:ext uri="{FF2B5EF4-FFF2-40B4-BE49-F238E27FC236}">
                <a16:creationId xmlns:a16="http://schemas.microsoft.com/office/drawing/2014/main" id="{FB8D784D-4D55-40BD-A8BE-33661F1E76B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774215" y="260723"/>
            <a:ext cx="1302338" cy="450392"/>
          </a:xfrm>
          <a:prstGeom prst="rect">
            <a:avLst/>
          </a:prstGeom>
        </p:spPr>
      </p:pic>
    </p:spTree>
    <p:extLst>
      <p:ext uri="{BB962C8B-B14F-4D97-AF65-F5344CB8AC3E}">
        <p14:creationId xmlns:p14="http://schemas.microsoft.com/office/powerpoint/2010/main" val="7957716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15"/>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fld id="{95997547-9AE8-0B46-9A37-1417216910CE}" type="slidenum">
              <a:rPr lang="sv-SE" smtClean="0"/>
              <a:pPr/>
              <a:t>‹#›</a:t>
            </a:fld>
            <a:endParaRPr lang="sv-SE" dirty="0"/>
          </a:p>
        </p:txBody>
      </p:sp>
      <p:pic>
        <p:nvPicPr>
          <p:cNvPr id="18" name="Bildobjekt 1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sp>
        <p:nvSpPr>
          <p:cNvPr id="19"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1"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3" name="Bildobjekt 1"/>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411115" y="179885"/>
            <a:ext cx="1196845" cy="514235"/>
          </a:xfrm>
          <a:prstGeom prst="rect">
            <a:avLst/>
          </a:prstGeom>
        </p:spPr>
      </p:pic>
      <p:pic>
        <p:nvPicPr>
          <p:cNvPr id="20" name="Picture 19" descr="A picture containing drawing&#10;&#10;Description automatically generated">
            <a:extLst>
              <a:ext uri="{FF2B5EF4-FFF2-40B4-BE49-F238E27FC236}">
                <a16:creationId xmlns:a16="http://schemas.microsoft.com/office/drawing/2014/main" id="{C0AFE3D5-CA82-458F-9976-DE5BB51B204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59683" y="243728"/>
            <a:ext cx="1302338" cy="450392"/>
          </a:xfrm>
          <a:prstGeom prst="rect">
            <a:avLst/>
          </a:prstGeom>
        </p:spPr>
      </p:pic>
    </p:spTree>
    <p:extLst>
      <p:ext uri="{BB962C8B-B14F-4D97-AF65-F5344CB8AC3E}">
        <p14:creationId xmlns:p14="http://schemas.microsoft.com/office/powerpoint/2010/main" val="2074385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pic>
        <p:nvPicPr>
          <p:cNvPr id="16" name="Bildobjekt 1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785037"/>
            <a:ext cx="12192000" cy="6072964"/>
          </a:xfrm>
          <a:prstGeom prst="rect">
            <a:avLst/>
          </a:prstGeom>
        </p:spPr>
      </p:pic>
      <p:sp>
        <p:nvSpPr>
          <p:cNvPr id="15" name="Title"/>
          <p:cNvSpPr>
            <a:spLocks noGrp="1"/>
          </p:cNvSpPr>
          <p:nvPr>
            <p:ph type="title" hasCustomPrompt="1"/>
          </p:nvPr>
        </p:nvSpPr>
        <p:spPr>
          <a:xfrm>
            <a:off x="2159563" y="2745156"/>
            <a:ext cx="7872875" cy="814269"/>
          </a:xfrm>
        </p:spPr>
        <p:txBody>
          <a:bodyPr/>
          <a:lstStyle>
            <a:lvl1pPr algn="ctr">
              <a:defRPr sz="4000" b="0" i="0" baseline="0">
                <a:solidFill>
                  <a:schemeClr val="bg1"/>
                </a:solidFill>
                <a:latin typeface="Calibri Light" charset="0"/>
                <a:ea typeface="Calibri Light" charset="0"/>
                <a:cs typeface="Calibri Light" charset="0"/>
              </a:defRPr>
            </a:lvl1pPr>
          </a:lstStyle>
          <a:p>
            <a:r>
              <a:rPr lang="sv-SE" dirty="0" err="1"/>
              <a:t>Thank</a:t>
            </a:r>
            <a:r>
              <a:rPr lang="sv-SE" dirty="0"/>
              <a:t> </a:t>
            </a:r>
            <a:r>
              <a:rPr lang="sv-SE" dirty="0" err="1"/>
              <a:t>you</a:t>
            </a:r>
            <a:r>
              <a:rPr lang="sv-SE" dirty="0"/>
              <a:t> for </a:t>
            </a:r>
            <a:r>
              <a:rPr lang="sv-SE" dirty="0" err="1"/>
              <a:t>your</a:t>
            </a:r>
            <a:r>
              <a:rPr lang="sv-SE" dirty="0"/>
              <a:t> attention!</a:t>
            </a:r>
          </a:p>
        </p:txBody>
      </p:sp>
      <p:pic>
        <p:nvPicPr>
          <p:cNvPr id="5" name="Bildobjekt 1"/>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9394490" y="179885"/>
            <a:ext cx="1196845" cy="514235"/>
          </a:xfrm>
          <a:prstGeom prst="rect">
            <a:avLst/>
          </a:prstGeom>
        </p:spPr>
      </p:pic>
      <p:pic>
        <p:nvPicPr>
          <p:cNvPr id="6" name="Picture 5" descr="A picture containing drawing&#10;&#10;Description automatically generated">
            <a:extLst>
              <a:ext uri="{FF2B5EF4-FFF2-40B4-BE49-F238E27FC236}">
                <a16:creationId xmlns:a16="http://schemas.microsoft.com/office/drawing/2014/main" id="{30FBC927-5437-413A-8F6C-E4AFAB5D7C7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26187" y="243728"/>
            <a:ext cx="1302338" cy="450392"/>
          </a:xfrm>
          <a:prstGeom prst="rect">
            <a:avLst/>
          </a:prstGeom>
        </p:spPr>
      </p:pic>
    </p:spTree>
    <p:extLst>
      <p:ext uri="{BB962C8B-B14F-4D97-AF65-F5344CB8AC3E}">
        <p14:creationId xmlns:p14="http://schemas.microsoft.com/office/powerpoint/2010/main" val="21590621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NO LOGO">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9448800" cy="563562"/>
          </a:xfrm>
        </p:spPr>
        <p:txBody>
          <a:bodyPr/>
          <a:lstStyle/>
          <a:p>
            <a:r>
              <a:rPr lang="en-US" dirty="0"/>
              <a:t>Click to edit Master title style</a:t>
            </a:r>
          </a:p>
        </p:txBody>
      </p:sp>
      <p:sp>
        <p:nvSpPr>
          <p:cNvPr id="6" name="Slide Number Placeholder 5"/>
          <p:cNvSpPr>
            <a:spLocks noGrp="1"/>
          </p:cNvSpPr>
          <p:nvPr>
            <p:ph type="sldNum" sz="quarter" idx="12"/>
          </p:nvPr>
        </p:nvSpPr>
        <p:spPr/>
        <p:txBody>
          <a:bodyPr/>
          <a:lstStyle/>
          <a:p>
            <a:fld id="{FC94C6F6-69CA-4D06-96D3-38816CD87E27}" type="slidenum">
              <a:rPr lang="en-US" smtClean="0"/>
              <a:t>‹#›</a:t>
            </a:fld>
            <a:endParaRPr lang="en-US"/>
          </a:p>
        </p:txBody>
      </p:sp>
      <p:cxnSp>
        <p:nvCxnSpPr>
          <p:cNvPr id="7" name="Heading Line"/>
          <p:cNvCxnSpPr/>
          <p:nvPr userDrawn="1"/>
        </p:nvCxnSpPr>
        <p:spPr>
          <a:xfrm>
            <a:off x="0" y="838200"/>
            <a:ext cx="11846984" cy="0"/>
          </a:xfrm>
          <a:prstGeom prst="line">
            <a:avLst/>
          </a:prstGeom>
          <a:ln w="9525">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4" name="Rectangle 3"/>
          <p:cNvSpPr/>
          <p:nvPr userDrawn="1"/>
        </p:nvSpPr>
        <p:spPr>
          <a:xfrm>
            <a:off x="10160000" y="0"/>
            <a:ext cx="20320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Boxed Book" panose="02000506040000020004" pitchFamily="2" charset="0"/>
            </a:endParaRPr>
          </a:p>
        </p:txBody>
      </p:sp>
      <p:pic>
        <p:nvPicPr>
          <p:cNvPr id="8" name="Picture 7" descr="A picture containing drawing&#10;&#10;Description automatically generated">
            <a:extLst>
              <a:ext uri="{FF2B5EF4-FFF2-40B4-BE49-F238E27FC236}">
                <a16:creationId xmlns:a16="http://schemas.microsoft.com/office/drawing/2014/main" id="{83790569-DEC6-4CB9-9EB0-7EAEC421CC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10056" y="243728"/>
            <a:ext cx="1302338" cy="450392"/>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B1AA3577-B508-4348-A34C-7704987BA7C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03498" y="130810"/>
            <a:ext cx="1531530" cy="669290"/>
          </a:xfrm>
          <a:prstGeom prst="rect">
            <a:avLst/>
          </a:prstGeom>
        </p:spPr>
      </p:pic>
    </p:spTree>
    <p:extLst>
      <p:ext uri="{BB962C8B-B14F-4D97-AF65-F5344CB8AC3E}">
        <p14:creationId xmlns:p14="http://schemas.microsoft.com/office/powerpoint/2010/main" val="26295980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16000" y="269632"/>
            <a:ext cx="10769600" cy="1143000"/>
          </a:xfrm>
          <a:prstGeom prst="rect">
            <a:avLst/>
          </a:prstGeom>
        </p:spPr>
        <p:txBody>
          <a:bodyPr anchor="ctr" anchorCtr="0"/>
          <a:lstStyle>
            <a:lvl1pPr algn="l">
              <a:defRPr lang="en-US" dirty="0"/>
            </a:lvl1pPr>
          </a:lstStyle>
          <a:p>
            <a:r>
              <a:rPr lang="en-US" dirty="0"/>
              <a:t>Click To Edit Master Title Style</a:t>
            </a:r>
          </a:p>
        </p:txBody>
      </p:sp>
      <p:sp>
        <p:nvSpPr>
          <p:cNvPr id="3" name="Content Placeholder 2"/>
          <p:cNvSpPr>
            <a:spLocks noGrp="1"/>
          </p:cNvSpPr>
          <p:nvPr>
            <p:ph idx="1"/>
          </p:nvPr>
        </p:nvSpPr>
        <p:spPr>
          <a:xfrm>
            <a:off x="1016000" y="1682264"/>
            <a:ext cx="10769600" cy="4297363"/>
          </a:xfrm>
          <a:prstGeom prst="rect">
            <a:avLst/>
          </a:prstGeom>
        </p:spPr>
        <p:txBody>
          <a:bodyPr>
            <a:normAutofit/>
          </a:bodyPr>
          <a:lstStyle>
            <a:lvl1pPr>
              <a:defRPr sz="3200">
                <a:latin typeface="+mn-lt"/>
              </a:defRPr>
            </a:lvl1pPr>
            <a:lvl2pPr>
              <a:defRPr sz="2800">
                <a:latin typeface="+mn-lt"/>
              </a:defRPr>
            </a:lvl2pPr>
            <a:lvl3pPr>
              <a:defRPr sz="2400">
                <a:latin typeface="+mn-lt"/>
              </a:defRPr>
            </a:lvl3pPr>
            <a:lvl4pPr>
              <a:defRPr sz="2400">
                <a:latin typeface="+mn-lt"/>
              </a:defRPr>
            </a:lvl4pPr>
            <a:lvl5pPr>
              <a:defRPr sz="2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16000" y="6356351"/>
            <a:ext cx="2844800" cy="365125"/>
          </a:xfrm>
          <a:prstGeom prst="rect">
            <a:avLst/>
          </a:prstGeom>
        </p:spPr>
        <p:txBody>
          <a:bodyPr/>
          <a:lstStyle/>
          <a:p>
            <a:fld id="{757B281C-5159-4971-8228-52B9A72E9ED2}" type="datetimeFigureOut">
              <a:rPr lang="en-US" smtClean="0"/>
              <a:pPr/>
              <a:t>4/9/2026</a:t>
            </a:fld>
            <a:endParaRPr lang="en-US" dirty="0"/>
          </a:p>
        </p:txBody>
      </p:sp>
      <p:sp>
        <p:nvSpPr>
          <p:cNvPr id="5" name="Footer Placeholder 4"/>
          <p:cNvSpPr>
            <a:spLocks noGrp="1"/>
          </p:cNvSpPr>
          <p:nvPr>
            <p:ph type="ftr" sz="quarter" idx="11"/>
          </p:nvPr>
        </p:nvSpPr>
        <p:spPr>
          <a:xfrm>
            <a:off x="4470400" y="6356351"/>
            <a:ext cx="3860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940800" y="6356351"/>
            <a:ext cx="2844800" cy="365125"/>
          </a:xfrm>
          <a:prstGeom prst="rect">
            <a:avLst/>
          </a:prstGeom>
        </p:spPr>
        <p:txBody>
          <a:bodyPr/>
          <a:lstStyle/>
          <a:p>
            <a:fld id="{33D6E5A2-EC83-451F-A719-9AC1370DD5CF}" type="slidenum">
              <a:rPr lang="en-US" smtClean="0"/>
              <a:pPr/>
              <a:t>‹#›</a:t>
            </a:fld>
            <a:endParaRPr lang="en-US" dirty="0"/>
          </a:p>
        </p:txBody>
      </p:sp>
      <p:pic>
        <p:nvPicPr>
          <p:cNvPr id="7" name="Picture 6" descr="A picture containing drawing&#10;&#10;Description automatically generated">
            <a:extLst>
              <a:ext uri="{FF2B5EF4-FFF2-40B4-BE49-F238E27FC236}">
                <a16:creationId xmlns:a16="http://schemas.microsoft.com/office/drawing/2014/main" id="{F321FA8B-E37E-4FC1-8183-AA450AA3D3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17134" y="136524"/>
            <a:ext cx="1302338" cy="450392"/>
          </a:xfrm>
          <a:prstGeom prst="rect">
            <a:avLst/>
          </a:prstGeom>
        </p:spPr>
      </p:pic>
      <p:pic>
        <p:nvPicPr>
          <p:cNvPr id="9" name="Picture 8" descr="A picture containing drawing&#10;&#10;Description automatically generated">
            <a:extLst>
              <a:ext uri="{FF2B5EF4-FFF2-40B4-BE49-F238E27FC236}">
                <a16:creationId xmlns:a16="http://schemas.microsoft.com/office/drawing/2014/main" id="{5A275950-3E4F-4592-A991-3107A03DE28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83160" y="0"/>
            <a:ext cx="1572767" cy="687312"/>
          </a:xfrm>
          <a:prstGeom prst="rect">
            <a:avLst/>
          </a:prstGeom>
        </p:spPr>
      </p:pic>
    </p:spTree>
    <p:extLst>
      <p:ext uri="{BB962C8B-B14F-4D97-AF65-F5344CB8AC3E}">
        <p14:creationId xmlns:p14="http://schemas.microsoft.com/office/powerpoint/2010/main" val="1084047212"/>
      </p:ext>
    </p:extLst>
  </p:cSld>
  <p:clrMapOvr>
    <a:masterClrMapping/>
  </p:clrMapOvr>
  <p:transition spd="slow">
    <p:wipe dir="d"/>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Platshållare för bildnummer 5"/>
          <p:cNvSpPr>
            <a:spLocks noGrp="1"/>
          </p:cNvSpPr>
          <p:nvPr>
            <p:ph type="sldNum" sz="quarter" idx="10"/>
          </p:nvPr>
        </p:nvSpPr>
        <p:spPr>
          <a:xfrm>
            <a:off x="11084984" y="6318250"/>
            <a:ext cx="609600" cy="255588"/>
          </a:xfrm>
          <a:prstGeom prst="rect">
            <a:avLst/>
          </a:prstGeom>
        </p:spPr>
        <p:txBody>
          <a:bodyPr anchor="ctr"/>
          <a:lstStyle>
            <a:lvl1pPr>
              <a:defRPr sz="1200" spc="-70" baseline="0">
                <a:solidFill>
                  <a:schemeClr val="bg1"/>
                </a:solidFill>
                <a:latin typeface="Calibri" pitchFamily="34" charset="0"/>
              </a:defRPr>
            </a:lvl1pPr>
          </a:lstStyle>
          <a:p>
            <a:pPr fontAlgn="base">
              <a:spcBef>
                <a:spcPct val="0"/>
              </a:spcBef>
              <a:spcAft>
                <a:spcPct val="0"/>
              </a:spcAft>
              <a:defRPr/>
            </a:pPr>
            <a:fld id="{EC90AAC5-FF07-46D4-AB51-C407C911C9C1}" type="slidenum">
              <a:rPr lang="sv-SE">
                <a:solidFill>
                  <a:srgbClr val="FFFFFF"/>
                </a:solidFill>
                <a:cs typeface="Times New Roman" pitchFamily="18" charset="0"/>
              </a:rPr>
              <a:pPr fontAlgn="base">
                <a:spcBef>
                  <a:spcPct val="0"/>
                </a:spcBef>
                <a:spcAft>
                  <a:spcPct val="0"/>
                </a:spcAft>
                <a:defRPr/>
              </a:pPr>
              <a:t>‹#›</a:t>
            </a:fld>
            <a:endParaRPr lang="sv-SE" dirty="0">
              <a:solidFill>
                <a:srgbClr val="FFFFFF"/>
              </a:solidFill>
              <a:cs typeface="Times New Roman" pitchFamily="18" charset="0"/>
            </a:endParaRPr>
          </a:p>
        </p:txBody>
      </p:sp>
      <p:pic>
        <p:nvPicPr>
          <p:cNvPr id="4" name="Picture 3" descr="A picture containing drawing&#10;&#10;Description automatically generated">
            <a:extLst>
              <a:ext uri="{FF2B5EF4-FFF2-40B4-BE49-F238E27FC236}">
                <a16:creationId xmlns:a16="http://schemas.microsoft.com/office/drawing/2014/main" id="{0F59CC53-BF38-4B98-91B5-49C4134E5DB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80626" y="103527"/>
            <a:ext cx="1557190" cy="680504"/>
          </a:xfrm>
          <a:prstGeom prst="rect">
            <a:avLst/>
          </a:prstGeom>
        </p:spPr>
      </p:pic>
      <p:pic>
        <p:nvPicPr>
          <p:cNvPr id="6" name="Picture 5" descr="A picture containing drawing&#10;&#10;Description automatically generated">
            <a:extLst>
              <a:ext uri="{FF2B5EF4-FFF2-40B4-BE49-F238E27FC236}">
                <a16:creationId xmlns:a16="http://schemas.microsoft.com/office/drawing/2014/main" id="{2FF4FEA6-7853-4D16-A0AE-31B38C6A8C6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38615" y="218583"/>
            <a:ext cx="1302338" cy="450392"/>
          </a:xfrm>
          <a:prstGeom prst="rect">
            <a:avLst/>
          </a:prstGeom>
        </p:spPr>
      </p:pic>
    </p:spTree>
    <p:extLst>
      <p:ext uri="{BB962C8B-B14F-4D97-AF65-F5344CB8AC3E}">
        <p14:creationId xmlns:p14="http://schemas.microsoft.com/office/powerpoint/2010/main" val="91999931"/>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Platshållare för bildnummer 5"/>
          <p:cNvSpPr>
            <a:spLocks noGrp="1"/>
          </p:cNvSpPr>
          <p:nvPr>
            <p:ph type="sldNum" sz="quarter" idx="10"/>
          </p:nvPr>
        </p:nvSpPr>
        <p:spPr>
          <a:xfrm>
            <a:off x="11084984" y="6318250"/>
            <a:ext cx="609600" cy="255588"/>
          </a:xfrm>
        </p:spPr>
        <p:txBody>
          <a:bodyPr/>
          <a:lstStyle>
            <a:lvl1pPr>
              <a:defRPr sz="1200" spc="-70" baseline="0">
                <a:solidFill>
                  <a:srgbClr val="FFFFFF"/>
                </a:solidFill>
                <a:latin typeface="Calibri" pitchFamily="34" charset="0"/>
              </a:defRPr>
            </a:lvl1pPr>
          </a:lstStyle>
          <a:p>
            <a:pPr>
              <a:defRPr/>
            </a:pPr>
            <a:fld id="{022EFF50-040F-4B70-9616-1755AE329628}" type="slidenum">
              <a:rPr lang="sv-SE"/>
              <a:pPr>
                <a:defRPr/>
              </a:pPr>
              <a:t>‹#›</a:t>
            </a:fld>
            <a:endParaRPr lang="sv-SE" dirty="0"/>
          </a:p>
        </p:txBody>
      </p:sp>
      <p:sp>
        <p:nvSpPr>
          <p:cNvPr id="3" name="Platshållare för datum 3"/>
          <p:cNvSpPr>
            <a:spLocks noGrp="1"/>
          </p:cNvSpPr>
          <p:nvPr>
            <p:ph type="dt" sz="half" idx="11"/>
          </p:nvPr>
        </p:nvSpPr>
        <p:spPr>
          <a:xfrm>
            <a:off x="8957734" y="6318250"/>
            <a:ext cx="1274233" cy="255588"/>
          </a:xfrm>
        </p:spPr>
        <p:txBody>
          <a:bodyPr/>
          <a:lstStyle>
            <a:lvl1pPr algn="r">
              <a:defRPr sz="1200" cap="all" spc="-70" baseline="0">
                <a:solidFill>
                  <a:srgbClr val="FFFFFF"/>
                </a:solidFill>
                <a:latin typeface="Calibri" pitchFamily="34" charset="0"/>
              </a:defRPr>
            </a:lvl1pPr>
          </a:lstStyle>
          <a:p>
            <a:pPr>
              <a:defRPr/>
            </a:pPr>
            <a:r>
              <a:rPr lang="sv-SE"/>
              <a:t>2014-09-16</a:t>
            </a:r>
            <a:endParaRPr lang="sv-SE" dirty="0"/>
          </a:p>
        </p:txBody>
      </p:sp>
      <p:pic>
        <p:nvPicPr>
          <p:cNvPr id="4" name="Picture 3" descr="A picture containing drawing&#10;&#10;Description automatically generated">
            <a:extLst>
              <a:ext uri="{FF2B5EF4-FFF2-40B4-BE49-F238E27FC236}">
                <a16:creationId xmlns:a16="http://schemas.microsoft.com/office/drawing/2014/main" id="{473AA259-C656-4C2F-BBAA-E3C29D20CD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38615" y="180354"/>
            <a:ext cx="1302338" cy="450392"/>
          </a:xfrm>
          <a:prstGeom prst="rect">
            <a:avLst/>
          </a:prstGeom>
        </p:spPr>
      </p:pic>
      <p:pic>
        <p:nvPicPr>
          <p:cNvPr id="6" name="Picture 5" descr="A picture containing drawing&#10;&#10;Description automatically generated">
            <a:extLst>
              <a:ext uri="{FF2B5EF4-FFF2-40B4-BE49-F238E27FC236}">
                <a16:creationId xmlns:a16="http://schemas.microsoft.com/office/drawing/2014/main" id="{EB827F0C-99AC-4450-A888-06A6EF5208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83985" y="38155"/>
            <a:ext cx="1681410" cy="734789"/>
          </a:xfrm>
          <a:prstGeom prst="rect">
            <a:avLst/>
          </a:prstGeom>
        </p:spPr>
      </p:pic>
    </p:spTree>
    <p:extLst>
      <p:ext uri="{BB962C8B-B14F-4D97-AF65-F5344CB8AC3E}">
        <p14:creationId xmlns:p14="http://schemas.microsoft.com/office/powerpoint/2010/main" val="30290507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9347200" cy="8382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AEE5ED90-85D0-4738-B118-B2027E93D68F}" type="datetime1">
              <a:rPr lang="en-US" smtClean="0"/>
              <a:t>4/9/2026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94C6F6-69CA-4D06-96D3-38816CD87E27}" type="slidenum">
              <a:rPr lang="en-US" smtClean="0"/>
              <a:t>‹#›</a:t>
            </a:fld>
            <a:endParaRPr lang="en-US"/>
          </a:p>
        </p:txBody>
      </p:sp>
      <p:cxnSp>
        <p:nvCxnSpPr>
          <p:cNvPr id="6" name="Heading Line"/>
          <p:cNvCxnSpPr/>
          <p:nvPr userDrawn="1"/>
        </p:nvCxnSpPr>
        <p:spPr>
          <a:xfrm>
            <a:off x="0" y="838200"/>
            <a:ext cx="11846984" cy="0"/>
          </a:xfrm>
          <a:prstGeom prst="line">
            <a:avLst/>
          </a:prstGeom>
          <a:ln w="9525">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pic>
        <p:nvPicPr>
          <p:cNvPr id="7" name="Picture 6" descr="A picture containing drawing&#10;&#10;Description automatically generated">
            <a:extLst>
              <a:ext uri="{FF2B5EF4-FFF2-40B4-BE49-F238E27FC236}">
                <a16:creationId xmlns:a16="http://schemas.microsoft.com/office/drawing/2014/main" id="{356CE0AB-DDCC-42D9-AA56-03F1DF1DA8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53348" y="193904"/>
            <a:ext cx="1302338" cy="450392"/>
          </a:xfrm>
          <a:prstGeom prst="rect">
            <a:avLst/>
          </a:prstGeom>
        </p:spPr>
      </p:pic>
      <p:pic>
        <p:nvPicPr>
          <p:cNvPr id="9" name="Picture 8" descr="A picture containing drawing&#10;&#10;Description automatically generated">
            <a:extLst>
              <a:ext uri="{FF2B5EF4-FFF2-40B4-BE49-F238E27FC236}">
                <a16:creationId xmlns:a16="http://schemas.microsoft.com/office/drawing/2014/main" id="{1CD2B33F-1779-431D-B7E5-F16DE98C3C0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74519" y="51393"/>
            <a:ext cx="1682837" cy="735413"/>
          </a:xfrm>
          <a:prstGeom prst="rect">
            <a:avLst/>
          </a:prstGeom>
        </p:spPr>
      </p:pic>
    </p:spTree>
    <p:extLst>
      <p:ext uri="{BB962C8B-B14F-4D97-AF65-F5344CB8AC3E}">
        <p14:creationId xmlns:p14="http://schemas.microsoft.com/office/powerpoint/2010/main" val="29218204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9144000" cy="563562"/>
          </a:xfrm>
        </p:spPr>
        <p:txBody>
          <a:bodyPr/>
          <a:lstStyle/>
          <a:p>
            <a:r>
              <a:rPr lang="en-US"/>
              <a:t>Click to edit Master title style</a:t>
            </a:r>
          </a:p>
        </p:txBody>
      </p:sp>
      <p:sp>
        <p:nvSpPr>
          <p:cNvPr id="3" name="Content Placeholder 2"/>
          <p:cNvSpPr>
            <a:spLocks noGrp="1"/>
          </p:cNvSpPr>
          <p:nvPr>
            <p:ph sz="half" idx="1"/>
          </p:nvPr>
        </p:nvSpPr>
        <p:spPr>
          <a:xfrm>
            <a:off x="609600" y="1143001"/>
            <a:ext cx="53848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143001"/>
            <a:ext cx="53848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F99CDEE-73C4-47B7-9D0A-2179E39A424A}" type="datetime1">
              <a:rPr lang="en-US" smtClean="0"/>
              <a:t>4/9/2026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94C6F6-69CA-4D06-96D3-38816CD87E27}" type="slidenum">
              <a:rPr lang="en-US" smtClean="0"/>
              <a:t>‹#›</a:t>
            </a:fld>
            <a:endParaRPr lang="en-US"/>
          </a:p>
        </p:txBody>
      </p:sp>
      <p:cxnSp>
        <p:nvCxnSpPr>
          <p:cNvPr id="8" name="Heading Line"/>
          <p:cNvCxnSpPr/>
          <p:nvPr userDrawn="1"/>
        </p:nvCxnSpPr>
        <p:spPr>
          <a:xfrm>
            <a:off x="0" y="838200"/>
            <a:ext cx="11846984" cy="0"/>
          </a:xfrm>
          <a:prstGeom prst="line">
            <a:avLst/>
          </a:prstGeom>
          <a:ln w="9525">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pic>
        <p:nvPicPr>
          <p:cNvPr id="9" name="Picture 8" descr="A picture containing drawing&#10;&#10;Description automatically generated">
            <a:extLst>
              <a:ext uri="{FF2B5EF4-FFF2-40B4-BE49-F238E27FC236}">
                <a16:creationId xmlns:a16="http://schemas.microsoft.com/office/drawing/2014/main" id="{518FCD69-8365-4865-AB66-5DEB1AC915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08492" y="235408"/>
            <a:ext cx="1302338" cy="450392"/>
          </a:xfrm>
          <a:prstGeom prst="rect">
            <a:avLst/>
          </a:prstGeom>
        </p:spPr>
      </p:pic>
      <p:pic>
        <p:nvPicPr>
          <p:cNvPr id="11" name="Picture 10" descr="A picture containing drawing&#10;&#10;Description automatically generated">
            <a:extLst>
              <a:ext uri="{FF2B5EF4-FFF2-40B4-BE49-F238E27FC236}">
                <a16:creationId xmlns:a16="http://schemas.microsoft.com/office/drawing/2014/main" id="{20D36CB7-581E-4767-B632-2F9BA1322D8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90000" y="98484"/>
            <a:ext cx="1657267" cy="724239"/>
          </a:xfrm>
          <a:prstGeom prst="rect">
            <a:avLst/>
          </a:prstGeom>
        </p:spPr>
      </p:pic>
    </p:spTree>
    <p:extLst>
      <p:ext uri="{BB962C8B-B14F-4D97-AF65-F5344CB8AC3E}">
        <p14:creationId xmlns:p14="http://schemas.microsoft.com/office/powerpoint/2010/main" val="22546099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587971" y="609600"/>
            <a:ext cx="9144000" cy="1143000"/>
          </a:xfrm>
        </p:spPr>
        <p:txBody>
          <a:bodyPr/>
          <a:lstStyle/>
          <a:p>
            <a:r>
              <a:rPr lang="en-US"/>
              <a:t>Click to edit Master title style</a:t>
            </a:r>
          </a:p>
        </p:txBody>
      </p:sp>
      <p:sp>
        <p:nvSpPr>
          <p:cNvPr id="3" name="Chart Placeholder 2"/>
          <p:cNvSpPr>
            <a:spLocks noGrp="1"/>
          </p:cNvSpPr>
          <p:nvPr>
            <p:ph type="chart" idx="1"/>
          </p:nvPr>
        </p:nvSpPr>
        <p:spPr>
          <a:xfrm>
            <a:off x="1555987" y="1981200"/>
            <a:ext cx="9234311" cy="4114800"/>
          </a:xfrm>
        </p:spPr>
        <p:txBody>
          <a:bodyPr/>
          <a:lstStyle/>
          <a:p>
            <a:endParaRPr lang="en-US"/>
          </a:p>
        </p:txBody>
      </p:sp>
      <p:sp>
        <p:nvSpPr>
          <p:cNvPr id="4" name="Date Placeholder 3"/>
          <p:cNvSpPr>
            <a:spLocks noGrp="1"/>
          </p:cNvSpPr>
          <p:nvPr>
            <p:ph type="dt" sz="half" idx="10"/>
          </p:nvPr>
        </p:nvSpPr>
        <p:spPr>
          <a:xfrm>
            <a:off x="948267" y="6248400"/>
            <a:ext cx="2528711" cy="457200"/>
          </a:xfrm>
        </p:spPr>
        <p:txBody>
          <a:bodyPr/>
          <a:lstStyle>
            <a:lvl1pPr>
              <a:defRPr/>
            </a:lvl1pPr>
          </a:lstStyle>
          <a:p>
            <a:endParaRPr lang="en-US" altLang="en-US"/>
          </a:p>
        </p:txBody>
      </p:sp>
      <p:sp>
        <p:nvSpPr>
          <p:cNvPr id="5" name="Footer Placeholder 4"/>
          <p:cNvSpPr>
            <a:spLocks noGrp="1"/>
          </p:cNvSpPr>
          <p:nvPr>
            <p:ph type="ftr" sz="quarter" idx="11"/>
          </p:nvPr>
        </p:nvSpPr>
        <p:spPr>
          <a:xfrm>
            <a:off x="4199467" y="6248400"/>
            <a:ext cx="3793067" cy="457200"/>
          </a:xfrm>
        </p:spPr>
        <p:txBody>
          <a:bodyPr/>
          <a:lstStyle>
            <a:lvl1pPr>
              <a:defRPr/>
            </a:lvl1pPr>
          </a:lstStyle>
          <a:p>
            <a:endParaRPr lang="en-US" altLang="en-US"/>
          </a:p>
        </p:txBody>
      </p:sp>
      <p:sp>
        <p:nvSpPr>
          <p:cNvPr id="6" name="Slide Number Placeholder 5"/>
          <p:cNvSpPr>
            <a:spLocks noGrp="1"/>
          </p:cNvSpPr>
          <p:nvPr>
            <p:ph type="sldNum" sz="quarter" idx="12"/>
          </p:nvPr>
        </p:nvSpPr>
        <p:spPr>
          <a:xfrm>
            <a:off x="8715023" y="6248400"/>
            <a:ext cx="2528711" cy="457200"/>
          </a:xfrm>
        </p:spPr>
        <p:txBody>
          <a:bodyPr/>
          <a:lstStyle>
            <a:lvl1pPr>
              <a:defRPr/>
            </a:lvl1pPr>
          </a:lstStyle>
          <a:p>
            <a:fld id="{7868B099-30C5-466A-A10D-828961D17692}" type="slidenum">
              <a:rPr lang="en-US" altLang="en-US"/>
              <a:pPr/>
              <a:t>‹#›</a:t>
            </a:fld>
            <a:endParaRPr lang="en-US" altLang="en-US"/>
          </a:p>
        </p:txBody>
      </p:sp>
      <p:pic>
        <p:nvPicPr>
          <p:cNvPr id="7" name="Picture 6" descr="A picture containing drawing&#10;&#10;Description automatically generated">
            <a:extLst>
              <a:ext uri="{FF2B5EF4-FFF2-40B4-BE49-F238E27FC236}">
                <a16:creationId xmlns:a16="http://schemas.microsoft.com/office/drawing/2014/main" id="{63FB36AB-7034-45E0-9B33-C2BC53C498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04141" y="83008"/>
            <a:ext cx="1302338" cy="450392"/>
          </a:xfrm>
          <a:prstGeom prst="rect">
            <a:avLst/>
          </a:prstGeom>
        </p:spPr>
      </p:pic>
      <p:pic>
        <p:nvPicPr>
          <p:cNvPr id="9" name="Picture 8" descr="A picture containing drawing&#10;&#10;Description automatically generated">
            <a:extLst>
              <a:ext uri="{FF2B5EF4-FFF2-40B4-BE49-F238E27FC236}">
                <a16:creationId xmlns:a16="http://schemas.microsoft.com/office/drawing/2014/main" id="{F5550DB2-9192-49DF-989F-63F6F5344CF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441082" y="45948"/>
            <a:ext cx="1200234" cy="524512"/>
          </a:xfrm>
          <a:prstGeom prst="rect">
            <a:avLst/>
          </a:prstGeom>
        </p:spPr>
      </p:pic>
    </p:spTree>
    <p:extLst>
      <p:ext uri="{BB962C8B-B14F-4D97-AF65-F5344CB8AC3E}">
        <p14:creationId xmlns:p14="http://schemas.microsoft.com/office/powerpoint/2010/main" val="23722977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Content (text)">
    <p:spTree>
      <p:nvGrpSpPr>
        <p:cNvPr id="1" name=""/>
        <p:cNvGrpSpPr/>
        <p:nvPr/>
      </p:nvGrpSpPr>
      <p:grpSpPr>
        <a:xfrm>
          <a:off x="0" y="0"/>
          <a:ext cx="0" cy="0"/>
          <a:chOff x="0" y="0"/>
          <a:chExt cx="0" cy="0"/>
        </a:xfrm>
      </p:grpSpPr>
      <p:sp>
        <p:nvSpPr>
          <p:cNvPr id="3" name="Content Placeholder 2"/>
          <p:cNvSpPr>
            <a:spLocks noGrp="1"/>
          </p:cNvSpPr>
          <p:nvPr>
            <p:ph idx="1"/>
          </p:nvPr>
        </p:nvSpPr>
        <p:spPr>
          <a:xfrm>
            <a:off x="743056" y="1052514"/>
            <a:ext cx="10969520" cy="5040311"/>
          </a:xfrm>
        </p:spPr>
        <p:txBody>
          <a:bodyPr/>
          <a:lstStyle>
            <a:lvl1pPr marL="0" indent="0">
              <a:buNone/>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latshållare för bildnummer 5"/>
          <p:cNvSpPr>
            <a:spLocks noGrp="1"/>
          </p:cNvSpPr>
          <p:nvPr>
            <p:ph type="sldNum" sz="quarter" idx="4"/>
          </p:nvPr>
        </p:nvSpPr>
        <p:spPr>
          <a:xfrm>
            <a:off x="11512904" y="6456611"/>
            <a:ext cx="609600" cy="274748"/>
          </a:xfrm>
          <a:prstGeom prst="rect">
            <a:avLst/>
          </a:prstGeom>
        </p:spPr>
        <p:txBody>
          <a:bodyPr lIns="68580" tIns="34290" rIns="68580" bIns="34290" anchor="ctr"/>
          <a:lstStyle>
            <a:lvl1pPr>
              <a:defRPr sz="1200" b="0" i="0" spc="-93" baseline="0" smtClean="0">
                <a:solidFill>
                  <a:schemeClr val="tx1">
                    <a:lumMod val="75000"/>
                    <a:lumOff val="25000"/>
                  </a:schemeClr>
                </a:solidFill>
                <a:latin typeface="Calibri" pitchFamily="34" charset="0"/>
              </a:defRPr>
            </a:lvl1pPr>
          </a:lstStyle>
          <a:p>
            <a:pPr defTabSz="914377">
              <a:defRPr/>
            </a:pPr>
            <a:fld id="{95997547-9AE8-0B46-9A37-1417216910CE}" type="slidenum">
              <a:rPr lang="sv-SE" smtClean="0">
                <a:solidFill>
                  <a:prstClr val="black">
                    <a:lumMod val="75000"/>
                    <a:lumOff val="25000"/>
                  </a:prstClr>
                </a:solidFill>
              </a:rPr>
              <a:pPr defTabSz="914377">
                <a:defRPr/>
              </a:pPr>
              <a:t>‹#›</a:t>
            </a:fld>
            <a:endParaRPr lang="sv-SE">
              <a:solidFill>
                <a:prstClr val="black">
                  <a:lumMod val="75000"/>
                  <a:lumOff val="25000"/>
                </a:prstClr>
              </a:solidFill>
            </a:endParaRPr>
          </a:p>
        </p:txBody>
      </p:sp>
      <p:pic>
        <p:nvPicPr>
          <p:cNvPr id="8" name="Bildobjekt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3" name="Title"/>
          <p:cNvSpPr>
            <a:spLocks noGrp="1"/>
          </p:cNvSpPr>
          <p:nvPr>
            <p:ph type="title" hasCustomPrompt="1"/>
          </p:nvPr>
        </p:nvSpPr>
        <p:spPr>
          <a:xfrm>
            <a:off x="623392" y="214471"/>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0" name="Rak 19">
            <a:extLst>
              <a:ext uri="{FF2B5EF4-FFF2-40B4-BE49-F238E27FC236}">
                <a16:creationId xmlns:a16="http://schemas.microsoft.com/office/drawing/2014/main" id="{ACBEF47F-57C0-45FF-B243-4BC83C5D7BF1}"/>
              </a:ext>
            </a:extLst>
          </p:cNvPr>
          <p:cNvCxnSpPr/>
          <p:nvPr userDrawn="1"/>
        </p:nvCxnSpPr>
        <p:spPr>
          <a:xfrm>
            <a:off x="527381" y="785037"/>
            <a:ext cx="11664619" cy="0"/>
          </a:xfrm>
          <a:prstGeom prst="line">
            <a:avLst/>
          </a:prstGeom>
          <a:ln w="3175">
            <a:solidFill>
              <a:srgbClr val="66777F"/>
            </a:solidFill>
          </a:ln>
          <a:effectLst/>
        </p:spPr>
        <p:style>
          <a:lnRef idx="2">
            <a:schemeClr val="accent1"/>
          </a:lnRef>
          <a:fillRef idx="0">
            <a:schemeClr val="accent1"/>
          </a:fillRef>
          <a:effectRef idx="1">
            <a:schemeClr val="accent1"/>
          </a:effectRef>
          <a:fontRef idx="minor">
            <a:schemeClr val="tx1"/>
          </a:fontRef>
        </p:style>
      </p:cxnSp>
      <p:pic>
        <p:nvPicPr>
          <p:cNvPr id="9" name="Picture 8" descr="A picture containing text, gauge&#10;&#10;Description automatically generated">
            <a:extLst>
              <a:ext uri="{FF2B5EF4-FFF2-40B4-BE49-F238E27FC236}">
                <a16:creationId xmlns:a16="http://schemas.microsoft.com/office/drawing/2014/main" id="{4DEDAD61-A171-4C15-B8C2-C52980DB786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18203" y="201104"/>
            <a:ext cx="2325293" cy="410950"/>
          </a:xfrm>
          <a:prstGeom prst="rect">
            <a:avLst/>
          </a:prstGeom>
        </p:spPr>
      </p:pic>
    </p:spTree>
    <p:extLst>
      <p:ext uri="{BB962C8B-B14F-4D97-AF65-F5344CB8AC3E}">
        <p14:creationId xmlns:p14="http://schemas.microsoft.com/office/powerpoint/2010/main" val="4720290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6D1932F-DCE6-4E9F-B39C-FBA3DF061D80}" type="datetimeFigureOut">
              <a:rPr lang="en-US" smtClean="0"/>
              <a:t>4/9/2026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5A5B5D-08AF-4E9E-A5D2-8996A9B3FDA7}" type="slidenum">
              <a:rPr lang="en-US" smtClean="0"/>
              <a:t>‹#›</a:t>
            </a:fld>
            <a:endParaRPr lang="en-US"/>
          </a:p>
        </p:txBody>
      </p:sp>
    </p:spTree>
    <p:extLst>
      <p:ext uri="{BB962C8B-B14F-4D97-AF65-F5344CB8AC3E}">
        <p14:creationId xmlns:p14="http://schemas.microsoft.com/office/powerpoint/2010/main" val="25335376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8" name="Picture 7">
            <a:extLst>
              <a:ext uri="{FF2B5EF4-FFF2-40B4-BE49-F238E27FC236}">
                <a16:creationId xmlns:a16="http://schemas.microsoft.com/office/drawing/2014/main" id="{82186A7C-F424-4D56-A7AD-606CE5DD94D2}"/>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6242" t="-17488" r="-1137" b="20380"/>
          <a:stretch/>
        </p:blipFill>
        <p:spPr>
          <a:xfrm>
            <a:off x="623391" y="-547927"/>
            <a:ext cx="11708919" cy="7402029"/>
          </a:xfrm>
          <a:prstGeom prst="rect">
            <a:avLst/>
          </a:prstGeom>
        </p:spPr>
      </p:pic>
      <p:pic>
        <p:nvPicPr>
          <p:cNvPr id="9" name="Picture 8" descr="A picture containing text, gauge&#10;&#10;Description automatically generated">
            <a:extLst>
              <a:ext uri="{FF2B5EF4-FFF2-40B4-BE49-F238E27FC236}">
                <a16:creationId xmlns:a16="http://schemas.microsoft.com/office/drawing/2014/main" id="{D425E574-9CCD-44BC-B9F1-929A8C24B42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9718883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14235-CEE7-4842-8202-2118D707D58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13256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14235-CEE7-4842-8202-2118D707D588}"/>
              </a:ext>
            </a:extLst>
          </p:cNvPr>
          <p:cNvSpPr>
            <a:spLocks noGrp="1"/>
          </p:cNvSpPr>
          <p:nvPr>
            <p:ph type="title"/>
          </p:nvPr>
        </p:nvSpPr>
        <p:spPr/>
        <p:txBody>
          <a:bodyPr/>
          <a:lstStyle/>
          <a:p>
            <a:r>
              <a:rPr lang="en-US"/>
              <a:t>Click to edit Master title style</a:t>
            </a:r>
          </a:p>
        </p:txBody>
      </p:sp>
      <p:pic>
        <p:nvPicPr>
          <p:cNvPr id="4" name="Picture 3">
            <a:extLst>
              <a:ext uri="{FF2B5EF4-FFF2-40B4-BE49-F238E27FC236}">
                <a16:creationId xmlns:a16="http://schemas.microsoft.com/office/drawing/2014/main" id="{3EE15933-7962-4E1A-901C-83B956D0904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t="-17866"/>
          <a:stretch/>
        </p:blipFill>
        <p:spPr>
          <a:xfrm>
            <a:off x="0" y="-577970"/>
            <a:ext cx="12192000" cy="8877626"/>
          </a:xfrm>
          <a:prstGeom prst="rect">
            <a:avLst/>
          </a:prstGeom>
        </p:spPr>
      </p:pic>
    </p:spTree>
    <p:extLst>
      <p:ext uri="{BB962C8B-B14F-4D97-AF65-F5344CB8AC3E}">
        <p14:creationId xmlns:p14="http://schemas.microsoft.com/office/powerpoint/2010/main" val="9080690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3 Alternative Frontpage 1 Image white background">
    <p:spTree>
      <p:nvGrpSpPr>
        <p:cNvPr id="1" name=""/>
        <p:cNvGrpSpPr/>
        <p:nvPr/>
      </p:nvGrpSpPr>
      <p:grpSpPr>
        <a:xfrm>
          <a:off x="0" y="0"/>
          <a:ext cx="0" cy="0"/>
          <a:chOff x="0" y="0"/>
          <a:chExt cx="0" cy="0"/>
        </a:xfrm>
      </p:grpSpPr>
      <p:pic>
        <p:nvPicPr>
          <p:cNvPr id="12" name="Bildobjekt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7" name="Picture 6">
            <a:extLst>
              <a:ext uri="{FF2B5EF4-FFF2-40B4-BE49-F238E27FC236}">
                <a16:creationId xmlns:a16="http://schemas.microsoft.com/office/drawing/2014/main" id="{7EEA0B67-2757-489C-90B8-A3E668F0EE50}"/>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527381" y="824562"/>
            <a:ext cx="11664618" cy="6033438"/>
          </a:xfrm>
          <a:prstGeom prst="rect">
            <a:avLst/>
          </a:prstGeom>
        </p:spPr>
      </p:pic>
      <p:sp>
        <p:nvSpPr>
          <p:cNvPr id="11" name="Rektangel 10"/>
          <p:cNvSpPr/>
          <p:nvPr/>
        </p:nvSpPr>
        <p:spPr>
          <a:xfrm>
            <a:off x="526618" y="820666"/>
            <a:ext cx="5165951" cy="6037335"/>
          </a:xfrm>
          <a:prstGeom prst="rect">
            <a:avLst/>
          </a:prstGeom>
          <a:solidFill>
            <a:schemeClr val="bg1">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prstClr val="white"/>
              </a:solidFill>
              <a:effectLst/>
              <a:uLnTx/>
              <a:uFillTx/>
              <a:latin typeface="Boxed Book" panose="02000506040000020004" pitchFamily="2" charset="0"/>
              <a:ea typeface="+mn-ea"/>
              <a:cs typeface="+mn-cs"/>
            </a:endParaRPr>
          </a:p>
        </p:txBody>
      </p:sp>
      <p:pic>
        <p:nvPicPr>
          <p:cNvPr id="13" name="Picture 12" descr="A picture containing text, gauge&#10;&#10;Description automatically generated">
            <a:extLst>
              <a:ext uri="{FF2B5EF4-FFF2-40B4-BE49-F238E27FC236}">
                <a16:creationId xmlns:a16="http://schemas.microsoft.com/office/drawing/2014/main" id="{235EA564-DE26-4C88-AA1F-AD4FF81B7E5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408529383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 Corporate Front Page">
    <p:spTree>
      <p:nvGrpSpPr>
        <p:cNvPr id="1" name=""/>
        <p:cNvGrpSpPr/>
        <p:nvPr/>
      </p:nvGrpSpPr>
      <p:grpSpPr>
        <a:xfrm>
          <a:off x="0" y="0"/>
          <a:ext cx="0" cy="0"/>
          <a:chOff x="0" y="0"/>
          <a:chExt cx="0" cy="0"/>
        </a:xfrm>
      </p:grpSpPr>
      <p:pic>
        <p:nvPicPr>
          <p:cNvPr id="14" name="Bildobjekt 1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7808131" cy="6858000"/>
          </a:xfrm>
          <a:prstGeom prst="rect">
            <a:avLst/>
          </a:prstGeom>
        </p:spPr>
      </p:pic>
      <p:sp>
        <p:nvSpPr>
          <p:cNvPr id="3" name="Underrubrik 2"/>
          <p:cNvSpPr>
            <a:spLocks noGrp="1"/>
          </p:cNvSpPr>
          <p:nvPr>
            <p:ph type="subTitle" idx="1" hasCustomPrompt="1"/>
          </p:nvPr>
        </p:nvSpPr>
        <p:spPr>
          <a:xfrm>
            <a:off x="6897337" y="3580576"/>
            <a:ext cx="5035227" cy="1686467"/>
          </a:xfrm>
        </p:spPr>
        <p:txBody>
          <a:bodyPr>
            <a:noAutofit/>
          </a:bodyPr>
          <a:lstStyle>
            <a:lvl1pPr marL="0" indent="0" algn="r">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br>
              <a:rPr lang="de-DE" dirty="0"/>
            </a:br>
            <a:r>
              <a:rPr lang="de-DE" dirty="0" err="1"/>
              <a:t>or</a:t>
            </a:r>
            <a:r>
              <a:rPr lang="de-DE" dirty="0"/>
              <a:t> </a:t>
            </a:r>
            <a:r>
              <a:rPr lang="de-DE" dirty="0" err="1"/>
              <a:t>headline</a:t>
            </a:r>
            <a:r>
              <a:rPr lang="de-DE" dirty="0"/>
              <a:t>, </a:t>
            </a:r>
            <a:r>
              <a:rPr lang="de-DE" dirty="0" err="1"/>
              <a:t>up</a:t>
            </a:r>
            <a:r>
              <a:rPr lang="de-DE" dirty="0"/>
              <a:t> </a:t>
            </a:r>
            <a:r>
              <a:rPr lang="de-DE" dirty="0" err="1"/>
              <a:t>to</a:t>
            </a:r>
            <a:r>
              <a:rPr lang="de-DE" dirty="0"/>
              <a:t> 3 </a:t>
            </a:r>
            <a:br>
              <a:rPr lang="de-DE" dirty="0"/>
            </a:br>
            <a:r>
              <a:rPr lang="de-DE" dirty="0" err="1"/>
              <a:t>lines</a:t>
            </a:r>
            <a:r>
              <a:rPr lang="de-DE" dirty="0"/>
              <a:t> </a:t>
            </a:r>
            <a:r>
              <a:rPr lang="de-DE" dirty="0" err="1"/>
              <a:t>of</a:t>
            </a:r>
            <a:r>
              <a:rPr lang="de-DE" dirty="0"/>
              <a:t> </a:t>
            </a:r>
            <a:r>
              <a:rPr lang="de-DE" dirty="0" err="1"/>
              <a:t>text</a:t>
            </a:r>
            <a:endParaRPr lang="de-DE" dirty="0"/>
          </a:p>
        </p:txBody>
      </p:sp>
      <p:cxnSp>
        <p:nvCxnSpPr>
          <p:cNvPr id="16" name="Rak 15"/>
          <p:cNvCxnSpPr/>
          <p:nvPr/>
        </p:nvCxnSpPr>
        <p:spPr>
          <a:xfrm flipH="1">
            <a:off x="7440151" y="3332989"/>
            <a:ext cx="4392693" cy="0"/>
          </a:xfrm>
          <a:prstGeom prst="line">
            <a:avLst/>
          </a:prstGeom>
          <a:ln w="952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Platshållare för innehåll 5"/>
          <p:cNvSpPr>
            <a:spLocks noGrp="1"/>
          </p:cNvSpPr>
          <p:nvPr>
            <p:ph sz="quarter" idx="12" hasCustomPrompt="1"/>
          </p:nvPr>
        </p:nvSpPr>
        <p:spPr>
          <a:xfrm>
            <a:off x="6897337" y="5925277"/>
            <a:ext cx="5047632" cy="387915"/>
          </a:xfrm>
        </p:spPr>
        <p:txBody>
          <a:bodyPr/>
          <a:lstStyle>
            <a:lvl1pPr algn="r">
              <a:defRPr sz="1467"/>
            </a:lvl1pPr>
            <a:lvl2pPr algn="r">
              <a:defRPr sz="1600"/>
            </a:lvl2pPr>
            <a:lvl3pPr algn="r">
              <a:defRPr sz="1600"/>
            </a:lvl3pPr>
            <a:lvl4pPr algn="r">
              <a:defRPr sz="1600"/>
            </a:lvl4pPr>
            <a:lvl5pPr algn="r">
              <a:defRPr sz="1600"/>
            </a:lvl5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7" name="Picture 6" descr="A picture containing text, gauge&#10;&#10;Description automatically generated">
            <a:extLst>
              <a:ext uri="{FF2B5EF4-FFF2-40B4-BE49-F238E27FC236}">
                <a16:creationId xmlns:a16="http://schemas.microsoft.com/office/drawing/2014/main" id="{4B0D57BD-1E18-4763-96DE-4D93D7D0FCC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4557399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1_1 Alternative Frontpage 1 Isolated Image">
    <p:spTree>
      <p:nvGrpSpPr>
        <p:cNvPr id="1" name=""/>
        <p:cNvGrpSpPr/>
        <p:nvPr/>
      </p:nvGrpSpPr>
      <p:grpSpPr>
        <a:xfrm>
          <a:off x="0" y="0"/>
          <a:ext cx="0" cy="0"/>
          <a:chOff x="0" y="0"/>
          <a:chExt cx="0" cy="0"/>
        </a:xfrm>
      </p:grpSpPr>
      <p:grpSp>
        <p:nvGrpSpPr>
          <p:cNvPr id="8" name="Grupp 7"/>
          <p:cNvGrpSpPr/>
          <p:nvPr/>
        </p:nvGrpSpPr>
        <p:grpSpPr>
          <a:xfrm>
            <a:off x="0" y="2304288"/>
            <a:ext cx="12192000" cy="4553712"/>
            <a:chOff x="0" y="2304288"/>
            <a:chExt cx="12192000" cy="4553712"/>
          </a:xfrm>
        </p:grpSpPr>
        <p:pic>
          <p:nvPicPr>
            <p:cNvPr id="9" name="Bildobjekt 8"/>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2304288"/>
              <a:ext cx="12192000" cy="4553712"/>
            </a:xfrm>
            <a:prstGeom prst="rect">
              <a:avLst/>
            </a:prstGeom>
          </p:spPr>
        </p:pic>
        <p:pic>
          <p:nvPicPr>
            <p:cNvPr id="10" name="Bildobjekt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25312" y="5095374"/>
              <a:ext cx="5807964" cy="1762626"/>
            </a:xfrm>
            <a:prstGeom prst="rect">
              <a:avLst/>
            </a:prstGeom>
          </p:spPr>
        </p:pic>
      </p:grpSp>
      <p:sp>
        <p:nvSpPr>
          <p:cNvPr id="5"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6"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sp>
        <p:nvSpPr>
          <p:cNvPr id="13" name="Platshållare för bild 12"/>
          <p:cNvSpPr>
            <a:spLocks noGrp="1"/>
          </p:cNvSpPr>
          <p:nvPr>
            <p:ph type="pic" sz="quarter" idx="12" hasCustomPrompt="1"/>
          </p:nvPr>
        </p:nvSpPr>
        <p:spPr>
          <a:xfrm>
            <a:off x="2" y="2305051"/>
            <a:ext cx="8015817" cy="4552949"/>
          </a:xfrm>
        </p:spPr>
        <p:txBody>
          <a:bodyPr anchor="ctr"/>
          <a:lstStyle>
            <a:lvl1pPr algn="ctr">
              <a:defRPr/>
            </a:lvl1pPr>
          </a:lstStyle>
          <a:p>
            <a:r>
              <a:rPr lang="sv-SE" dirty="0" err="1"/>
              <a:t>Add</a:t>
            </a:r>
            <a:r>
              <a:rPr lang="sv-SE" dirty="0"/>
              <a:t> </a:t>
            </a:r>
            <a:r>
              <a:rPr lang="sv-SE" dirty="0" err="1"/>
              <a:t>isolated</a:t>
            </a:r>
            <a:r>
              <a:rPr lang="sv-SE" dirty="0"/>
              <a:t> image</a:t>
            </a:r>
          </a:p>
        </p:txBody>
      </p:sp>
      <p:pic>
        <p:nvPicPr>
          <p:cNvPr id="11" name="Picture 10" descr="A picture containing text, gauge&#10;&#10;Description automatically generated">
            <a:extLst>
              <a:ext uri="{FF2B5EF4-FFF2-40B4-BE49-F238E27FC236}">
                <a16:creationId xmlns:a16="http://schemas.microsoft.com/office/drawing/2014/main" id="{60AA7CF0-20C6-4789-A4B4-52647D000AB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51036189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1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8"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9"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sp>
        <p:nvSpPr>
          <p:cNvPr id="11" name="Rektangel 10"/>
          <p:cNvSpPr/>
          <p:nvPr/>
        </p:nvSpPr>
        <p:spPr>
          <a:xfrm>
            <a:off x="527383" y="2304289"/>
            <a:ext cx="6816757" cy="38130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white"/>
              </a:solidFill>
              <a:effectLst/>
              <a:uLnTx/>
              <a:uFillTx/>
              <a:latin typeface="Boxed Book"/>
              <a:ea typeface="+mn-ea"/>
              <a:cs typeface="+mn-cs"/>
            </a:endParaRPr>
          </a:p>
        </p:txBody>
      </p:sp>
      <p:pic>
        <p:nvPicPr>
          <p:cNvPr id="7" name="Bildobjekt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sp>
        <p:nvSpPr>
          <p:cNvPr id="13" name="Platshållare för bild 12"/>
          <p:cNvSpPr>
            <a:spLocks noGrp="1"/>
          </p:cNvSpPr>
          <p:nvPr>
            <p:ph type="pic" sz="quarter" idx="12" hasCustomPrompt="1"/>
          </p:nvPr>
        </p:nvSpPr>
        <p:spPr>
          <a:xfrm>
            <a:off x="624420" y="2305052"/>
            <a:ext cx="6623049" cy="3716867"/>
          </a:xfrm>
        </p:spPr>
        <p:txBody>
          <a:bodyPr anchor="ctr"/>
          <a:lstStyle>
            <a:lvl1pPr algn="ctr">
              <a:defRPr/>
            </a:lvl1pPr>
          </a:lstStyle>
          <a:p>
            <a:r>
              <a:rPr lang="sv-SE" dirty="0" err="1"/>
              <a:t>Add</a:t>
            </a:r>
            <a:r>
              <a:rPr lang="sv-SE" dirty="0"/>
              <a:t> image</a:t>
            </a:r>
          </a:p>
        </p:txBody>
      </p:sp>
      <p:pic>
        <p:nvPicPr>
          <p:cNvPr id="10" name="Picture 9" descr="A picture containing text, gauge&#10;&#10;Description automatically generated">
            <a:extLst>
              <a:ext uri="{FF2B5EF4-FFF2-40B4-BE49-F238E27FC236}">
                <a16:creationId xmlns:a16="http://schemas.microsoft.com/office/drawing/2014/main" id="{2E083E60-EF61-4048-8328-0DF98516485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9491686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604000" y="0"/>
            <a:ext cx="5588000" cy="6858000"/>
          </a:xfrm>
          <a:prstGeom prst="rect">
            <a:avLst/>
          </a:prstGeom>
        </p:spPr>
      </p:pic>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l="-6091" t="-22818" r="-1555"/>
          <a:stretch/>
        </p:blipFill>
        <p:spPr>
          <a:xfrm>
            <a:off x="6125025" y="5512739"/>
            <a:ext cx="6023430" cy="1361348"/>
          </a:xfrm>
          <a:prstGeom prst="rect">
            <a:avLst/>
          </a:prstGeom>
        </p:spPr>
      </p:pic>
      <p:sp>
        <p:nvSpPr>
          <p:cNvPr id="4" name="Text Placeholder"/>
          <p:cNvSpPr>
            <a:spLocks noGrp="1"/>
          </p:cNvSpPr>
          <p:nvPr>
            <p:ph type="body" sz="quarter" idx="11" hasCustomPrompt="1"/>
          </p:nvPr>
        </p:nvSpPr>
        <p:spPr>
          <a:xfrm>
            <a:off x="719404" y="1084153"/>
            <a:ext cx="5536253" cy="5213618"/>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9" name="Picture 8" descr="A picture containing text, gauge&#10;&#10;Description automatically generated">
            <a:extLst>
              <a:ext uri="{FF2B5EF4-FFF2-40B4-BE49-F238E27FC236}">
                <a16:creationId xmlns:a16="http://schemas.microsoft.com/office/drawing/2014/main" id="{2BE97003-CF63-4088-997A-739E3379071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169215" y="5921281"/>
            <a:ext cx="3079630" cy="544263"/>
          </a:xfrm>
          <a:prstGeom prst="rect">
            <a:avLst/>
          </a:prstGeom>
        </p:spPr>
      </p:pic>
    </p:spTree>
    <p:extLst>
      <p:ext uri="{BB962C8B-B14F-4D97-AF65-F5344CB8AC3E}">
        <p14:creationId xmlns:p14="http://schemas.microsoft.com/office/powerpoint/2010/main" val="790337831"/>
      </p:ext>
    </p:extLst>
  </p:cSld>
  <p:clrMapOvr>
    <a:masterClrMapping/>
  </p:clrMapOvr>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Header + Bullets white">
    <p:spTree>
      <p:nvGrpSpPr>
        <p:cNvPr id="1" name=""/>
        <p:cNvGrpSpPr/>
        <p:nvPr/>
      </p:nvGrpSpPr>
      <p:grpSpPr>
        <a:xfrm>
          <a:off x="0" y="0"/>
          <a:ext cx="0" cy="0"/>
          <a:chOff x="0" y="0"/>
          <a:chExt cx="0" cy="0"/>
        </a:xfrm>
      </p:grpSpPr>
      <p:cxnSp>
        <p:nvCxnSpPr>
          <p:cNvPr id="23" name="Rak 22"/>
          <p:cNvCxnSpPr/>
          <p:nvPr/>
        </p:nvCxnSpPr>
        <p:spPr>
          <a:xfrm>
            <a:off x="527381"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604000" y="0"/>
            <a:ext cx="5588000" cy="6858000"/>
          </a:xfrm>
          <a:prstGeom prst="rect">
            <a:avLst/>
          </a:prstGeom>
        </p:spPr>
      </p:pic>
      <p:sp>
        <p:nvSpPr>
          <p:cNvPr id="4" name="Text Placeholder"/>
          <p:cNvSpPr>
            <a:spLocks noGrp="1"/>
          </p:cNvSpPr>
          <p:nvPr>
            <p:ph type="body" sz="quarter" idx="11" hasCustomPrompt="1"/>
          </p:nvPr>
        </p:nvSpPr>
        <p:spPr>
          <a:xfrm>
            <a:off x="719404" y="1084153"/>
            <a:ext cx="5536253" cy="522085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9" name="Picture 8" descr="A picture containing text, gauge&#10;&#10;Description automatically generated">
            <a:extLst>
              <a:ext uri="{FF2B5EF4-FFF2-40B4-BE49-F238E27FC236}">
                <a16:creationId xmlns:a16="http://schemas.microsoft.com/office/drawing/2014/main" id="{D6C09762-CA82-40E4-AC41-D3BE1DEFEB6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67489" y="6305004"/>
            <a:ext cx="3079630" cy="544263"/>
          </a:xfrm>
          <a:prstGeom prst="rect">
            <a:avLst/>
          </a:prstGeom>
        </p:spPr>
      </p:pic>
    </p:spTree>
    <p:extLst>
      <p:ext uri="{BB962C8B-B14F-4D97-AF65-F5344CB8AC3E}">
        <p14:creationId xmlns:p14="http://schemas.microsoft.com/office/powerpoint/2010/main" val="3856981882"/>
      </p:ext>
    </p:extLst>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24108" y="0"/>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7" name="Picture 6"/>
          <p:cNvPicPr>
            <a:picLocks noChangeAspect="1"/>
          </p:cNvPicPr>
          <p:nvPr userDrawn="1"/>
        </p:nvPicPr>
        <p:blipFill rotWithShape="1">
          <a:blip r:embed="rId4" cstate="email">
            <a:extLst>
              <a:ext uri="{28A0092B-C50C-407E-A947-70E740481C1C}">
                <a14:useLocalDpi xmlns:a14="http://schemas.microsoft.com/office/drawing/2010/main"/>
              </a:ext>
            </a:extLst>
          </a:blip>
          <a:srcRect l="-6091" t="-22818" r="-1555"/>
          <a:stretch/>
        </p:blipFill>
        <p:spPr>
          <a:xfrm>
            <a:off x="-261262" y="5512739"/>
            <a:ext cx="6023430" cy="1361348"/>
          </a:xfrm>
          <a:prstGeom prst="rect">
            <a:avLst/>
          </a:prstGeom>
        </p:spPr>
      </p:pic>
      <p:pic>
        <p:nvPicPr>
          <p:cNvPr id="9" name="Picture 8" descr="A picture containing text, gauge&#10;&#10;Description automatically generated">
            <a:extLst>
              <a:ext uri="{FF2B5EF4-FFF2-40B4-BE49-F238E27FC236}">
                <a16:creationId xmlns:a16="http://schemas.microsoft.com/office/drawing/2014/main" id="{02117906-6B2C-480E-9B8F-2DD6EF84E9D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975449" y="5921281"/>
            <a:ext cx="3079630" cy="544263"/>
          </a:xfrm>
          <a:prstGeom prst="rect">
            <a:avLst/>
          </a:prstGeom>
        </p:spPr>
      </p:pic>
    </p:spTree>
    <p:extLst>
      <p:ext uri="{BB962C8B-B14F-4D97-AF65-F5344CB8AC3E}">
        <p14:creationId xmlns:p14="http://schemas.microsoft.com/office/powerpoint/2010/main" val="2314464543"/>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5_Header + Bullets whit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2520" y="3897"/>
            <a:ext cx="4905835" cy="6858000"/>
          </a:xfrm>
          <a:prstGeom prst="rect">
            <a:avLst/>
          </a:prstGeom>
        </p:spPr>
      </p:pic>
      <p:cxnSp>
        <p:nvCxnSpPr>
          <p:cNvPr id="23" name="Rak 22"/>
          <p:cNvCxnSpPr/>
          <p:nvPr/>
        </p:nvCxnSpPr>
        <p:spPr>
          <a:xfrm>
            <a:off x="5897673" y="785037"/>
            <a:ext cx="6439476"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4" name="Text Placeholder"/>
          <p:cNvSpPr>
            <a:spLocks noGrp="1"/>
          </p:cNvSpPr>
          <p:nvPr>
            <p:ph type="body" sz="quarter" idx="11" hasCustomPrompt="1"/>
          </p:nvPr>
        </p:nvSpPr>
        <p:spPr>
          <a:xfrm>
            <a:off x="6089696" y="108415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5993684"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8" name="Picture 7" descr="A picture containing text, gauge&#10;&#10;Description automatically generated">
            <a:extLst>
              <a:ext uri="{FF2B5EF4-FFF2-40B4-BE49-F238E27FC236}">
                <a16:creationId xmlns:a16="http://schemas.microsoft.com/office/drawing/2014/main" id="{A9C09707-EE27-4E9A-B325-E0BD92FA265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97351" y="6247933"/>
            <a:ext cx="3079630" cy="544263"/>
          </a:xfrm>
          <a:prstGeom prst="rect">
            <a:avLst/>
          </a:prstGeom>
        </p:spPr>
      </p:pic>
    </p:spTree>
    <p:extLst>
      <p:ext uri="{BB962C8B-B14F-4D97-AF65-F5344CB8AC3E}">
        <p14:creationId xmlns:p14="http://schemas.microsoft.com/office/powerpoint/2010/main" val="3125432138"/>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Header + Text box white">
    <p:spTree>
      <p:nvGrpSpPr>
        <p:cNvPr id="1" name=""/>
        <p:cNvGrpSpPr/>
        <p:nvPr/>
      </p:nvGrpSpPr>
      <p:grpSpPr>
        <a:xfrm>
          <a:off x="0" y="0"/>
          <a:ext cx="0" cy="0"/>
          <a:chOff x="0" y="0"/>
          <a:chExt cx="0" cy="0"/>
        </a:xfrm>
      </p:grpSpPr>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521531"/>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1" name="Bildobjekt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pic>
        <p:nvPicPr>
          <p:cNvPr id="7" name="Picture 6" descr="A picture containing text, gauge&#10;&#10;Description automatically generated">
            <a:extLst>
              <a:ext uri="{FF2B5EF4-FFF2-40B4-BE49-F238E27FC236}">
                <a16:creationId xmlns:a16="http://schemas.microsoft.com/office/drawing/2014/main" id="{B90C9AD0-364E-4FBD-A3FC-90348C8B25B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41387514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6690805" y="2570489"/>
            <a:ext cx="4521692" cy="1309053"/>
          </a:xfrm>
        </p:spPr>
        <p:txBody>
          <a:bodyPr/>
          <a:lstStyle>
            <a:lvl1pPr>
              <a:defRPr sz="40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02573990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3 Alternative Frontpage 1 Set Image">
    <p:spTree>
      <p:nvGrpSpPr>
        <p:cNvPr id="1" name=""/>
        <p:cNvGrpSpPr/>
        <p:nvPr/>
      </p:nvGrpSpPr>
      <p:grpSpPr>
        <a:xfrm>
          <a:off x="0" y="0"/>
          <a:ext cx="0" cy="0"/>
          <a:chOff x="0" y="0"/>
          <a:chExt cx="0" cy="0"/>
        </a:xfrm>
      </p:grpSpPr>
      <p:pic>
        <p:nvPicPr>
          <p:cNvPr id="5" name="Bildobjekt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2304288"/>
            <a:ext cx="12192000" cy="4553712"/>
          </a:xfrm>
          <a:prstGeom prst="rect">
            <a:avLst/>
          </a:prstGeom>
        </p:spPr>
      </p:pic>
      <p:sp>
        <p:nvSpPr>
          <p:cNvPr id="6" name="Underrubrik 2"/>
          <p:cNvSpPr>
            <a:spLocks noGrp="1"/>
          </p:cNvSpPr>
          <p:nvPr>
            <p:ph type="subTitle" idx="1" hasCustomPrompt="1"/>
          </p:nvPr>
        </p:nvSpPr>
        <p:spPr>
          <a:xfrm>
            <a:off x="527383" y="785039"/>
            <a:ext cx="8119972" cy="1056117"/>
          </a:xfrm>
        </p:spPr>
        <p:txBody>
          <a:bodyPr>
            <a:noAutofit/>
          </a:bodyPr>
          <a:lstStyle>
            <a:lvl1pPr marL="0" indent="0" algn="l">
              <a:lnSpc>
                <a:spcPts val="3733"/>
              </a:lnSpc>
              <a:spcBef>
                <a:spcPts val="0"/>
              </a:spcBef>
              <a:buNone/>
              <a:defRPr sz="3600" b="0" cap="none" spc="0" baseline="0">
                <a:solidFill>
                  <a:schemeClr val="tx1"/>
                </a:solidFill>
                <a:latin typeface="Boxed Book" panose="02000506040000020004" pitchFamily="2"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de-DE" dirty="0" err="1"/>
              <a:t>Presentation</a:t>
            </a:r>
            <a:r>
              <a:rPr lang="de-DE" dirty="0"/>
              <a:t> title </a:t>
            </a:r>
            <a:r>
              <a:rPr lang="de-DE" dirty="0" err="1"/>
              <a:t>or</a:t>
            </a:r>
            <a:r>
              <a:rPr lang="de-DE" dirty="0"/>
              <a:t> </a:t>
            </a:r>
            <a:r>
              <a:rPr lang="de-DE" dirty="0" err="1"/>
              <a:t>headline</a:t>
            </a:r>
            <a:r>
              <a:rPr lang="de-DE" dirty="0"/>
              <a:t>, </a:t>
            </a:r>
            <a:br>
              <a:rPr lang="de-DE" dirty="0"/>
            </a:br>
            <a:r>
              <a:rPr lang="de-DE" dirty="0" err="1"/>
              <a:t>up</a:t>
            </a:r>
            <a:r>
              <a:rPr lang="de-DE" dirty="0"/>
              <a:t> </a:t>
            </a:r>
            <a:r>
              <a:rPr lang="de-DE" dirty="0" err="1"/>
              <a:t>to</a:t>
            </a:r>
            <a:r>
              <a:rPr lang="de-DE" dirty="0"/>
              <a:t> 2 </a:t>
            </a:r>
            <a:r>
              <a:rPr lang="de-DE" dirty="0" err="1"/>
              <a:t>lines</a:t>
            </a:r>
            <a:r>
              <a:rPr lang="de-DE" dirty="0"/>
              <a:t> </a:t>
            </a:r>
            <a:r>
              <a:rPr lang="de-DE" dirty="0" err="1"/>
              <a:t>of</a:t>
            </a:r>
            <a:r>
              <a:rPr lang="de-DE" dirty="0"/>
              <a:t> </a:t>
            </a:r>
            <a:r>
              <a:rPr lang="de-DE" dirty="0" err="1"/>
              <a:t>text</a:t>
            </a:r>
            <a:endParaRPr lang="de-DE" dirty="0"/>
          </a:p>
        </p:txBody>
      </p:sp>
      <p:sp>
        <p:nvSpPr>
          <p:cNvPr id="7" name="Text Placeholder 5"/>
          <p:cNvSpPr>
            <a:spLocks noGrp="1"/>
          </p:cNvSpPr>
          <p:nvPr>
            <p:ph type="body" sz="quarter" idx="11" hasCustomPrompt="1"/>
          </p:nvPr>
        </p:nvSpPr>
        <p:spPr>
          <a:xfrm>
            <a:off x="527383" y="1863972"/>
            <a:ext cx="5047631" cy="387915"/>
          </a:xfrm>
        </p:spPr>
        <p:txBody>
          <a:bodyPr>
            <a:normAutofit/>
          </a:bodyPr>
          <a:lstStyle>
            <a:lvl1pPr marL="0" indent="0" algn="l">
              <a:buNone/>
              <a:defRPr sz="1467" b="0" cap="none" baseline="0">
                <a:latin typeface="Boxed Book" panose="02000506040000020004" pitchFamily="2" charset="0"/>
              </a:defRPr>
            </a:lvl1pPr>
          </a:lstStyle>
          <a:p>
            <a:pPr lvl="0"/>
            <a:r>
              <a:rPr lang="de-DE" dirty="0" err="1"/>
              <a:t>Presenters</a:t>
            </a:r>
            <a:r>
              <a:rPr lang="de-DE" dirty="0"/>
              <a:t> </a:t>
            </a:r>
            <a:r>
              <a:rPr lang="de-DE" dirty="0" err="1"/>
              <a:t>name</a:t>
            </a:r>
            <a:r>
              <a:rPr lang="de-DE" dirty="0"/>
              <a:t>, </a:t>
            </a:r>
            <a:r>
              <a:rPr lang="de-DE" dirty="0" err="1"/>
              <a:t>location</a:t>
            </a:r>
            <a:r>
              <a:rPr lang="de-DE" dirty="0"/>
              <a:t> </a:t>
            </a:r>
            <a:r>
              <a:rPr lang="de-DE" dirty="0" err="1"/>
              <a:t>and</a:t>
            </a:r>
            <a:r>
              <a:rPr lang="de-DE" dirty="0"/>
              <a:t> </a:t>
            </a:r>
            <a:r>
              <a:rPr lang="de-DE" dirty="0" err="1"/>
              <a:t>date</a:t>
            </a:r>
            <a:endParaRPr lang="de-DE" dirty="0"/>
          </a:p>
        </p:txBody>
      </p:sp>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25314" y="5095376"/>
            <a:ext cx="5807964" cy="1762627"/>
          </a:xfrm>
          <a:prstGeom prst="rect">
            <a:avLst/>
          </a:prstGeom>
        </p:spPr>
      </p:pic>
      <p:pic>
        <p:nvPicPr>
          <p:cNvPr id="8" name="Picture 7" descr="A picture containing text, gauge&#10;&#10;Description automatically generated">
            <a:extLst>
              <a:ext uri="{FF2B5EF4-FFF2-40B4-BE49-F238E27FC236}">
                <a16:creationId xmlns:a16="http://schemas.microsoft.com/office/drawing/2014/main" id="{1D8F821A-E8F3-4150-A203-E0D63B4F2AC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2473584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6" name="Picture 5" descr="A picture containing text, gauge&#10;&#10;Description automatically generated">
            <a:extLst>
              <a:ext uri="{FF2B5EF4-FFF2-40B4-BE49-F238E27FC236}">
                <a16:creationId xmlns:a16="http://schemas.microsoft.com/office/drawing/2014/main" id="{361E7FC9-95C6-4410-9528-8C453C7B48D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44814730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Header + Text box white">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4" name="Picture 3" descr="Background pattern&#10;&#10;Description automatically generated">
            <a:extLst>
              <a:ext uri="{FF2B5EF4-FFF2-40B4-BE49-F238E27FC236}">
                <a16:creationId xmlns:a16="http://schemas.microsoft.com/office/drawing/2014/main" id="{03C36FD6-92D9-4DF9-A750-1BA3DE6DF4E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9675"/>
          <a:stretch/>
        </p:blipFill>
        <p:spPr>
          <a:xfrm>
            <a:off x="527380" y="827631"/>
            <a:ext cx="11664619" cy="6026463"/>
          </a:xfrm>
          <a:prstGeom prst="rect">
            <a:avLst/>
          </a:prstGeom>
        </p:spPr>
      </p:pic>
      <p:pic>
        <p:nvPicPr>
          <p:cNvPr id="8" name="Picture 7" descr="A picture containing text, gauge&#10;&#10;Description automatically generated">
            <a:extLst>
              <a:ext uri="{FF2B5EF4-FFF2-40B4-BE49-F238E27FC236}">
                <a16:creationId xmlns:a16="http://schemas.microsoft.com/office/drawing/2014/main" id="{BA5B9F22-F3F5-4A3F-A7A8-3326CD0E99D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67085020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Header + Text box cloud grey">
    <p:spTree>
      <p:nvGrpSpPr>
        <p:cNvPr id="1" name=""/>
        <p:cNvGrpSpPr/>
        <p:nvPr/>
      </p:nvGrpSpPr>
      <p:grpSpPr>
        <a:xfrm>
          <a:off x="0" y="0"/>
          <a:ext cx="0" cy="0"/>
          <a:chOff x="0" y="0"/>
          <a:chExt cx="0" cy="0"/>
        </a:xfrm>
      </p:grpSpPr>
      <p:pic>
        <p:nvPicPr>
          <p:cNvPr id="11" name="Bildobjekt 10"/>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19" name="Rak 18"/>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8" name="Picture 7" descr="A picture containing text, gauge&#10;&#10;Description automatically generated">
            <a:extLst>
              <a:ext uri="{FF2B5EF4-FFF2-40B4-BE49-F238E27FC236}">
                <a16:creationId xmlns:a16="http://schemas.microsoft.com/office/drawing/2014/main" id="{2FBD54B7-1006-4071-9894-B2E21A96930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60032465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Header + Text box graphite blue">
    <p:spTree>
      <p:nvGrpSpPr>
        <p:cNvPr id="1" name=""/>
        <p:cNvGrpSpPr/>
        <p:nvPr/>
      </p:nvGrpSpPr>
      <p:grpSpPr>
        <a:xfrm>
          <a:off x="0" y="0"/>
          <a:ext cx="0" cy="0"/>
          <a:chOff x="0" y="0"/>
          <a:chExt cx="0" cy="0"/>
        </a:xfrm>
      </p:grpSpPr>
      <p:pic>
        <p:nvPicPr>
          <p:cNvPr id="12" name="Bildobjekt 1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solidFill>
                  <a:schemeClr val="bg1"/>
                </a:solidFill>
              </a:defRPr>
            </a:lvl1pPr>
          </a:lstStyle>
          <a:p>
            <a:pPr lvl="0"/>
            <a:r>
              <a:rPr lang="de-DE" dirty="0"/>
              <a:t>Add </a:t>
            </a:r>
            <a:r>
              <a:rPr lang="de-DE" dirty="0" err="1"/>
              <a:t>text</a:t>
            </a:r>
            <a:r>
              <a:rPr lang="de-DE" dirty="0"/>
              <a:t> </a:t>
            </a:r>
            <a:r>
              <a:rPr lang="de-DE" dirty="0" err="1"/>
              <a:t>here</a:t>
            </a:r>
            <a:endParaRPr lang="de-DE" dirty="0"/>
          </a:p>
        </p:txBody>
      </p:sp>
      <p:cxnSp>
        <p:nvCxnSpPr>
          <p:cNvPr id="19" name="Rak 18"/>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0" name="Rak 19"/>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3"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3" name="Rubrik 2"/>
          <p:cNvSpPr>
            <a:spLocks noGrp="1"/>
          </p:cNvSpPr>
          <p:nvPr>
            <p:ph type="title"/>
          </p:nvPr>
        </p:nvSpPr>
        <p:spPr/>
        <p:txBody>
          <a:bodyPr/>
          <a:lstStyle/>
          <a:p>
            <a:r>
              <a:rPr lang="de-DE"/>
              <a:t>Titelmasterformat durch Klicken bearbeiten</a:t>
            </a:r>
            <a:endParaRPr lang="de-DE" dirty="0"/>
          </a:p>
        </p:txBody>
      </p:sp>
      <p:pic>
        <p:nvPicPr>
          <p:cNvPr id="14"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5" name="Picture 14" descr="A picture containing text, gauge&#10;&#10;Description automatically generated">
            <a:extLst>
              <a:ext uri="{FF2B5EF4-FFF2-40B4-BE49-F238E27FC236}">
                <a16:creationId xmlns:a16="http://schemas.microsoft.com/office/drawing/2014/main" id="{7A42FD3C-5267-4841-ADCD-BBBEF6BAF9B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42300057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1_Header + Text box brass">
    <p:spTree>
      <p:nvGrpSpPr>
        <p:cNvPr id="1" name=""/>
        <p:cNvGrpSpPr/>
        <p:nvPr/>
      </p:nvGrpSpPr>
      <p:grpSpPr>
        <a:xfrm>
          <a:off x="0" y="0"/>
          <a:ext cx="0" cy="0"/>
          <a:chOff x="0" y="0"/>
          <a:chExt cx="0" cy="0"/>
        </a:xfrm>
      </p:grpSpPr>
      <p:pic>
        <p:nvPicPr>
          <p:cNvPr id="2" name="Bildobjekt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7381" y="796279"/>
            <a:ext cx="11664619" cy="5546292"/>
          </a:xfrm>
          <a:prstGeom prst="rect">
            <a:avLst/>
          </a:prstGeom>
        </p:spPr>
      </p:pic>
      <p:pic>
        <p:nvPicPr>
          <p:cNvPr id="9" name="Bildobjekt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sp>
        <p:nvSpPr>
          <p:cNvPr id="15"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8" name="Text Placeholder"/>
          <p:cNvSpPr>
            <a:spLocks noGrp="1"/>
          </p:cNvSpPr>
          <p:nvPr>
            <p:ph type="body" sz="quarter" idx="11" hasCustomPrompt="1"/>
          </p:nvPr>
        </p:nvSpPr>
        <p:spPr>
          <a:xfrm>
            <a:off x="719404" y="1082469"/>
            <a:ext cx="11207499" cy="5117755"/>
          </a:xfrm>
        </p:spPr>
        <p:txBody>
          <a:bodyPr/>
          <a:lstStyle>
            <a:lvl1pPr marL="0" indent="0">
              <a:buNone/>
              <a:defRPr sz="2400"/>
            </a:lvl1pPr>
          </a:lstStyle>
          <a:p>
            <a:pPr lvl="0"/>
            <a:r>
              <a:rPr lang="de-DE" dirty="0"/>
              <a:t>Add </a:t>
            </a:r>
            <a:r>
              <a:rPr lang="de-DE" dirty="0" err="1"/>
              <a:t>text</a:t>
            </a:r>
            <a:r>
              <a:rPr lang="de-DE" dirty="0"/>
              <a:t> </a:t>
            </a:r>
            <a:r>
              <a:rPr lang="de-DE" dirty="0" err="1"/>
              <a:t>here</a:t>
            </a:r>
            <a:endParaRPr lang="de-D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pic>
        <p:nvPicPr>
          <p:cNvPr id="12"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3" name="Picture 12" descr="A picture containing text, gauge&#10;&#10;Description automatically generated">
            <a:extLst>
              <a:ext uri="{FF2B5EF4-FFF2-40B4-BE49-F238E27FC236}">
                <a16:creationId xmlns:a16="http://schemas.microsoft.com/office/drawing/2014/main" id="{ECD7DBA4-0586-4628-AC81-0BD718F4F3A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605963863"/>
      </p:ext>
    </p:extLst>
  </p:cSld>
  <p:clrMapOvr>
    <a:masterClrMapping/>
  </p:clrMapOvr>
  <p:hf sldNum="0"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Header + Bullets white">
    <p:spTree>
      <p:nvGrpSpPr>
        <p:cNvPr id="1" name=""/>
        <p:cNvGrpSpPr/>
        <p:nvPr/>
      </p:nvGrpSpPr>
      <p:grpSpPr>
        <a:xfrm>
          <a:off x="0" y="0"/>
          <a:ext cx="0" cy="0"/>
          <a:chOff x="0" y="0"/>
          <a:chExt cx="0" cy="0"/>
        </a:xfrm>
      </p:grpSpPr>
      <p:sp>
        <p:nvSpPr>
          <p:cNvPr id="4"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9"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23" name="Rak 22"/>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7" name="Picture 6" descr="A picture containing text, gauge&#10;&#10;Description automatically generated">
            <a:extLst>
              <a:ext uri="{FF2B5EF4-FFF2-40B4-BE49-F238E27FC236}">
                <a16:creationId xmlns:a16="http://schemas.microsoft.com/office/drawing/2014/main" id="{03BDCFA8-C7CC-4746-A744-71573F146ED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669391404"/>
      </p:ext>
    </p:extLst>
  </p:cSld>
  <p:clrMapOvr>
    <a:masterClrMapping/>
  </p:clrMapOvr>
  <p:hf sldNum="0"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Header + Bullets cloud grey">
    <p:spTree>
      <p:nvGrpSpPr>
        <p:cNvPr id="1" name=""/>
        <p:cNvGrpSpPr/>
        <p:nvPr/>
      </p:nvGrpSpPr>
      <p:grpSpPr>
        <a:xfrm>
          <a:off x="0" y="0"/>
          <a:ext cx="0" cy="0"/>
          <a:chOff x="0" y="0"/>
          <a:chExt cx="0" cy="0"/>
        </a:xfrm>
      </p:grpSpPr>
      <p:pic>
        <p:nvPicPr>
          <p:cNvPr id="18" name="Bildobjekt 17"/>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sp>
        <p:nvSpPr>
          <p:cNvPr id="10"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8" name="Picture 7" descr="A picture containing text, gauge&#10;&#10;Description automatically generated">
            <a:extLst>
              <a:ext uri="{FF2B5EF4-FFF2-40B4-BE49-F238E27FC236}">
                <a16:creationId xmlns:a16="http://schemas.microsoft.com/office/drawing/2014/main" id="{9AEE450A-1E30-4DB4-98B4-7683EF0902C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65831"/>
            <a:ext cx="3079630" cy="544263"/>
          </a:xfrm>
          <a:prstGeom prst="rect">
            <a:avLst/>
          </a:prstGeom>
        </p:spPr>
      </p:pic>
    </p:spTree>
    <p:extLst>
      <p:ext uri="{BB962C8B-B14F-4D97-AF65-F5344CB8AC3E}">
        <p14:creationId xmlns:p14="http://schemas.microsoft.com/office/powerpoint/2010/main" val="241435677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Header + Bullets graphite blue">
    <p:spTree>
      <p:nvGrpSpPr>
        <p:cNvPr id="1" name=""/>
        <p:cNvGrpSpPr/>
        <p:nvPr/>
      </p:nvGrpSpPr>
      <p:grpSpPr>
        <a:xfrm>
          <a:off x="0" y="0"/>
          <a:ext cx="0" cy="0"/>
          <a:chOff x="0" y="0"/>
          <a:chExt cx="0" cy="0"/>
        </a:xfrm>
      </p:grpSpPr>
      <p:pic>
        <p:nvPicPr>
          <p:cNvPr id="13" name="Bildobjekt 1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0"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2"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19"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0" name="Text Placeholder"/>
          <p:cNvSpPr>
            <a:spLocks noGrp="1"/>
          </p:cNvSpPr>
          <p:nvPr>
            <p:ph type="body" sz="quarter" idx="11" hasCustomPrompt="1"/>
          </p:nvPr>
        </p:nvSpPr>
        <p:spPr>
          <a:xfrm>
            <a:off x="719404" y="1084153"/>
            <a:ext cx="11207499" cy="510883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000"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467">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1"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8" name="Picture 17" descr="A picture containing text, gauge&#10;&#10;Description automatically generated">
            <a:extLst>
              <a:ext uri="{FF2B5EF4-FFF2-40B4-BE49-F238E27FC236}">
                <a16:creationId xmlns:a16="http://schemas.microsoft.com/office/drawing/2014/main" id="{4D93B434-A76D-476B-8242-C21FEAF1C3A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99041020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Chapter divider brass">
    <p:spTree>
      <p:nvGrpSpPr>
        <p:cNvPr id="1" name=""/>
        <p:cNvGrpSpPr/>
        <p:nvPr/>
      </p:nvGrpSpPr>
      <p:grpSpPr>
        <a:xfrm>
          <a:off x="0" y="0"/>
          <a:ext cx="0" cy="0"/>
          <a:chOff x="0" y="0"/>
          <a:chExt cx="0" cy="0"/>
        </a:xfrm>
      </p:grpSpPr>
      <p:pic>
        <p:nvPicPr>
          <p:cNvPr id="21" name="Bildobjekt 2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3" name="Picture 2" descr="A picture containing background pattern&#10;&#10;Description automatically generated">
            <a:extLst>
              <a:ext uri="{FF2B5EF4-FFF2-40B4-BE49-F238E27FC236}">
                <a16:creationId xmlns:a16="http://schemas.microsoft.com/office/drawing/2014/main" id="{040F54FA-2B94-4CD5-8596-86FACBE8DC8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77684001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Chapter divider blue">
    <p:spTree>
      <p:nvGrpSpPr>
        <p:cNvPr id="1" name=""/>
        <p:cNvGrpSpPr/>
        <p:nvPr/>
      </p:nvGrpSpPr>
      <p:grpSpPr>
        <a:xfrm>
          <a:off x="0" y="0"/>
          <a:ext cx="0" cy="0"/>
          <a:chOff x="0" y="0"/>
          <a:chExt cx="0" cy="0"/>
        </a:xfrm>
      </p:grpSpPr>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4" name="Title"/>
          <p:cNvSpPr>
            <a:spLocks noGrp="1"/>
          </p:cNvSpPr>
          <p:nvPr>
            <p:ph type="title" hasCustomPrompt="1"/>
          </p:nvPr>
        </p:nvSpPr>
        <p:spPr>
          <a:xfrm>
            <a:off x="1295468" y="3044959"/>
            <a:ext cx="7872875" cy="814269"/>
          </a:xfrm>
        </p:spPr>
        <p:txBody>
          <a:bodyPr/>
          <a:lstStyle>
            <a:lvl1pPr>
              <a:defRPr sz="4000" b="0" i="0" baseline="0">
                <a:solidFill>
                  <a:schemeClr val="bg1"/>
                </a:solidFill>
                <a:latin typeface="Boxed Book" panose="02000506040000020004" pitchFamily="2" charset="0"/>
                <a:ea typeface="Boxed Book" panose="02000506040000020004" pitchFamily="2" charset="0"/>
                <a:cs typeface="Boxed Book" panose="02000506040000020004" pitchFamily="2" charset="0"/>
              </a:defRPr>
            </a:lvl1pPr>
          </a:lstStyle>
          <a:p>
            <a:r>
              <a:rPr lang="sv-SE" dirty="0" err="1"/>
              <a:t>Add</a:t>
            </a:r>
            <a:r>
              <a:rPr lang="sv-SE" dirty="0"/>
              <a:t> </a:t>
            </a:r>
            <a:r>
              <a:rPr lang="sv-SE" dirty="0" err="1"/>
              <a:t>slide</a:t>
            </a:r>
            <a:r>
              <a:rPr lang="sv-SE" dirty="0"/>
              <a:t> </a:t>
            </a:r>
            <a:r>
              <a:rPr lang="sv-SE" dirty="0" err="1"/>
              <a:t>headline</a:t>
            </a:r>
            <a:endParaRPr lang="sv-SE" dirty="0"/>
          </a:p>
        </p:txBody>
      </p:sp>
    </p:spTree>
    <p:extLst>
      <p:ext uri="{BB962C8B-B14F-4D97-AF65-F5344CB8AC3E}">
        <p14:creationId xmlns:p14="http://schemas.microsoft.com/office/powerpoint/2010/main" val="131354248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Header + 2 Text boxe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1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3" name="Picture 2" descr="A picture containing text, gauge&#10;&#10;Description automatically generated">
            <a:extLst>
              <a:ext uri="{FF2B5EF4-FFF2-40B4-BE49-F238E27FC236}">
                <a16:creationId xmlns:a16="http://schemas.microsoft.com/office/drawing/2014/main" id="{241B51A4-0BD4-4B34-9075-875D140A52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85191250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Header + 2 text boxe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24"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21"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4" name="Picture 13" descr="A picture containing text, gauge&#10;&#10;Description automatically generated">
            <a:extLst>
              <a:ext uri="{FF2B5EF4-FFF2-40B4-BE49-F238E27FC236}">
                <a16:creationId xmlns:a16="http://schemas.microsoft.com/office/drawing/2014/main" id="{13545CC8-463A-43DB-AB42-D17A58ED707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96478648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Header + 2 text boxes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1"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sp>
        <p:nvSpPr>
          <p:cNvPr id="22" name="Text Placeholder Right"/>
          <p:cNvSpPr>
            <a:spLocks noGrp="1"/>
          </p:cNvSpPr>
          <p:nvPr>
            <p:ph type="body" sz="quarter" idx="12" hasCustomPrompt="1"/>
          </p:nvPr>
        </p:nvSpPr>
        <p:spPr>
          <a:xfrm>
            <a:off x="6476886" y="1082470"/>
            <a:ext cx="5450017" cy="5034831"/>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23"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4" name="Picture 13" descr="A picture containing text, gauge&#10;&#10;Description automatically generated">
            <a:extLst>
              <a:ext uri="{FF2B5EF4-FFF2-40B4-BE49-F238E27FC236}">
                <a16:creationId xmlns:a16="http://schemas.microsoft.com/office/drawing/2014/main" id="{8DB080C8-353B-4CAA-90E4-8272AFCF101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27284017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8" name="Picture 7" descr="A picture containing text, gauge&#10;&#10;Description automatically generated">
            <a:extLst>
              <a:ext uri="{FF2B5EF4-FFF2-40B4-BE49-F238E27FC236}">
                <a16:creationId xmlns:a16="http://schemas.microsoft.com/office/drawing/2014/main" id="{DF0E3F5F-E36E-4BFF-AF3B-AFC0551462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28796945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cloud grey">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3"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9" name="Picture 8" descr="A picture containing text, gauge&#10;&#10;Description automatically generated">
            <a:extLst>
              <a:ext uri="{FF2B5EF4-FFF2-40B4-BE49-F238E27FC236}">
                <a16:creationId xmlns:a16="http://schemas.microsoft.com/office/drawing/2014/main" id="{62C234A0-C6C8-405A-A4E3-D91BF273B15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42893923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Header + Bullets left + Picture right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solidFill>
                  <a:schemeClr val="bg1"/>
                </a:solidFill>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3" name="Text Placeholder Left"/>
          <p:cNvSpPr>
            <a:spLocks noGrp="1"/>
          </p:cNvSpPr>
          <p:nvPr>
            <p:ph type="body" sz="quarter" idx="11" hasCustomPrompt="1"/>
          </p:nvPr>
        </p:nvSpPr>
        <p:spPr>
          <a:xfrm>
            <a:off x="702452" y="1082467"/>
            <a:ext cx="5393549" cy="5034832"/>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0" indent="0">
              <a:buFont typeface="Arial" panose="020B0604020202020204" pitchFamily="34" charset="0"/>
              <a:buNone/>
              <a:defRPr lang="en-US" sz="2400" smtClean="0">
                <a:solidFill>
                  <a:schemeClr val="bg1"/>
                </a:solidFill>
              </a:defRPr>
            </a:lvl1pPr>
            <a:lvl2pPr marL="609570" indent="0">
              <a:buNone/>
              <a:defRPr lang="en-US" sz="2133" smtClean="0"/>
            </a:lvl2pPr>
            <a:lvl3pPr marL="1219140" indent="0">
              <a:buNone/>
              <a:defRPr lang="en-US" sz="1867" smtClean="0"/>
            </a:lvl3pPr>
            <a:lvl4pPr marL="1828709" indent="0">
              <a:buNone/>
              <a:defRPr lang="en-US" sz="1600" smtClean="0"/>
            </a:lvl4pPr>
            <a:lvl5pPr marL="2438278" indent="0">
              <a:buNone/>
              <a:defRPr lang="en-GB" sz="1600"/>
            </a:lvl5pPr>
          </a:lstStyle>
          <a:p>
            <a:pPr lvl="0"/>
            <a:r>
              <a:rPr lang="sv-SE" dirty="0" err="1"/>
              <a:t>Add</a:t>
            </a:r>
            <a:r>
              <a:rPr lang="sv-SE" dirty="0"/>
              <a:t> text </a:t>
            </a:r>
            <a:r>
              <a:rPr lang="sv-SE" dirty="0" err="1"/>
              <a:t>here</a:t>
            </a:r>
            <a:endParaRPr lang="sv-SE" dirty="0"/>
          </a:p>
        </p:txBody>
      </p:sp>
      <p:pic>
        <p:nvPicPr>
          <p:cNvPr id="15"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6" name="Picture 15" descr="A picture containing text, gauge&#10;&#10;Description automatically generated">
            <a:extLst>
              <a:ext uri="{FF2B5EF4-FFF2-40B4-BE49-F238E27FC236}">
                <a16:creationId xmlns:a16="http://schemas.microsoft.com/office/drawing/2014/main" id="{918D19C3-6E5D-4C40-A27E-8CC63E96DC3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59034385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Header + 2 Text bullets white">
    <p:spTree>
      <p:nvGrpSpPr>
        <p:cNvPr id="1" name=""/>
        <p:cNvGrpSpPr/>
        <p:nvPr/>
      </p:nvGrpSpPr>
      <p:grpSpPr>
        <a:xfrm>
          <a:off x="0" y="0"/>
          <a:ext cx="0" cy="0"/>
          <a:chOff x="0" y="0"/>
          <a:chExt cx="0" cy="0"/>
        </a:xfrm>
      </p:grpSpPr>
      <p:pic>
        <p:nvPicPr>
          <p:cNvPr id="10" name="Bildobjekt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3"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2"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8" name="Picture 7" descr="A picture containing text, gauge&#10;&#10;Description automatically generated">
            <a:extLst>
              <a:ext uri="{FF2B5EF4-FFF2-40B4-BE49-F238E27FC236}">
                <a16:creationId xmlns:a16="http://schemas.microsoft.com/office/drawing/2014/main" id="{2DB06BC6-F9E1-4753-A65F-A68FE1C0077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78973938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Header + 2 bullets cloud grey">
    <p:spTree>
      <p:nvGrpSpPr>
        <p:cNvPr id="1" name=""/>
        <p:cNvGrpSpPr/>
        <p:nvPr/>
      </p:nvGrpSpPr>
      <p:grpSpPr>
        <a:xfrm>
          <a:off x="0" y="0"/>
          <a:ext cx="0" cy="0"/>
          <a:chOff x="0" y="0"/>
          <a:chExt cx="0" cy="0"/>
        </a:xfrm>
      </p:grpSpPr>
      <p:pic>
        <p:nvPicPr>
          <p:cNvPr id="23" name="Bildobjekt 22"/>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6072961"/>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4"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9" name="Picture 8" descr="A picture containing text, gauge&#10;&#10;Description automatically generated">
            <a:extLst>
              <a:ext uri="{FF2B5EF4-FFF2-40B4-BE49-F238E27FC236}">
                <a16:creationId xmlns:a16="http://schemas.microsoft.com/office/drawing/2014/main" id="{FAB026F8-CFF7-40DE-BA18-9610273A5A4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14778463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Header + 2 bullets graphite blue">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527381" y="785039"/>
            <a:ext cx="11664619" cy="5557535"/>
          </a:xfrm>
          <a:prstGeom prst="rect">
            <a:avLst/>
          </a:prstGeom>
        </p:spPr>
      </p:pic>
      <p:pic>
        <p:nvPicPr>
          <p:cNvPr id="13" name="Bildobjekt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5"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6" name="Rak 15"/>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7" name="Rak 16"/>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0"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3"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133"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600">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sp>
        <p:nvSpPr>
          <p:cNvPr id="25" name="Text Placeholder"/>
          <p:cNvSpPr>
            <a:spLocks noGrp="1"/>
          </p:cNvSpPr>
          <p:nvPr>
            <p:ph type="body" sz="quarter" idx="15" hasCustomPrompt="1"/>
          </p:nvPr>
        </p:nvSpPr>
        <p:spPr>
          <a:xfrm>
            <a:off x="6471253" y="1084156"/>
            <a:ext cx="5455648"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solidFill>
                  <a:schemeClr val="bg1"/>
                </a:solidFill>
              </a:defRPr>
            </a:lvl1pPr>
            <a:lvl2pPr marL="510574" indent="-188990">
              <a:buFont typeface="Arial" charset="0"/>
              <a:buChar char="•"/>
              <a:defRPr lang="en-US" sz="2133" smtClean="0">
                <a:solidFill>
                  <a:schemeClr val="bg1"/>
                </a:solidFill>
              </a:defRPr>
            </a:lvl2pPr>
            <a:lvl3pPr marL="880157" indent="-188990">
              <a:buFont typeface="Arial" charset="0"/>
              <a:buChar char="•"/>
              <a:defRPr lang="en-US" sz="1867" smtClean="0">
                <a:solidFill>
                  <a:schemeClr val="bg1"/>
                </a:solidFill>
              </a:defRPr>
            </a:lvl3pPr>
            <a:lvl4pPr marL="1241338" indent="-132594">
              <a:buFont typeface="Arial" charset="0"/>
              <a:buChar char="•"/>
              <a:defRPr lang="en-US" sz="1600" smtClean="0">
                <a:solidFill>
                  <a:schemeClr val="bg1"/>
                </a:solidFill>
              </a:defRPr>
            </a:lvl4pPr>
            <a:lvl5pPr marL="1612720" indent="-132594">
              <a:buFont typeface="Arial" charset="0"/>
              <a:buChar char="•"/>
              <a:defRPr lang="en-GB" sz="1600">
                <a:solidFill>
                  <a:schemeClr val="bg1"/>
                </a:solidFill>
              </a:defRPr>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1"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4" name="Picture 13" descr="A picture containing text, gauge&#10;&#10;Description automatically generated">
            <a:extLst>
              <a:ext uri="{FF2B5EF4-FFF2-40B4-BE49-F238E27FC236}">
                <a16:creationId xmlns:a16="http://schemas.microsoft.com/office/drawing/2014/main" id="{62544C07-FBD8-4B9C-92F1-9BF21B54D5D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74501722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Header + Bullets left + Picture right">
    <p:spTree>
      <p:nvGrpSpPr>
        <p:cNvPr id="1" name=""/>
        <p:cNvGrpSpPr/>
        <p:nvPr/>
      </p:nvGrpSpPr>
      <p:grpSpPr>
        <a:xfrm>
          <a:off x="0" y="0"/>
          <a:ext cx="0" cy="0"/>
          <a:chOff x="0" y="0"/>
          <a:chExt cx="0" cy="0"/>
        </a:xfrm>
      </p:grpSpPr>
      <p:sp>
        <p:nvSpPr>
          <p:cNvPr id="7"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2" name="Bildobjekt 1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5" name="Rak 14"/>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9"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21"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10" name="Picture 9" descr="A picture containing text, gauge&#10;&#10;Description automatically generated">
            <a:extLst>
              <a:ext uri="{FF2B5EF4-FFF2-40B4-BE49-F238E27FC236}">
                <a16:creationId xmlns:a16="http://schemas.microsoft.com/office/drawing/2014/main" id="{DA0150D2-5AAA-4F76-B125-CD1F33E6D8D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77711922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Header + Bullets left + Picture right cloud grey">
    <p:spTree>
      <p:nvGrpSpPr>
        <p:cNvPr id="1" name=""/>
        <p:cNvGrpSpPr/>
        <p:nvPr/>
      </p:nvGrpSpPr>
      <p:grpSpPr>
        <a:xfrm>
          <a:off x="0" y="0"/>
          <a:ext cx="0" cy="0"/>
          <a:chOff x="0" y="0"/>
          <a:chExt cx="0" cy="0"/>
        </a:xfrm>
      </p:grpSpPr>
      <p:pic>
        <p:nvPicPr>
          <p:cNvPr id="24" name="Bildobjekt 23"/>
          <p:cNvPicPr>
            <a:picLocks noChangeAspect="1"/>
          </p:cNvPicPr>
          <p:nvPr/>
        </p:nvPicPr>
        <p:blipFill rotWithShape="1">
          <a:blip r:embed="rId2" cstate="email">
            <a:alphaModFix amt="50000"/>
            <a:extLst>
              <a:ext uri="{28A0092B-C50C-407E-A947-70E740481C1C}">
                <a14:useLocalDpi xmlns:a14="http://schemas.microsoft.com/office/drawing/2010/main"/>
              </a:ext>
            </a:extLst>
          </a:blip>
          <a:srcRect/>
          <a:stretch/>
        </p:blipFill>
        <p:spPr>
          <a:xfrm>
            <a:off x="527381" y="785039"/>
            <a:ext cx="11664619" cy="5557535"/>
          </a:xfrm>
          <a:prstGeom prst="rect">
            <a:avLst/>
          </a:prstGeom>
          <a:solidFill>
            <a:srgbClr val="D6DBDE"/>
          </a:solidFill>
        </p:spPr>
      </p:pic>
      <p:sp>
        <p:nvSpPr>
          <p:cNvPr id="13" name="Image Placeholder Right"/>
          <p:cNvSpPr>
            <a:spLocks noGrp="1"/>
          </p:cNvSpPr>
          <p:nvPr>
            <p:ph type="pic" idx="1" hasCustomPrompt="1"/>
          </p:nvPr>
        </p:nvSpPr>
        <p:spPr>
          <a:xfrm>
            <a:off x="6479629" y="1082468"/>
            <a:ext cx="5447272" cy="5058939"/>
          </a:xfrm>
        </p:spPr>
        <p:txBody>
          <a:bodyPr rtlCol="0" anchor="ctr">
            <a:normAutofit/>
          </a:bodyPr>
          <a:lstStyle>
            <a:lvl1pPr marL="0" indent="0" algn="ctr">
              <a:buNone/>
              <a:defRPr sz="2400">
                <a:latin typeface="Boxed Book" panose="02000506040000020004" pitchFamily="2" charset="0"/>
              </a:defRPr>
            </a:lvl1pPr>
            <a:lvl2pPr marL="609570" indent="0">
              <a:buNone/>
              <a:defRPr sz="3733"/>
            </a:lvl2pPr>
            <a:lvl3pPr marL="1219140" indent="0">
              <a:buNone/>
              <a:defRPr sz="3200"/>
            </a:lvl3pPr>
            <a:lvl4pPr marL="1828709" indent="0">
              <a:buNone/>
              <a:defRPr sz="2667"/>
            </a:lvl4pPr>
            <a:lvl5pPr marL="2438278" indent="0">
              <a:buNone/>
              <a:defRPr sz="2667"/>
            </a:lvl5pPr>
            <a:lvl6pPr marL="3047848" indent="0">
              <a:buNone/>
              <a:defRPr sz="2667"/>
            </a:lvl6pPr>
            <a:lvl7pPr marL="3657418" indent="0">
              <a:buNone/>
              <a:defRPr sz="2667"/>
            </a:lvl7pPr>
            <a:lvl8pPr marL="4266987" indent="0">
              <a:buNone/>
              <a:defRPr sz="2667"/>
            </a:lvl8pPr>
            <a:lvl9pPr marL="4876557" indent="0">
              <a:buNone/>
              <a:defRPr sz="2667"/>
            </a:lvl9pPr>
          </a:lstStyle>
          <a:p>
            <a:pPr lvl="0"/>
            <a:r>
              <a:rPr lang="sv-SE" noProof="0" dirty="0" err="1"/>
              <a:t>Add</a:t>
            </a:r>
            <a:r>
              <a:rPr lang="sv-SE" noProof="0" dirty="0"/>
              <a:t> image</a:t>
            </a:r>
          </a:p>
        </p:txBody>
      </p:sp>
      <p:pic>
        <p:nvPicPr>
          <p:cNvPr id="14" name="Bildobjekt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0"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5997547-9AE8-0B46-9A37-1417216910CE}" type="slidenum">
              <a:rPr kumimoji="0" lang="sv-S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sv-S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sp>
        <p:nvSpPr>
          <p:cNvPr id="22" name="Platshållare för text 2"/>
          <p:cNvSpPr>
            <a:spLocks noGrp="1"/>
          </p:cNvSpPr>
          <p:nvPr>
            <p:ph type="body" sz="quarter" idx="13"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5" name="Text Placeholder"/>
          <p:cNvSpPr>
            <a:spLocks noGrp="1"/>
          </p:cNvSpPr>
          <p:nvPr>
            <p:ph type="body" sz="quarter" idx="14" hasCustomPrompt="1"/>
          </p:nvPr>
        </p:nvSpPr>
        <p:spPr>
          <a:xfrm>
            <a:off x="719404" y="1084156"/>
            <a:ext cx="5376597" cy="5033145"/>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133"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600"/>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23" name="Bildobjekt 15"/>
          <p:cNvPicPr>
            <a:picLocks noChangeAspect="1"/>
          </p:cNvPicPr>
          <p:nvPr userDrawn="1"/>
        </p:nvPicPr>
        <p:blipFill rotWithShape="1">
          <a:blip r:embed="rId4" cstate="email">
            <a:extLst>
              <a:ext uri="{28A0092B-C50C-407E-A947-70E740481C1C}">
                <a14:useLocalDpi xmlns:a14="http://schemas.microsoft.com/office/drawing/2010/main"/>
              </a:ext>
            </a:extLst>
          </a:blip>
          <a:srcRect t="-55697" b="-1"/>
          <a:stretch/>
        </p:blipFill>
        <p:spPr>
          <a:xfrm>
            <a:off x="11246177" y="6271041"/>
            <a:ext cx="237506" cy="482484"/>
          </a:xfrm>
          <a:prstGeom prst="rect">
            <a:avLst/>
          </a:prstGeom>
        </p:spPr>
      </p:pic>
      <p:pic>
        <p:nvPicPr>
          <p:cNvPr id="16" name="Picture 15" descr="A picture containing text, gauge&#10;&#10;Description automatically generated">
            <a:extLst>
              <a:ext uri="{FF2B5EF4-FFF2-40B4-BE49-F238E27FC236}">
                <a16:creationId xmlns:a16="http://schemas.microsoft.com/office/drawing/2014/main" id="{1B8FCCB9-04DE-4E02-8518-2708D1A0828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49571532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Header + Bullets left + Picture right graphite blue">
    <p:spTree>
      <p:nvGrpSpPr>
        <p:cNvPr id="1" name=""/>
        <p:cNvGrpSpPr/>
        <p:nvPr/>
      </p:nvGrpSpPr>
      <p:grpSpPr>
        <a:xfrm>
          <a:off x="0" y="0"/>
          <a:ext cx="0" cy="0"/>
          <a:chOff x="0" y="0"/>
          <a:chExt cx="0" cy="0"/>
        </a:xfrm>
      </p:grpSpPr>
      <p:pic>
        <p:nvPicPr>
          <p:cNvPr id="14" name="Bildobjekt 1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7" name="Title"/>
          <p:cNvSpPr>
            <a:spLocks noGrp="1"/>
          </p:cNvSpPr>
          <p:nvPr>
            <p:ph type="title" hasCustomPrompt="1"/>
          </p:nvPr>
        </p:nvSpPr>
        <p:spPr>
          <a:xfrm>
            <a:off x="623392" y="214466"/>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18" name="Rak 17"/>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9" name="Rak 18"/>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2" name="Rectangle 1">
            <a:extLst>
              <a:ext uri="{FF2B5EF4-FFF2-40B4-BE49-F238E27FC236}">
                <a16:creationId xmlns:a16="http://schemas.microsoft.com/office/drawing/2014/main" id="{9E6B43C2-E340-46A2-8132-CE6EC74F9D51}"/>
              </a:ext>
            </a:extLst>
          </p:cNvPr>
          <p:cNvSpPr/>
          <p:nvPr userDrawn="1"/>
        </p:nvSpPr>
        <p:spPr>
          <a:xfrm>
            <a:off x="401053" y="785037"/>
            <a:ext cx="11790947" cy="6076622"/>
          </a:xfrm>
          <a:prstGeom prst="rect">
            <a:avLst/>
          </a:prstGeom>
          <a:solidFill>
            <a:srgbClr val="2437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A picture containing text, gauge&#10;&#10;Description automatically generated">
            <a:extLst>
              <a:ext uri="{FF2B5EF4-FFF2-40B4-BE49-F238E27FC236}">
                <a16:creationId xmlns:a16="http://schemas.microsoft.com/office/drawing/2014/main" id="{760DA67C-9472-4140-AF66-ABA4A00A64E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9462581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3 Alternative Frontpage 1 Image white background">
    <p:spTree>
      <p:nvGrpSpPr>
        <p:cNvPr id="1" name=""/>
        <p:cNvGrpSpPr/>
        <p:nvPr/>
      </p:nvGrpSpPr>
      <p:grpSpPr>
        <a:xfrm>
          <a:off x="0" y="0"/>
          <a:ext cx="0" cy="0"/>
          <a:chOff x="0" y="0"/>
          <a:chExt cx="0" cy="0"/>
        </a:xfrm>
      </p:grpSpPr>
      <p:pic>
        <p:nvPicPr>
          <p:cNvPr id="12" name="Bildobjekt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7" name="Picture 6">
            <a:extLst>
              <a:ext uri="{FF2B5EF4-FFF2-40B4-BE49-F238E27FC236}">
                <a16:creationId xmlns:a16="http://schemas.microsoft.com/office/drawing/2014/main" id="{7EEA0B67-2757-489C-90B8-A3E668F0EE50}"/>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527381" y="824562"/>
            <a:ext cx="11664618" cy="6033438"/>
          </a:xfrm>
          <a:prstGeom prst="rect">
            <a:avLst/>
          </a:prstGeom>
        </p:spPr>
      </p:pic>
      <p:sp>
        <p:nvSpPr>
          <p:cNvPr id="11" name="Rektangel 10"/>
          <p:cNvSpPr/>
          <p:nvPr/>
        </p:nvSpPr>
        <p:spPr>
          <a:xfrm>
            <a:off x="1031410" y="820666"/>
            <a:ext cx="4661159" cy="6037335"/>
          </a:xfrm>
          <a:prstGeom prst="rect">
            <a:avLst/>
          </a:prstGeom>
          <a:solidFill>
            <a:schemeClr val="bg1">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800" b="0" i="0" u="none" strike="noStrike" kern="1200" cap="none" spc="0" normalizeH="0" baseline="0" noProof="0" dirty="0">
              <a:ln>
                <a:noFill/>
              </a:ln>
              <a:solidFill>
                <a:prstClr val="white"/>
              </a:solidFill>
              <a:effectLst/>
              <a:uLnTx/>
              <a:uFillTx/>
              <a:latin typeface="Boxed Book" panose="02000506040000020004" pitchFamily="2" charset="0"/>
              <a:ea typeface="+mn-ea"/>
              <a:cs typeface="+mn-cs"/>
            </a:endParaRPr>
          </a:p>
        </p:txBody>
      </p:sp>
      <p:pic>
        <p:nvPicPr>
          <p:cNvPr id="13" name="Picture 12" descr="A picture containing text, gauge&#10;&#10;Description automatically generated">
            <a:extLst>
              <a:ext uri="{FF2B5EF4-FFF2-40B4-BE49-F238E27FC236}">
                <a16:creationId xmlns:a16="http://schemas.microsoft.com/office/drawing/2014/main" id="{61DB9149-ABEF-4554-8A92-1E8FC42BB2B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7495180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3 Alternative Frontpage 1 Image white background">
    <p:spTree>
      <p:nvGrpSpPr>
        <p:cNvPr id="1" name=""/>
        <p:cNvGrpSpPr/>
        <p:nvPr/>
      </p:nvGrpSpPr>
      <p:grpSpPr>
        <a:xfrm>
          <a:off x="0" y="0"/>
          <a:ext cx="0" cy="0"/>
          <a:chOff x="0" y="0"/>
          <a:chExt cx="0" cy="0"/>
        </a:xfrm>
      </p:grpSpPr>
      <p:pic>
        <p:nvPicPr>
          <p:cNvPr id="6" name="Bildobjekt 5"/>
          <p:cNvPicPr>
            <a:picLocks noChangeAspect="1"/>
          </p:cNvPicPr>
          <p:nvPr/>
        </p:nvPicPr>
        <p:blipFill rotWithShape="1">
          <a:blip r:embed="rId2" cstate="email">
            <a:extLst>
              <a:ext uri="{28A0092B-C50C-407E-A947-70E740481C1C}">
                <a14:useLocalDpi xmlns:a14="http://schemas.microsoft.com/office/drawing/2010/main"/>
              </a:ext>
            </a:extLst>
          </a:blip>
          <a:srcRect r="-1"/>
          <a:stretch/>
        </p:blipFill>
        <p:spPr>
          <a:xfrm>
            <a:off x="527381" y="899076"/>
            <a:ext cx="11664619" cy="5452941"/>
          </a:xfrm>
          <a:prstGeom prst="rect">
            <a:avLst/>
          </a:prstGeom>
        </p:spPr>
      </p:pic>
      <p:pic>
        <p:nvPicPr>
          <p:cNvPr id="12" name="Bildobjekt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6"/>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5" name="Rak 19"/>
          <p:cNvCxnSpPr/>
          <p:nvPr userDrawn="1"/>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16" name="Rak 20"/>
          <p:cNvCxnSpPr/>
          <p:nvPr userDrawn="1"/>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17"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78" marR="0" lvl="0" indent="-457178" algn="l" defTabSz="609570" rtl="0" eaLnBrk="1" fontAlgn="base" latinLnBrk="0" hangingPunct="1">
              <a:lnSpc>
                <a:spcPct val="100000"/>
              </a:lnSpc>
              <a:spcBef>
                <a:spcPct val="20000"/>
              </a:spcBef>
              <a:spcAft>
                <a:spcPct val="0"/>
              </a:spcAft>
              <a:buClrTx/>
              <a:buSzTx/>
              <a:buFont typeface="Arial" pitchFamily="34" charset="0"/>
              <a:buNone/>
              <a:tabLst/>
              <a:defRPr/>
            </a:pPr>
            <a:r>
              <a:rPr lang="de-DE" dirty="0" err="1"/>
              <a:t>Presentation</a:t>
            </a:r>
            <a:r>
              <a:rPr lang="de-DE" dirty="0"/>
              <a:t> </a:t>
            </a:r>
            <a:r>
              <a:rPr lang="de-DE" dirty="0" err="1"/>
              <a:t>name</a:t>
            </a:r>
            <a:endParaRPr lang="de-DE" dirty="0"/>
          </a:p>
        </p:txBody>
      </p:sp>
      <p:sp>
        <p:nvSpPr>
          <p:cNvPr id="18" name="Platshållare för bildnummer 5"/>
          <p:cNvSpPr>
            <a:spLocks noGrp="1"/>
          </p:cNvSpPr>
          <p:nvPr>
            <p:ph type="sldNum" sz="quarter" idx="4"/>
          </p:nvPr>
        </p:nvSpPr>
        <p:spPr>
          <a:xfrm>
            <a:off x="11512904" y="6456610"/>
            <a:ext cx="609600" cy="274748"/>
          </a:xfrm>
          <a:prstGeom prst="rect">
            <a:avLst/>
          </a:prstGeom>
        </p:spPr>
        <p:txBody>
          <a:bodyPr lIns="68580" tIns="34290" rIns="68580" bIns="34290" anchor="ctr"/>
          <a:lstStyle>
            <a:lvl1pPr>
              <a:defRPr sz="1200" b="0" i="1" spc="-93" baseline="0" smtClean="0">
                <a:solidFill>
                  <a:schemeClr val="tx1">
                    <a:lumMod val="75000"/>
                    <a:lumOff val="25000"/>
                  </a:schemeClr>
                </a:solidFill>
                <a:latin typeface="Boxed Book" panose="0200050604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de-DE" sz="1200" b="0" i="1" u="none" strike="noStrike" kern="1200" cap="none" spc="-93" normalizeH="0" baseline="0" noProof="0" smtClean="0">
                <a:ln>
                  <a:noFill/>
                </a:ln>
                <a:solidFill>
                  <a:prstClr val="black">
                    <a:lumMod val="75000"/>
                    <a:lumOff val="25000"/>
                  </a:prstClr>
                </a:solidFill>
                <a:effectLst/>
                <a:uLnTx/>
                <a:uFillTx/>
                <a:latin typeface="Boxed Book" panose="02000506040000020004"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de-DE" sz="1200" b="0" i="1" u="none" strike="noStrike" kern="1200" cap="none" spc="-93" normalizeH="0" baseline="0" noProof="0" dirty="0">
              <a:ln>
                <a:noFill/>
              </a:ln>
              <a:solidFill>
                <a:prstClr val="black">
                  <a:lumMod val="75000"/>
                  <a:lumOff val="25000"/>
                </a:prstClr>
              </a:solidFill>
              <a:effectLst/>
              <a:uLnTx/>
              <a:uFillTx/>
              <a:latin typeface="Boxed Book" panose="02000506040000020004" pitchFamily="2" charset="0"/>
              <a:ea typeface="+mn-ea"/>
              <a:cs typeface="+mn-cs"/>
            </a:endParaRPr>
          </a:p>
        </p:txBody>
      </p:sp>
      <p:pic>
        <p:nvPicPr>
          <p:cNvPr id="20" name="Bildobjekt 15"/>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219320" y="6443641"/>
            <a:ext cx="3264363" cy="309883"/>
          </a:xfrm>
          <a:prstGeom prst="rect">
            <a:avLst/>
          </a:prstGeom>
        </p:spPr>
      </p:pic>
      <p:pic>
        <p:nvPicPr>
          <p:cNvPr id="11" name="Picture 10" descr="A picture containing text, gauge&#10;&#10;Description automatically generated">
            <a:extLst>
              <a:ext uri="{FF2B5EF4-FFF2-40B4-BE49-F238E27FC236}">
                <a16:creationId xmlns:a16="http://schemas.microsoft.com/office/drawing/2014/main" id="{45F18142-24EF-4536-BE67-72789831958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68857966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4_Header + Bullets white">
    <p:spTree>
      <p:nvGrpSpPr>
        <p:cNvPr id="1" name=""/>
        <p:cNvGrpSpPr/>
        <p:nvPr/>
      </p:nvGrpSpPr>
      <p:grpSpPr>
        <a:xfrm>
          <a:off x="0" y="0"/>
          <a:ext cx="0" cy="0"/>
          <a:chOff x="0" y="0"/>
          <a:chExt cx="0" cy="0"/>
        </a:xfrm>
      </p:grpSpPr>
      <p:cxnSp>
        <p:nvCxnSpPr>
          <p:cNvPr id="23" name="Rak 22"/>
          <p:cNvCxnSpPr>
            <a:cxnSpLocks/>
          </p:cNvCxnSpPr>
          <p:nvPr/>
        </p:nvCxnSpPr>
        <p:spPr>
          <a:xfrm>
            <a:off x="344924" y="785037"/>
            <a:ext cx="11649011" cy="0"/>
          </a:xfrm>
          <a:prstGeom prst="line">
            <a:avLst/>
          </a:prstGeom>
          <a:ln w="3175"/>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5" y="884791"/>
            <a:ext cx="5588000" cy="5989295"/>
          </a:xfrm>
          <a:prstGeom prst="rect">
            <a:avLst/>
          </a:prstGeom>
        </p:spPr>
      </p:pic>
      <p:sp>
        <p:nvSpPr>
          <p:cNvPr id="4" name="Text Placeholder"/>
          <p:cNvSpPr>
            <a:spLocks noGrp="1"/>
          </p:cNvSpPr>
          <p:nvPr>
            <p:ph type="body" sz="quarter" idx="11" hasCustomPrompt="1"/>
          </p:nvPr>
        </p:nvSpPr>
        <p:spPr>
          <a:xfrm>
            <a:off x="6457682" y="1148543"/>
            <a:ext cx="5536253" cy="5461790"/>
          </a:xfrm>
          <a:noFill/>
          <a:ln w="9525">
            <a:noFill/>
            <a:miter lim="800000"/>
            <a:headEnd/>
            <a:tailEnd/>
          </a:ln>
        </p:spPr>
        <p:txBody>
          <a:bodyPr vert="horz" wrap="square" lIns="68580" tIns="34290" rIns="68580" bIns="34290" numCol="1" anchor="t" anchorCtr="0" compatLnSpc="1">
            <a:prstTxWarp prst="textNoShape">
              <a:avLst/>
            </a:prstTxWarp>
            <a:normAutofit/>
          </a:bodyPr>
          <a:lstStyle>
            <a:lvl1pPr marL="236989" indent="-236989">
              <a:buFont typeface="Arial" charset="0"/>
              <a:buChar char="•"/>
              <a:defRPr lang="en-US" sz="2400" smtClean="0"/>
            </a:lvl1pPr>
            <a:lvl2pPr marL="510574" indent="-188990">
              <a:buFont typeface="Arial" charset="0"/>
              <a:buChar char="•"/>
              <a:defRPr lang="en-US" sz="2000" smtClean="0"/>
            </a:lvl2pPr>
            <a:lvl3pPr marL="880157" indent="-188990">
              <a:buFont typeface="Arial" charset="0"/>
              <a:buChar char="•"/>
              <a:defRPr lang="en-US" sz="1867" smtClean="0"/>
            </a:lvl3pPr>
            <a:lvl4pPr marL="1241338" indent="-132594">
              <a:buFont typeface="Arial" charset="0"/>
              <a:buChar char="•"/>
              <a:defRPr lang="en-US" sz="1600" smtClean="0"/>
            </a:lvl4pPr>
            <a:lvl5pPr marL="1612720" indent="-132594">
              <a:buFont typeface="Arial" charset="0"/>
              <a:buChar char="•"/>
              <a:defRPr lang="en-GB" sz="1467"/>
            </a:lvl5pPr>
          </a:lstStyle>
          <a:p>
            <a:pPr lvl="0"/>
            <a:r>
              <a:rPr lang="sv-SE" dirty="0" err="1"/>
              <a:t>Add</a:t>
            </a:r>
            <a:r>
              <a:rPr lang="sv-SE" dirty="0"/>
              <a:t> text </a:t>
            </a:r>
            <a:r>
              <a:rPr lang="sv-SE" dirty="0" err="1"/>
              <a:t>here</a:t>
            </a:r>
            <a:endParaRPr lang="sv-SE" dirty="0"/>
          </a:p>
          <a:p>
            <a:pPr lvl="1"/>
            <a:r>
              <a:rPr lang="sv-SE" dirty="0"/>
              <a:t>Nivå två</a:t>
            </a:r>
          </a:p>
          <a:p>
            <a:pPr lvl="2"/>
            <a:r>
              <a:rPr lang="sv-SE" dirty="0"/>
              <a:t>Nivå tre</a:t>
            </a:r>
          </a:p>
          <a:p>
            <a:pPr lvl="3"/>
            <a:r>
              <a:rPr lang="sv-SE" dirty="0"/>
              <a:t>Nivå fyra</a:t>
            </a:r>
          </a:p>
          <a:p>
            <a:pPr lvl="4"/>
            <a:r>
              <a:rPr lang="sv-SE" dirty="0"/>
              <a:t>Nivå fem</a:t>
            </a:r>
            <a:endParaRPr lang="en-GB" dirty="0"/>
          </a:p>
        </p:txBody>
      </p:sp>
      <p:pic>
        <p:nvPicPr>
          <p:cNvPr id="5" name="Bildobjek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73" y="-1"/>
            <a:ext cx="497397" cy="6874083"/>
          </a:xfrm>
          <a:prstGeom prst="rect">
            <a:avLst/>
          </a:prstGeom>
        </p:spPr>
      </p:pic>
      <p:sp>
        <p:nvSpPr>
          <p:cNvPr id="19" name="Title"/>
          <p:cNvSpPr>
            <a:spLocks noGrp="1"/>
          </p:cNvSpPr>
          <p:nvPr>
            <p:ph type="title" hasCustomPrompt="1"/>
          </p:nvPr>
        </p:nvSpPr>
        <p:spPr>
          <a:xfrm>
            <a:off x="623392" y="214466"/>
            <a:ext cx="5835465"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pic>
        <p:nvPicPr>
          <p:cNvPr id="7" name="Picture 6" descr="A picture containing text, gauge&#10;&#10;Description automatically generated">
            <a:extLst>
              <a:ext uri="{FF2B5EF4-FFF2-40B4-BE49-F238E27FC236}">
                <a16:creationId xmlns:a16="http://schemas.microsoft.com/office/drawing/2014/main" id="{DB91BB0A-6579-45E4-9522-FCE973F1F57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2833845848"/>
      </p:ext>
    </p:extLst>
  </p:cSld>
  <p:clrMapOvr>
    <a:masterClrMapping/>
  </p:clrMapOvr>
  <p:hf sldNum="0" hdr="0" ftr="0" dt="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15" name="Title"/>
          <p:cNvSpPr>
            <a:spLocks noGrp="1"/>
          </p:cNvSpPr>
          <p:nvPr>
            <p:ph type="title" hasCustomPrompt="1"/>
          </p:nvPr>
        </p:nvSpPr>
        <p:spPr>
          <a:xfrm>
            <a:off x="-347869" y="201161"/>
            <a:ext cx="7832035" cy="697197"/>
          </a:xfrm>
          <a:solidFill>
            <a:schemeClr val="bg1">
              <a:alpha val="15000"/>
            </a:schemeClr>
          </a:solidFill>
        </p:spPr>
        <p:txBody>
          <a:bodyPr/>
          <a:lstStyle>
            <a:lvl1pPr algn="ctr">
              <a:defRPr sz="4000" b="0" i="0" baseline="0">
                <a:solidFill>
                  <a:srgbClr val="243746"/>
                </a:solidFill>
                <a:latin typeface="+mn-lt"/>
                <a:ea typeface="Boxed Book" panose="02000506040000020004" pitchFamily="2" charset="0"/>
                <a:cs typeface="Boxed Book" panose="02000506040000020004" pitchFamily="2" charset="0"/>
              </a:defRPr>
            </a:lvl1pPr>
          </a:lstStyle>
          <a:p>
            <a:r>
              <a:rPr lang="sv-SE" dirty="0" err="1"/>
              <a:t>Thank</a:t>
            </a:r>
            <a:r>
              <a:rPr lang="sv-SE" dirty="0"/>
              <a:t> </a:t>
            </a:r>
            <a:r>
              <a:rPr lang="sv-SE" dirty="0" err="1"/>
              <a:t>you</a:t>
            </a:r>
            <a:r>
              <a:rPr lang="sv-SE" dirty="0"/>
              <a:t> for </a:t>
            </a:r>
            <a:r>
              <a:rPr lang="sv-SE" dirty="0" err="1"/>
              <a:t>your</a:t>
            </a:r>
            <a:r>
              <a:rPr lang="sv-SE" dirty="0"/>
              <a:t> attention!</a:t>
            </a:r>
          </a:p>
        </p:txBody>
      </p:sp>
      <p:pic>
        <p:nvPicPr>
          <p:cNvPr id="8" name="Picture 7" descr="A group of people sitting around a table&#10;&#10;Description automatically generated">
            <a:extLst>
              <a:ext uri="{FF2B5EF4-FFF2-40B4-BE49-F238E27FC236}">
                <a16:creationId xmlns:a16="http://schemas.microsoft.com/office/drawing/2014/main" id="{F43307F2-81B7-447D-964C-6FE57ED292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001474"/>
            <a:ext cx="12192000" cy="6741109"/>
          </a:xfrm>
          <a:prstGeom prst="rect">
            <a:avLst/>
          </a:prstGeom>
        </p:spPr>
      </p:pic>
      <p:pic>
        <p:nvPicPr>
          <p:cNvPr id="5" name="Picture 4" descr="A picture containing text, gauge&#10;&#10;Description automatically generated">
            <a:extLst>
              <a:ext uri="{FF2B5EF4-FFF2-40B4-BE49-F238E27FC236}">
                <a16:creationId xmlns:a16="http://schemas.microsoft.com/office/drawing/2014/main" id="{08B3ECC3-DF82-4152-BDB0-A8B14153AB6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14537280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cSld name="1_Header + empty">
    <p:spTree>
      <p:nvGrpSpPr>
        <p:cNvPr id="1" name=""/>
        <p:cNvGrpSpPr/>
        <p:nvPr/>
      </p:nvGrpSpPr>
      <p:grpSpPr>
        <a:xfrm>
          <a:off x="0" y="0"/>
          <a:ext cx="0" cy="0"/>
          <a:chOff x="0" y="0"/>
          <a:chExt cx="0" cy="0"/>
        </a:xfrm>
      </p:grpSpPr>
      <p:pic>
        <p:nvPicPr>
          <p:cNvPr id="9" name="Bildobjekt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4" name="Title"/>
          <p:cNvSpPr>
            <a:spLocks noGrp="1"/>
          </p:cNvSpPr>
          <p:nvPr>
            <p:ph type="title" hasCustomPrompt="1"/>
          </p:nvPr>
        </p:nvSpPr>
        <p:spPr>
          <a:xfrm>
            <a:off x="623392" y="214465"/>
            <a:ext cx="9230816" cy="470817"/>
          </a:xfrm>
        </p:spPr>
        <p:txBody>
          <a:bodyPr/>
          <a:lstStyle>
            <a:lvl1pPr>
              <a:defRPr sz="2000" baseline="0"/>
            </a:lvl1pPr>
          </a:lstStyle>
          <a:p>
            <a:r>
              <a:rPr lang="sv-SE" dirty="0" err="1"/>
              <a:t>Add</a:t>
            </a:r>
            <a:r>
              <a:rPr lang="sv-SE" dirty="0"/>
              <a:t> </a:t>
            </a:r>
            <a:r>
              <a:rPr lang="sv-SE" dirty="0" err="1"/>
              <a:t>slide</a:t>
            </a:r>
            <a:r>
              <a:rPr lang="sv-SE" dirty="0"/>
              <a:t> </a:t>
            </a:r>
            <a:r>
              <a:rPr lang="sv-SE" dirty="0" err="1"/>
              <a:t>headline</a:t>
            </a:r>
            <a:endParaRPr lang="sv-SE" dirty="0"/>
          </a:p>
        </p:txBody>
      </p:sp>
      <p:cxnSp>
        <p:nvCxnSpPr>
          <p:cNvPr id="20" name="Rak 19"/>
          <p:cNvCxnSpPr/>
          <p:nvPr/>
        </p:nvCxnSpPr>
        <p:spPr>
          <a:xfrm>
            <a:off x="527381" y="785037"/>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cxnSp>
        <p:nvCxnSpPr>
          <p:cNvPr id="21" name="Rak 20"/>
          <p:cNvCxnSpPr/>
          <p:nvPr/>
        </p:nvCxnSpPr>
        <p:spPr>
          <a:xfrm>
            <a:off x="527381" y="6342572"/>
            <a:ext cx="11664619" cy="0"/>
          </a:xfrm>
          <a:prstGeom prst="line">
            <a:avLst/>
          </a:prstGeom>
          <a:ln w="3175"/>
          <a:effectLst/>
        </p:spPr>
        <p:style>
          <a:lnRef idx="2">
            <a:schemeClr val="accent1"/>
          </a:lnRef>
          <a:fillRef idx="0">
            <a:schemeClr val="accent1"/>
          </a:fillRef>
          <a:effectRef idx="1">
            <a:schemeClr val="accent1"/>
          </a:effectRef>
          <a:fontRef idx="minor">
            <a:schemeClr val="tx1"/>
          </a:fontRef>
        </p:style>
      </p:cxnSp>
      <p:sp>
        <p:nvSpPr>
          <p:cNvPr id="3" name="Platshållare för text 2"/>
          <p:cNvSpPr>
            <a:spLocks noGrp="1"/>
          </p:cNvSpPr>
          <p:nvPr>
            <p:ph type="body" sz="quarter" idx="12" hasCustomPrompt="1"/>
          </p:nvPr>
        </p:nvSpPr>
        <p:spPr>
          <a:xfrm>
            <a:off x="623392" y="6414105"/>
            <a:ext cx="6912504" cy="315416"/>
          </a:xfrm>
        </p:spPr>
        <p:txBody>
          <a:bodyPr/>
          <a:lstStyle>
            <a:lvl1pPr>
              <a:defRPr sz="1200" baseline="0"/>
            </a:lvl1pPr>
          </a:lstStyle>
          <a:p>
            <a:pPr marL="457189" marR="0" lvl="0" indent="-457189" algn="l" defTabSz="609585" rtl="0" eaLnBrk="1" fontAlgn="base" latinLnBrk="0" hangingPunct="1">
              <a:lnSpc>
                <a:spcPct val="100000"/>
              </a:lnSpc>
              <a:spcBef>
                <a:spcPct val="20000"/>
              </a:spcBef>
              <a:spcAft>
                <a:spcPct val="0"/>
              </a:spcAft>
              <a:buClrTx/>
              <a:buSzTx/>
              <a:buFont typeface="Arial" pitchFamily="34" charset="0"/>
              <a:buNone/>
              <a:tabLst/>
              <a:defRPr/>
            </a:pPr>
            <a:r>
              <a:rPr lang="sv-SE" dirty="0"/>
              <a:t>Presentation </a:t>
            </a:r>
            <a:r>
              <a:rPr lang="sv-SE" dirty="0" err="1"/>
              <a:t>name</a:t>
            </a:r>
            <a:endParaRPr lang="sv-SE" dirty="0"/>
          </a:p>
        </p:txBody>
      </p:sp>
      <p:sp>
        <p:nvSpPr>
          <p:cNvPr id="11" name="Platshållare för bildnummer 5"/>
          <p:cNvSpPr>
            <a:spLocks noGrp="1"/>
          </p:cNvSpPr>
          <p:nvPr>
            <p:ph type="sldNum" sz="quarter" idx="4"/>
          </p:nvPr>
        </p:nvSpPr>
        <p:spPr>
          <a:xfrm>
            <a:off x="11512904" y="6456609"/>
            <a:ext cx="609600" cy="274748"/>
          </a:xfrm>
          <a:prstGeom prst="rect">
            <a:avLst/>
          </a:prstGeom>
        </p:spPr>
        <p:txBody>
          <a:bodyPr anchor="ctr"/>
          <a:lstStyle>
            <a:lvl1pPr>
              <a:defRPr sz="1200" b="0" i="1" spc="-93" baseline="0" smtClean="0">
                <a:solidFill>
                  <a:schemeClr val="tx1">
                    <a:lumMod val="75000"/>
                    <a:lumOff val="25000"/>
                  </a:schemeClr>
                </a:solidFill>
                <a:latin typeface="Calibri" pitchFamily="34" charset="0"/>
              </a:defRPr>
            </a:lvl1pPr>
          </a:lstStyle>
          <a:p>
            <a:fld id="{60F61CF0-552E-8444-8B25-5D79EA42A1E9}" type="slidenum">
              <a:rPr lang="sv-SE" smtClean="0"/>
              <a:pPr/>
              <a:t>‹#›</a:t>
            </a:fld>
            <a:endParaRPr lang="sv-SE" dirty="0"/>
          </a:p>
        </p:txBody>
      </p:sp>
      <p:pic>
        <p:nvPicPr>
          <p:cNvPr id="10" name="Picture 9" descr="A picture containing text, gauge&#10;&#10;Description automatically generated">
            <a:extLst>
              <a:ext uri="{FF2B5EF4-FFF2-40B4-BE49-F238E27FC236}">
                <a16:creationId xmlns:a16="http://schemas.microsoft.com/office/drawing/2014/main" id="{77EDBF60-79A3-436E-A593-549BC143DD5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62845" y="174457"/>
            <a:ext cx="3079630" cy="544263"/>
          </a:xfrm>
          <a:prstGeom prst="rect">
            <a:avLst/>
          </a:prstGeom>
        </p:spPr>
      </p:pic>
    </p:spTree>
    <p:extLst>
      <p:ext uri="{BB962C8B-B14F-4D97-AF65-F5344CB8AC3E}">
        <p14:creationId xmlns:p14="http://schemas.microsoft.com/office/powerpoint/2010/main" val="374076628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userDrawn="1">
  <p:cSld name="Full bleed Image">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1" y="764276"/>
            <a:ext cx="12192000" cy="6093724"/>
          </a:xfrm>
          <a:solidFill>
            <a:schemeClr val="bg1">
              <a:lumMod val="95000"/>
            </a:schemeClr>
          </a:solidFill>
        </p:spPr>
        <p:txBody>
          <a:bodyPr anchor="ctr"/>
          <a:lstStyle>
            <a:lvl1pPr marL="0" indent="0" algn="ctr">
              <a:buNone/>
              <a:defRPr/>
            </a:lvl1pPr>
          </a:lstStyle>
          <a:p>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338694" y="271143"/>
            <a:ext cx="1616493" cy="308676"/>
          </a:xfrm>
          <a:prstGeom prst="rect">
            <a:avLst/>
          </a:prstGeom>
        </p:spPr>
      </p:pic>
    </p:spTree>
    <p:extLst>
      <p:ext uri="{BB962C8B-B14F-4D97-AF65-F5344CB8AC3E}">
        <p14:creationId xmlns:p14="http://schemas.microsoft.com/office/powerpoint/2010/main" val="704644649"/>
      </p:ext>
    </p:extLst>
  </p:cSld>
  <p:clrMapOvr>
    <a:masterClrMapping/>
  </p:clrMapOvr>
  <p:hf hdr="0" ftr="0" dt="0"/>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6D1932F-DCE6-4E9F-B39C-FBA3DF061D80}" type="datetimeFigureOut">
              <a:rPr lang="en-US" smtClean="0"/>
              <a:t>4/9/2026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5A5B5D-08AF-4E9E-A5D2-8996A9B3FDA7}" type="slidenum">
              <a:rPr lang="en-US" smtClean="0"/>
              <a:t>‹#›</a:t>
            </a:fld>
            <a:endParaRPr lang="en-US"/>
          </a:p>
        </p:txBody>
      </p:sp>
    </p:spTree>
    <p:extLst>
      <p:ext uri="{BB962C8B-B14F-4D97-AF65-F5344CB8AC3E}">
        <p14:creationId xmlns:p14="http://schemas.microsoft.com/office/powerpoint/2010/main" val="278553217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Content (text)">
    <p:spTree>
      <p:nvGrpSpPr>
        <p:cNvPr id="1" name=""/>
        <p:cNvGrpSpPr/>
        <p:nvPr/>
      </p:nvGrpSpPr>
      <p:grpSpPr>
        <a:xfrm>
          <a:off x="0" y="0"/>
          <a:ext cx="0" cy="0"/>
          <a:chOff x="0" y="0"/>
          <a:chExt cx="0" cy="0"/>
        </a:xfrm>
      </p:grpSpPr>
      <p:sp>
        <p:nvSpPr>
          <p:cNvPr id="3" name="Content Placeholder 2"/>
          <p:cNvSpPr>
            <a:spLocks noGrp="1"/>
          </p:cNvSpPr>
          <p:nvPr>
            <p:ph idx="1"/>
          </p:nvPr>
        </p:nvSpPr>
        <p:spPr>
          <a:xfrm>
            <a:off x="743056" y="1052514"/>
            <a:ext cx="10969520" cy="5040311"/>
          </a:xfrm>
        </p:spPr>
        <p:txBody>
          <a:bodyPr/>
          <a:lstStyle>
            <a:lvl1pPr marL="0" indent="0">
              <a:buNone/>
              <a:defRPr/>
            </a:lvl1pPr>
            <a:lvl2pPr marL="457178" indent="0">
              <a:buNone/>
              <a:defRPr/>
            </a:lvl2pPr>
            <a:lvl3pPr marL="914354" indent="0">
              <a:buNone/>
              <a:defRPr/>
            </a:lvl3pPr>
            <a:lvl4pPr marL="1371532" indent="0">
              <a:buNone/>
              <a:defRPr/>
            </a:lvl4pPr>
            <a:lvl5pPr marL="1828709"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latshållare för bildnummer 5"/>
          <p:cNvSpPr>
            <a:spLocks noGrp="1"/>
          </p:cNvSpPr>
          <p:nvPr>
            <p:ph type="sldNum" sz="quarter" idx="4"/>
          </p:nvPr>
        </p:nvSpPr>
        <p:spPr>
          <a:xfrm>
            <a:off x="11512904" y="6456611"/>
            <a:ext cx="609600" cy="274748"/>
          </a:xfrm>
          <a:prstGeom prst="rect">
            <a:avLst/>
          </a:prstGeom>
        </p:spPr>
        <p:txBody>
          <a:bodyPr lIns="68580" tIns="34290" rIns="68580" bIns="34290" anchor="ctr"/>
          <a:lstStyle>
            <a:lvl1pPr>
              <a:defRPr sz="1200" b="0" i="0" spc="-93" baseline="0" smtClean="0">
                <a:solidFill>
                  <a:schemeClr val="tx1">
                    <a:lumMod val="75000"/>
                    <a:lumOff val="25000"/>
                  </a:schemeClr>
                </a:solidFill>
                <a:latin typeface="Calibri" pitchFamily="34" charset="0"/>
              </a:defRPr>
            </a:lvl1pPr>
          </a:lstStyle>
          <a:p>
            <a:pPr defTabSz="914377">
              <a:defRPr/>
            </a:pPr>
            <a:fld id="{95997547-9AE8-0B46-9A37-1417216910CE}" type="slidenum">
              <a:rPr lang="sv-SE" smtClean="0">
                <a:solidFill>
                  <a:prstClr val="black">
                    <a:lumMod val="75000"/>
                    <a:lumOff val="25000"/>
                  </a:prstClr>
                </a:solidFill>
              </a:rPr>
              <a:pPr defTabSz="914377">
                <a:defRPr/>
              </a:pPr>
              <a:t>‹#›</a:t>
            </a:fld>
            <a:endParaRPr lang="sv-SE">
              <a:solidFill>
                <a:prstClr val="black">
                  <a:lumMod val="75000"/>
                  <a:lumOff val="25000"/>
                </a:prstClr>
              </a:solidFill>
            </a:endParaRPr>
          </a:p>
        </p:txBody>
      </p:sp>
      <p:pic>
        <p:nvPicPr>
          <p:cNvPr id="8" name="Bildobjekt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3897"/>
            <a:ext cx="497397" cy="6858000"/>
          </a:xfrm>
          <a:prstGeom prst="rect">
            <a:avLst/>
          </a:prstGeom>
        </p:spPr>
      </p:pic>
      <p:sp>
        <p:nvSpPr>
          <p:cNvPr id="13" name="Title"/>
          <p:cNvSpPr>
            <a:spLocks noGrp="1"/>
          </p:cNvSpPr>
          <p:nvPr>
            <p:ph type="title" hasCustomPrompt="1"/>
          </p:nvPr>
        </p:nvSpPr>
        <p:spPr>
          <a:xfrm>
            <a:off x="623392" y="214471"/>
            <a:ext cx="9230816" cy="470817"/>
          </a:xfrm>
        </p:spPr>
        <p:txBody>
          <a:bodyPr/>
          <a:lstStyle>
            <a:lvl1pPr>
              <a:defRPr sz="2000" baseline="0"/>
            </a:lvl1pPr>
          </a:lstStyle>
          <a:p>
            <a:r>
              <a:rPr lang="de-DE" dirty="0"/>
              <a:t>Add </a:t>
            </a:r>
            <a:r>
              <a:rPr lang="de-DE" dirty="0" err="1"/>
              <a:t>slide</a:t>
            </a:r>
            <a:r>
              <a:rPr lang="de-DE" dirty="0"/>
              <a:t> </a:t>
            </a:r>
            <a:r>
              <a:rPr lang="de-DE" dirty="0" err="1"/>
              <a:t>headline</a:t>
            </a:r>
            <a:endParaRPr lang="de-DE" dirty="0"/>
          </a:p>
        </p:txBody>
      </p:sp>
      <p:cxnSp>
        <p:nvCxnSpPr>
          <p:cNvPr id="10" name="Rak 19">
            <a:extLst>
              <a:ext uri="{FF2B5EF4-FFF2-40B4-BE49-F238E27FC236}">
                <a16:creationId xmlns:a16="http://schemas.microsoft.com/office/drawing/2014/main" id="{ACBEF47F-57C0-45FF-B243-4BC83C5D7BF1}"/>
              </a:ext>
            </a:extLst>
          </p:cNvPr>
          <p:cNvCxnSpPr/>
          <p:nvPr userDrawn="1"/>
        </p:nvCxnSpPr>
        <p:spPr>
          <a:xfrm>
            <a:off x="527381" y="785037"/>
            <a:ext cx="11664619" cy="0"/>
          </a:xfrm>
          <a:prstGeom prst="line">
            <a:avLst/>
          </a:prstGeom>
          <a:ln w="3175">
            <a:solidFill>
              <a:srgbClr val="66777F"/>
            </a:solidFill>
          </a:ln>
          <a:effectLst/>
        </p:spPr>
        <p:style>
          <a:lnRef idx="2">
            <a:schemeClr val="accent1"/>
          </a:lnRef>
          <a:fillRef idx="0">
            <a:schemeClr val="accent1"/>
          </a:fillRef>
          <a:effectRef idx="1">
            <a:schemeClr val="accent1"/>
          </a:effectRef>
          <a:fontRef idx="minor">
            <a:schemeClr val="tx1"/>
          </a:fontRef>
        </p:style>
      </p:cxnSp>
      <p:pic>
        <p:nvPicPr>
          <p:cNvPr id="9" name="Picture 8" descr="A picture containing text, gauge&#10;&#10;Description automatically generated">
            <a:extLst>
              <a:ext uri="{FF2B5EF4-FFF2-40B4-BE49-F238E27FC236}">
                <a16:creationId xmlns:a16="http://schemas.microsoft.com/office/drawing/2014/main" id="{4DEDAD61-A171-4C15-B8C2-C52980DB786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18203" y="201104"/>
            <a:ext cx="2325293" cy="410950"/>
          </a:xfrm>
          <a:prstGeom prst="rect">
            <a:avLst/>
          </a:prstGeom>
        </p:spPr>
      </p:pic>
    </p:spTree>
    <p:extLst>
      <p:ext uri="{BB962C8B-B14F-4D97-AF65-F5344CB8AC3E}">
        <p14:creationId xmlns:p14="http://schemas.microsoft.com/office/powerpoint/2010/main" val="209818927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6D1932F-DCE6-4E9F-B39C-FBA3DF061D80}" type="datetimeFigureOut">
              <a:rPr lang="en-US" smtClean="0"/>
              <a:t>4/9/2026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5A5B5D-08AF-4E9E-A5D2-8996A9B3FDA7}" type="slidenum">
              <a:rPr lang="en-US" smtClean="0"/>
              <a:t>‹#›</a:t>
            </a:fld>
            <a:endParaRPr lang="en-US"/>
          </a:p>
        </p:txBody>
      </p:sp>
    </p:spTree>
    <p:extLst>
      <p:ext uri="{BB962C8B-B14F-4D97-AF65-F5344CB8AC3E}">
        <p14:creationId xmlns:p14="http://schemas.microsoft.com/office/powerpoint/2010/main" val="538339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4.xml"/><Relationship Id="rId18" Type="http://schemas.openxmlformats.org/officeDocument/2006/relationships/slideLayout" Target="../slideLayouts/slideLayout49.xml"/><Relationship Id="rId26" Type="http://schemas.openxmlformats.org/officeDocument/2006/relationships/slideLayout" Target="../slideLayouts/slideLayout57.xml"/><Relationship Id="rId39" Type="http://schemas.openxmlformats.org/officeDocument/2006/relationships/slideLayout" Target="../slideLayouts/slideLayout70.xml"/><Relationship Id="rId21" Type="http://schemas.openxmlformats.org/officeDocument/2006/relationships/slideLayout" Target="../slideLayouts/slideLayout52.xml"/><Relationship Id="rId34" Type="http://schemas.openxmlformats.org/officeDocument/2006/relationships/slideLayout" Target="../slideLayouts/slideLayout65.xml"/><Relationship Id="rId42" Type="http://schemas.openxmlformats.org/officeDocument/2006/relationships/slideLayout" Target="../slideLayouts/slideLayout73.xml"/><Relationship Id="rId7" Type="http://schemas.openxmlformats.org/officeDocument/2006/relationships/slideLayout" Target="../slideLayouts/slideLayout38.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9" Type="http://schemas.openxmlformats.org/officeDocument/2006/relationships/slideLayout" Target="../slideLayouts/slideLayout60.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slideLayout" Target="../slideLayouts/slideLayout55.xml"/><Relationship Id="rId32" Type="http://schemas.openxmlformats.org/officeDocument/2006/relationships/slideLayout" Target="../slideLayouts/slideLayout63.xml"/><Relationship Id="rId37" Type="http://schemas.openxmlformats.org/officeDocument/2006/relationships/slideLayout" Target="../slideLayouts/slideLayout68.xml"/><Relationship Id="rId40" Type="http://schemas.openxmlformats.org/officeDocument/2006/relationships/slideLayout" Target="../slideLayouts/slideLayout71.xml"/><Relationship Id="rId45" Type="http://schemas.openxmlformats.org/officeDocument/2006/relationships/slideLayout" Target="../slideLayouts/slideLayout76.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slideLayout" Target="../slideLayouts/slideLayout54.xml"/><Relationship Id="rId28" Type="http://schemas.openxmlformats.org/officeDocument/2006/relationships/slideLayout" Target="../slideLayouts/slideLayout59.xml"/><Relationship Id="rId36" Type="http://schemas.openxmlformats.org/officeDocument/2006/relationships/slideLayout" Target="../slideLayouts/slideLayout67.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31" Type="http://schemas.openxmlformats.org/officeDocument/2006/relationships/slideLayout" Target="../slideLayouts/slideLayout62.xml"/><Relationship Id="rId44" Type="http://schemas.openxmlformats.org/officeDocument/2006/relationships/slideLayout" Target="../slideLayouts/slideLayout75.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 Id="rId27" Type="http://schemas.openxmlformats.org/officeDocument/2006/relationships/slideLayout" Target="../slideLayouts/slideLayout58.xml"/><Relationship Id="rId30" Type="http://schemas.openxmlformats.org/officeDocument/2006/relationships/slideLayout" Target="../slideLayouts/slideLayout61.xml"/><Relationship Id="rId35" Type="http://schemas.openxmlformats.org/officeDocument/2006/relationships/slideLayout" Target="../slideLayouts/slideLayout66.xml"/><Relationship Id="rId43" Type="http://schemas.openxmlformats.org/officeDocument/2006/relationships/slideLayout" Target="../slideLayouts/slideLayout74.xml"/><Relationship Id="rId8" Type="http://schemas.openxmlformats.org/officeDocument/2006/relationships/slideLayout" Target="../slideLayouts/slideLayout39.xml"/><Relationship Id="rId3" Type="http://schemas.openxmlformats.org/officeDocument/2006/relationships/slideLayout" Target="../slideLayouts/slideLayout34.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slideLayout" Target="../slideLayouts/slideLayout56.xml"/><Relationship Id="rId33" Type="http://schemas.openxmlformats.org/officeDocument/2006/relationships/slideLayout" Target="../slideLayouts/slideLayout64.xml"/><Relationship Id="rId38" Type="http://schemas.openxmlformats.org/officeDocument/2006/relationships/slideLayout" Target="../slideLayouts/slideLayout69.xml"/><Relationship Id="rId46" Type="http://schemas.openxmlformats.org/officeDocument/2006/relationships/theme" Target="../theme/theme2.xml"/><Relationship Id="rId20" Type="http://schemas.openxmlformats.org/officeDocument/2006/relationships/slideLayout" Target="../slideLayouts/slideLayout51.xml"/><Relationship Id="rId41" Type="http://schemas.openxmlformats.org/officeDocument/2006/relationships/slideLayout" Target="../slideLayouts/slideLayout7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0"/>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spTree>
    <p:extLst>
      <p:ext uri="{BB962C8B-B14F-4D97-AF65-F5344CB8AC3E}">
        <p14:creationId xmlns:p14="http://schemas.microsoft.com/office/powerpoint/2010/main" val="4118313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70" r:id="rId7"/>
    <p:sldLayoutId id="2147483695" r:id="rId8"/>
    <p:sldLayoutId id="2147483694" r:id="rId9"/>
    <p:sldLayoutId id="2147483738" r:id="rId10"/>
    <p:sldLayoutId id="2147483696" r:id="rId11"/>
    <p:sldLayoutId id="2147483697" r:id="rId12"/>
    <p:sldLayoutId id="2147483698" r:id="rId13"/>
    <p:sldLayoutId id="2147483688" r:id="rId14"/>
    <p:sldLayoutId id="2147483689" r:id="rId15"/>
    <p:sldLayoutId id="2147483673" r:id="rId16"/>
    <p:sldLayoutId id="2147483674" r:id="rId17"/>
    <p:sldLayoutId id="2147483675" r:id="rId18"/>
    <p:sldLayoutId id="2147483678" r:id="rId19"/>
    <p:sldLayoutId id="2147483681" r:id="rId20"/>
    <p:sldLayoutId id="2147483684" r:id="rId21"/>
    <p:sldLayoutId id="2147483687" r:id="rId22"/>
    <p:sldLayoutId id="2147483736" r:id="rId23"/>
    <p:sldLayoutId id="2147483737" r:id="rId24"/>
    <p:sldLayoutId id="2147483739" r:id="rId25"/>
    <p:sldLayoutId id="2147483740" r:id="rId26"/>
    <p:sldLayoutId id="2147483741" r:id="rId27"/>
    <p:sldLayoutId id="2147483742" r:id="rId28"/>
    <p:sldLayoutId id="2147483743" r:id="rId29"/>
    <p:sldLayoutId id="2147483745" r:id="rId30"/>
    <p:sldLayoutId id="2147483746" r:id="rId31"/>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Boxed Book" panose="02000506040000020004" pitchFamily="2" charset="0"/>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Boxed Book" panose="02000506040000020004" pitchFamily="2" charset="0"/>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Boxed Book" panose="02000506040000020004" pitchFamily="2" charset="0"/>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Boxed Book" panose="02000506040000020004" pitchFamily="2" charset="0"/>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Boxed Book" panose="02000506040000020004" pitchFamily="2" charset="0"/>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Boxed Book" panose="02000506040000020004" pitchFamily="2" charset="0"/>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09600" y="164640"/>
            <a:ext cx="9230816" cy="470817"/>
          </a:xfrm>
          <a:prstGeom prst="rect">
            <a:avLst/>
          </a:prstGeom>
        </p:spPr>
        <p:txBody>
          <a:bodyPr vert="horz" lIns="68580" tIns="34290" rIns="68580" bIns="34290" rtlCol="0" anchor="ctr">
            <a:noAutofit/>
          </a:bodyPr>
          <a:lstStyle/>
          <a:p>
            <a:r>
              <a:rPr lang="en-US" dirty="0"/>
              <a:t>Click here to edit format</a:t>
            </a:r>
            <a:endParaRPr lang="sv-SE" dirty="0"/>
          </a:p>
        </p:txBody>
      </p:sp>
      <p:sp>
        <p:nvSpPr>
          <p:cNvPr id="1027" name="Platshållare för text 2"/>
          <p:cNvSpPr>
            <a:spLocks noGrp="1"/>
          </p:cNvSpPr>
          <p:nvPr>
            <p:ph type="body" idx="1"/>
          </p:nvPr>
        </p:nvSpPr>
        <p:spPr bwMode="auto">
          <a:xfrm>
            <a:off x="609600" y="1028735"/>
            <a:ext cx="10972800" cy="5097431"/>
          </a:xfrm>
          <a:prstGeom prst="rect">
            <a:avLst/>
          </a:prstGeom>
          <a:noFill/>
          <a:ln w="9525">
            <a:noFill/>
            <a:miter lim="800000"/>
            <a:headEnd/>
            <a:tailEnd/>
          </a:ln>
        </p:spPr>
        <p:txBody>
          <a:bodyPr vert="horz" wrap="square" lIns="68580" tIns="34290" rIns="68580" bIns="34290" numCol="1" anchor="t" anchorCtr="0" compatLnSpc="1">
            <a:prstTxWarp prst="textNoShape">
              <a:avLst/>
            </a:prstTxWarp>
          </a:bodyPr>
          <a:lstStyle/>
          <a:p>
            <a:pPr lvl="0"/>
            <a:r>
              <a:rPr lang="en-US" dirty="0"/>
              <a:t>Level 1</a:t>
            </a:r>
          </a:p>
          <a:p>
            <a:pPr lvl="1"/>
            <a:r>
              <a:rPr lang="en-US" dirty="0"/>
              <a:t>Level 2</a:t>
            </a:r>
          </a:p>
          <a:p>
            <a:pPr lvl="2"/>
            <a:r>
              <a:rPr lang="en-US" dirty="0"/>
              <a:t>Level 3</a:t>
            </a:r>
          </a:p>
          <a:p>
            <a:pPr lvl="3"/>
            <a:r>
              <a:rPr lang="en-US" dirty="0"/>
              <a:t>Level 4</a:t>
            </a:r>
          </a:p>
          <a:p>
            <a:pPr lvl="4"/>
            <a:r>
              <a:rPr lang="en-US" dirty="0"/>
              <a:t>Level 5</a:t>
            </a:r>
            <a:endParaRPr lang="sv-SE" dirty="0"/>
          </a:p>
        </p:txBody>
      </p:sp>
    </p:spTree>
    <p:extLst>
      <p:ext uri="{BB962C8B-B14F-4D97-AF65-F5344CB8AC3E}">
        <p14:creationId xmlns:p14="http://schemas.microsoft.com/office/powerpoint/2010/main" val="210951007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 id="2147483765" r:id="rId18"/>
    <p:sldLayoutId id="2147483766" r:id="rId19"/>
    <p:sldLayoutId id="2147483767" r:id="rId20"/>
    <p:sldLayoutId id="2147483768" r:id="rId21"/>
    <p:sldLayoutId id="2147483769" r:id="rId22"/>
    <p:sldLayoutId id="2147483770" r:id="rId23"/>
    <p:sldLayoutId id="2147483771" r:id="rId24"/>
    <p:sldLayoutId id="2147483772" r:id="rId25"/>
    <p:sldLayoutId id="2147483773" r:id="rId26"/>
    <p:sldLayoutId id="2147483774" r:id="rId27"/>
    <p:sldLayoutId id="2147483775" r:id="rId28"/>
    <p:sldLayoutId id="2147483776" r:id="rId29"/>
    <p:sldLayoutId id="2147483777" r:id="rId30"/>
    <p:sldLayoutId id="2147483778" r:id="rId31"/>
    <p:sldLayoutId id="2147483779" r:id="rId32"/>
    <p:sldLayoutId id="2147483780" r:id="rId33"/>
    <p:sldLayoutId id="2147483781" r:id="rId34"/>
    <p:sldLayoutId id="2147483782" r:id="rId35"/>
    <p:sldLayoutId id="2147483783" r:id="rId36"/>
    <p:sldLayoutId id="2147483784" r:id="rId37"/>
    <p:sldLayoutId id="2147483785" r:id="rId38"/>
    <p:sldLayoutId id="2147483786" r:id="rId39"/>
    <p:sldLayoutId id="2147483787" r:id="rId40"/>
    <p:sldLayoutId id="2147483788" r:id="rId41"/>
    <p:sldLayoutId id="2147483789" r:id="rId42"/>
    <p:sldLayoutId id="2147483790" r:id="rId43"/>
    <p:sldLayoutId id="2147483791" r:id="rId44"/>
    <p:sldLayoutId id="2147483792" r:id="rId45"/>
  </p:sldLayoutIdLst>
  <p:hf hdr="0" dt="0"/>
  <p:txStyles>
    <p:titleStyle>
      <a:lvl1pPr algn="l" defTabSz="609570" rtl="0" eaLnBrk="1" fontAlgn="base" hangingPunct="1">
        <a:spcBef>
          <a:spcPct val="0"/>
        </a:spcBef>
        <a:spcAft>
          <a:spcPct val="0"/>
        </a:spcAft>
        <a:defRPr sz="2000" b="0" i="0" u="none" kern="1200" cap="none" baseline="0">
          <a:solidFill>
            <a:schemeClr val="tx1"/>
          </a:solidFill>
          <a:latin typeface="+mn-lt"/>
          <a:ea typeface="+mj-ea"/>
          <a:cs typeface="+mj-cs"/>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p:titleStyle>
    <p:bodyStyle>
      <a:lvl1pPr marL="0" indent="0" algn="l" defTabSz="609570" rtl="0" eaLnBrk="1" fontAlgn="base" hangingPunct="1">
        <a:spcBef>
          <a:spcPct val="20000"/>
        </a:spcBef>
        <a:spcAft>
          <a:spcPct val="0"/>
        </a:spcAft>
        <a:buFontTx/>
        <a:buNone/>
        <a:defRPr sz="3200" kern="1200">
          <a:solidFill>
            <a:schemeClr val="tx1"/>
          </a:solidFill>
          <a:latin typeface="+mn-lt"/>
          <a:ea typeface="+mn-ea"/>
          <a:cs typeface="+mn-cs"/>
        </a:defRPr>
      </a:lvl1pPr>
      <a:lvl2pPr marL="609570" indent="0" algn="l" defTabSz="609570" rtl="0" eaLnBrk="1" fontAlgn="base" hangingPunct="1">
        <a:spcBef>
          <a:spcPct val="20000"/>
        </a:spcBef>
        <a:spcAft>
          <a:spcPct val="0"/>
        </a:spcAft>
        <a:buFontTx/>
        <a:buNone/>
        <a:defRPr sz="2400" b="0" i="0" u="none" kern="1200">
          <a:solidFill>
            <a:schemeClr val="tx1"/>
          </a:solidFill>
          <a:latin typeface="+mn-lt"/>
          <a:ea typeface="+mn-ea"/>
          <a:cs typeface="+mn-cs"/>
        </a:defRPr>
      </a:lvl2pPr>
      <a:lvl3pPr marL="1219140" indent="0" algn="l" defTabSz="609570" rtl="0" eaLnBrk="1" fontAlgn="base" hangingPunct="1">
        <a:spcBef>
          <a:spcPct val="20000"/>
        </a:spcBef>
        <a:spcAft>
          <a:spcPct val="0"/>
        </a:spcAft>
        <a:buFontTx/>
        <a:buNone/>
        <a:defRPr sz="2000" kern="1200">
          <a:solidFill>
            <a:schemeClr val="tx1"/>
          </a:solidFill>
          <a:latin typeface="+mn-lt"/>
          <a:ea typeface="+mn-ea"/>
          <a:cs typeface="+mn-cs"/>
        </a:defRPr>
      </a:lvl3pPr>
      <a:lvl4pPr marL="1828709" indent="0" algn="l" defTabSz="609570" rtl="0" eaLnBrk="1" fontAlgn="base" hangingPunct="1">
        <a:spcBef>
          <a:spcPct val="20000"/>
        </a:spcBef>
        <a:spcAft>
          <a:spcPct val="0"/>
        </a:spcAft>
        <a:buFontTx/>
        <a:buNone/>
        <a:defRPr sz="1867" kern="1200">
          <a:solidFill>
            <a:schemeClr val="tx1"/>
          </a:solidFill>
          <a:latin typeface="+mn-lt"/>
          <a:ea typeface="+mn-ea"/>
          <a:cs typeface="+mn-cs"/>
        </a:defRPr>
      </a:lvl4pPr>
      <a:lvl5pPr marL="2438278" indent="0" algn="l" defTabSz="609570" rtl="0" eaLnBrk="1" fontAlgn="base" hangingPunct="1">
        <a:spcBef>
          <a:spcPct val="20000"/>
        </a:spcBef>
        <a:spcAft>
          <a:spcPct val="0"/>
        </a:spcAft>
        <a:buFontTx/>
        <a:buNone/>
        <a:defRPr sz="1467" kern="1200">
          <a:solidFill>
            <a:schemeClr val="tx1"/>
          </a:solidFill>
          <a:latin typeface="+mn-lt"/>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sv-SE"/>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emf"/><Relationship Id="rId1" Type="http://schemas.openxmlformats.org/officeDocument/2006/relationships/slideLayout" Target="../slideLayouts/slideLayout16.xml"/><Relationship Id="rId4" Type="http://schemas.openxmlformats.org/officeDocument/2006/relationships/image" Target="../media/image48.jpeg"/></Relationships>
</file>

<file path=ppt/slides/_rels/slide2.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6.png"/><Relationship Id="rId18" Type="http://schemas.microsoft.com/office/2007/relationships/hdphoto" Target="../media/hdphoto6.wdp"/><Relationship Id="rId3" Type="http://schemas.openxmlformats.org/officeDocument/2006/relationships/image" Target="../media/image49.png"/><Relationship Id="rId21" Type="http://schemas.openxmlformats.org/officeDocument/2006/relationships/image" Target="../media/image60.png"/><Relationship Id="rId7" Type="http://schemas.openxmlformats.org/officeDocument/2006/relationships/image" Target="../media/image52.png"/><Relationship Id="rId12" Type="http://schemas.microsoft.com/office/2007/relationships/hdphoto" Target="../media/hdphoto3.wdp"/><Relationship Id="rId17" Type="http://schemas.openxmlformats.org/officeDocument/2006/relationships/image" Target="../media/image58.png"/><Relationship Id="rId2" Type="http://schemas.openxmlformats.org/officeDocument/2006/relationships/notesSlide" Target="../notesSlides/notesSlide1.xml"/><Relationship Id="rId16" Type="http://schemas.microsoft.com/office/2007/relationships/hdphoto" Target="../media/hdphoto5.wdp"/><Relationship Id="rId20" Type="http://schemas.microsoft.com/office/2007/relationships/hdphoto" Target="../media/hdphoto7.wdp"/><Relationship Id="rId1" Type="http://schemas.openxmlformats.org/officeDocument/2006/relationships/slideLayout" Target="../slideLayouts/slideLayout74.xml"/><Relationship Id="rId6" Type="http://schemas.openxmlformats.org/officeDocument/2006/relationships/image" Target="../media/image51.png"/><Relationship Id="rId11" Type="http://schemas.openxmlformats.org/officeDocument/2006/relationships/image" Target="../media/image55.png"/><Relationship Id="rId24" Type="http://schemas.microsoft.com/office/2007/relationships/hdphoto" Target="../media/hdphoto9.wdp"/><Relationship Id="rId5" Type="http://schemas.openxmlformats.org/officeDocument/2006/relationships/image" Target="../media/image50.jpg"/><Relationship Id="rId15" Type="http://schemas.openxmlformats.org/officeDocument/2006/relationships/image" Target="../media/image57.png"/><Relationship Id="rId23" Type="http://schemas.openxmlformats.org/officeDocument/2006/relationships/image" Target="../media/image61.png"/><Relationship Id="rId10" Type="http://schemas.openxmlformats.org/officeDocument/2006/relationships/image" Target="../media/image54.png"/><Relationship Id="rId19" Type="http://schemas.openxmlformats.org/officeDocument/2006/relationships/image" Target="../media/image59.png"/><Relationship Id="rId4" Type="http://schemas.microsoft.com/office/2007/relationships/hdphoto" Target="../media/hdphoto1.wdp"/><Relationship Id="rId9" Type="http://schemas.microsoft.com/office/2007/relationships/hdphoto" Target="../media/hdphoto2.wdp"/><Relationship Id="rId14" Type="http://schemas.microsoft.com/office/2007/relationships/hdphoto" Target="../media/hdphoto4.wdp"/><Relationship Id="rId22" Type="http://schemas.microsoft.com/office/2007/relationships/hdphoto" Target="../media/hdphoto8.wdp"/></Relationships>
</file>

<file path=ppt/slides/_rels/slide3.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72.png"/><Relationship Id="rId3" Type="http://schemas.openxmlformats.org/officeDocument/2006/relationships/image" Target="../media/image62.jpg"/><Relationship Id="rId7" Type="http://schemas.openxmlformats.org/officeDocument/2006/relationships/image" Target="../media/image66.png"/><Relationship Id="rId12" Type="http://schemas.openxmlformats.org/officeDocument/2006/relationships/image" Target="../media/image71.png"/><Relationship Id="rId2" Type="http://schemas.openxmlformats.org/officeDocument/2006/relationships/notesSlide" Target="../notesSlides/notesSlide2.xml"/><Relationship Id="rId1" Type="http://schemas.openxmlformats.org/officeDocument/2006/relationships/slideLayout" Target="../slideLayouts/slideLayout30.xml"/><Relationship Id="rId6" Type="http://schemas.openxmlformats.org/officeDocument/2006/relationships/image" Target="../media/image65.jpeg"/><Relationship Id="rId11" Type="http://schemas.openxmlformats.org/officeDocument/2006/relationships/image" Target="../media/image70.png"/><Relationship Id="rId5" Type="http://schemas.openxmlformats.org/officeDocument/2006/relationships/image" Target="../media/image64.png"/><Relationship Id="rId10" Type="http://schemas.openxmlformats.org/officeDocument/2006/relationships/image" Target="../media/image69.png"/><Relationship Id="rId4" Type="http://schemas.openxmlformats.org/officeDocument/2006/relationships/image" Target="../media/image63.jpg"/><Relationship Id="rId9" Type="http://schemas.openxmlformats.org/officeDocument/2006/relationships/image" Target="../media/image68.png"/><Relationship Id="rId14" Type="http://schemas.microsoft.com/office/2007/relationships/hdphoto" Target="../media/hdphoto10.wdp"/></Relationships>
</file>

<file path=ppt/slides/_rels/slide4.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3.jpg"/><Relationship Id="rId7" Type="http://schemas.microsoft.com/office/2007/relationships/hdphoto" Target="../media/hdphoto12.wdp"/><Relationship Id="rId2" Type="http://schemas.openxmlformats.org/officeDocument/2006/relationships/notesSlide" Target="../notesSlides/notesSlide3.xml"/><Relationship Id="rId1" Type="http://schemas.openxmlformats.org/officeDocument/2006/relationships/slideLayout" Target="../slideLayouts/slideLayout31.xml"/><Relationship Id="rId6" Type="http://schemas.openxmlformats.org/officeDocument/2006/relationships/image" Target="../media/image75.png"/><Relationship Id="rId11" Type="http://schemas.openxmlformats.org/officeDocument/2006/relationships/image" Target="../media/image78.png"/><Relationship Id="rId5" Type="http://schemas.microsoft.com/office/2007/relationships/hdphoto" Target="../media/hdphoto11.wdp"/><Relationship Id="rId10" Type="http://schemas.microsoft.com/office/2007/relationships/hdphoto" Target="../media/hdphoto13.wdp"/><Relationship Id="rId4" Type="http://schemas.openxmlformats.org/officeDocument/2006/relationships/image" Target="../media/image74.png"/><Relationship Id="rId9" Type="http://schemas.openxmlformats.org/officeDocument/2006/relationships/image" Target="../media/image77.png"/></Relationships>
</file>

<file path=ppt/slides/_rels/slide5.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comments" Target="../comments/comment1.xml"/></Relationships>
</file>

<file path=ppt/slides/_rels/slide7.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image" Target="../media/image86.jp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46.em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jpeg"/><Relationship Id="rId1" Type="http://schemas.openxmlformats.org/officeDocument/2006/relationships/slideLayout" Target="../slideLayouts/slideLayout6.xml"/><Relationship Id="rId5" Type="http://schemas.microsoft.com/office/2007/relationships/hdphoto" Target="../media/hdphoto14.wdp"/><Relationship Id="rId4" Type="http://schemas.openxmlformats.org/officeDocument/2006/relationships/image" Target="../media/image7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94.png"/></Relationships>
</file>

<file path=ppt/slides/_rels/slide1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6" Type="http://schemas.openxmlformats.org/officeDocument/2006/relationships/image" Target="../media/image119.wmf"/><Relationship Id="rId21" Type="http://schemas.openxmlformats.org/officeDocument/2006/relationships/image" Target="../media/image114.wmf"/><Relationship Id="rId42" Type="http://schemas.openxmlformats.org/officeDocument/2006/relationships/image" Target="../media/image135.wmf"/><Relationship Id="rId47" Type="http://schemas.openxmlformats.org/officeDocument/2006/relationships/image" Target="../media/image140.wmf"/><Relationship Id="rId63" Type="http://schemas.openxmlformats.org/officeDocument/2006/relationships/image" Target="../media/image156.wmf"/><Relationship Id="rId68" Type="http://schemas.openxmlformats.org/officeDocument/2006/relationships/image" Target="../media/image161.wmf"/><Relationship Id="rId16" Type="http://schemas.openxmlformats.org/officeDocument/2006/relationships/image" Target="../media/image109.wmf"/><Relationship Id="rId11" Type="http://schemas.openxmlformats.org/officeDocument/2006/relationships/image" Target="../media/image104.wmf"/><Relationship Id="rId32" Type="http://schemas.openxmlformats.org/officeDocument/2006/relationships/image" Target="../media/image125.wmf"/><Relationship Id="rId37" Type="http://schemas.openxmlformats.org/officeDocument/2006/relationships/image" Target="../media/image130.wmf"/><Relationship Id="rId53" Type="http://schemas.openxmlformats.org/officeDocument/2006/relationships/image" Target="../media/image146.wmf"/><Relationship Id="rId58" Type="http://schemas.openxmlformats.org/officeDocument/2006/relationships/image" Target="../media/image151.wmf"/><Relationship Id="rId74" Type="http://schemas.openxmlformats.org/officeDocument/2006/relationships/image" Target="../media/image167.wmf"/><Relationship Id="rId79" Type="http://schemas.openxmlformats.org/officeDocument/2006/relationships/image" Target="../media/image172.wmf"/><Relationship Id="rId5" Type="http://schemas.openxmlformats.org/officeDocument/2006/relationships/image" Target="../media/image98.wmf"/><Relationship Id="rId61" Type="http://schemas.openxmlformats.org/officeDocument/2006/relationships/image" Target="../media/image154.wmf"/><Relationship Id="rId82" Type="http://schemas.openxmlformats.org/officeDocument/2006/relationships/image" Target="../media/image175.wmf"/><Relationship Id="rId19" Type="http://schemas.openxmlformats.org/officeDocument/2006/relationships/image" Target="../media/image112.wmf"/><Relationship Id="rId14" Type="http://schemas.openxmlformats.org/officeDocument/2006/relationships/image" Target="../media/image107.wmf"/><Relationship Id="rId22" Type="http://schemas.openxmlformats.org/officeDocument/2006/relationships/image" Target="../media/image115.wmf"/><Relationship Id="rId27" Type="http://schemas.openxmlformats.org/officeDocument/2006/relationships/image" Target="../media/image120.wmf"/><Relationship Id="rId30" Type="http://schemas.openxmlformats.org/officeDocument/2006/relationships/image" Target="../media/image123.wmf"/><Relationship Id="rId35" Type="http://schemas.openxmlformats.org/officeDocument/2006/relationships/image" Target="../media/image128.wmf"/><Relationship Id="rId43" Type="http://schemas.openxmlformats.org/officeDocument/2006/relationships/image" Target="../media/image136.wmf"/><Relationship Id="rId48" Type="http://schemas.openxmlformats.org/officeDocument/2006/relationships/image" Target="../media/image141.wmf"/><Relationship Id="rId56" Type="http://schemas.openxmlformats.org/officeDocument/2006/relationships/image" Target="../media/image149.wmf"/><Relationship Id="rId64" Type="http://schemas.openxmlformats.org/officeDocument/2006/relationships/image" Target="../media/image157.wmf"/><Relationship Id="rId69" Type="http://schemas.openxmlformats.org/officeDocument/2006/relationships/image" Target="../media/image162.wmf"/><Relationship Id="rId77" Type="http://schemas.openxmlformats.org/officeDocument/2006/relationships/image" Target="../media/image170.wmf"/><Relationship Id="rId8" Type="http://schemas.openxmlformats.org/officeDocument/2006/relationships/image" Target="../media/image101.wmf"/><Relationship Id="rId51" Type="http://schemas.openxmlformats.org/officeDocument/2006/relationships/image" Target="../media/image144.wmf"/><Relationship Id="rId72" Type="http://schemas.openxmlformats.org/officeDocument/2006/relationships/image" Target="../media/image165.wmf"/><Relationship Id="rId80" Type="http://schemas.openxmlformats.org/officeDocument/2006/relationships/image" Target="../media/image173.wmf"/><Relationship Id="rId3" Type="http://schemas.openxmlformats.org/officeDocument/2006/relationships/image" Target="../media/image96.wmf"/><Relationship Id="rId12" Type="http://schemas.openxmlformats.org/officeDocument/2006/relationships/image" Target="../media/image105.wmf"/><Relationship Id="rId17" Type="http://schemas.openxmlformats.org/officeDocument/2006/relationships/image" Target="../media/image110.wmf"/><Relationship Id="rId25" Type="http://schemas.openxmlformats.org/officeDocument/2006/relationships/image" Target="../media/image118.wmf"/><Relationship Id="rId33" Type="http://schemas.openxmlformats.org/officeDocument/2006/relationships/image" Target="../media/image126.wmf"/><Relationship Id="rId38" Type="http://schemas.openxmlformats.org/officeDocument/2006/relationships/image" Target="../media/image131.wmf"/><Relationship Id="rId46" Type="http://schemas.openxmlformats.org/officeDocument/2006/relationships/image" Target="../media/image139.wmf"/><Relationship Id="rId59" Type="http://schemas.openxmlformats.org/officeDocument/2006/relationships/image" Target="../media/image152.wmf"/><Relationship Id="rId67" Type="http://schemas.openxmlformats.org/officeDocument/2006/relationships/image" Target="../media/image160.wmf"/><Relationship Id="rId20" Type="http://schemas.openxmlformats.org/officeDocument/2006/relationships/image" Target="../media/image113.wmf"/><Relationship Id="rId41" Type="http://schemas.openxmlformats.org/officeDocument/2006/relationships/image" Target="../media/image134.wmf"/><Relationship Id="rId54" Type="http://schemas.openxmlformats.org/officeDocument/2006/relationships/image" Target="../media/image147.wmf"/><Relationship Id="rId62" Type="http://schemas.openxmlformats.org/officeDocument/2006/relationships/image" Target="../media/image155.wmf"/><Relationship Id="rId70" Type="http://schemas.openxmlformats.org/officeDocument/2006/relationships/image" Target="../media/image163.wmf"/><Relationship Id="rId75" Type="http://schemas.openxmlformats.org/officeDocument/2006/relationships/image" Target="../media/image168.wmf"/><Relationship Id="rId83" Type="http://schemas.openxmlformats.org/officeDocument/2006/relationships/image" Target="../media/image176.png"/><Relationship Id="rId1" Type="http://schemas.openxmlformats.org/officeDocument/2006/relationships/slideLayout" Target="../slideLayouts/slideLayout6.xml"/><Relationship Id="rId6" Type="http://schemas.openxmlformats.org/officeDocument/2006/relationships/image" Target="../media/image99.wmf"/><Relationship Id="rId15" Type="http://schemas.openxmlformats.org/officeDocument/2006/relationships/image" Target="../media/image108.wmf"/><Relationship Id="rId23" Type="http://schemas.openxmlformats.org/officeDocument/2006/relationships/image" Target="../media/image116.wmf"/><Relationship Id="rId28" Type="http://schemas.openxmlformats.org/officeDocument/2006/relationships/image" Target="../media/image121.wmf"/><Relationship Id="rId36" Type="http://schemas.openxmlformats.org/officeDocument/2006/relationships/image" Target="../media/image129.wmf"/><Relationship Id="rId49" Type="http://schemas.openxmlformats.org/officeDocument/2006/relationships/image" Target="../media/image142.wmf"/><Relationship Id="rId57" Type="http://schemas.openxmlformats.org/officeDocument/2006/relationships/image" Target="../media/image150.wmf"/><Relationship Id="rId10" Type="http://schemas.openxmlformats.org/officeDocument/2006/relationships/image" Target="../media/image103.wmf"/><Relationship Id="rId31" Type="http://schemas.openxmlformats.org/officeDocument/2006/relationships/image" Target="../media/image124.wmf"/><Relationship Id="rId44" Type="http://schemas.openxmlformats.org/officeDocument/2006/relationships/image" Target="../media/image137.wmf"/><Relationship Id="rId52" Type="http://schemas.openxmlformats.org/officeDocument/2006/relationships/image" Target="../media/image145.wmf"/><Relationship Id="rId60" Type="http://schemas.openxmlformats.org/officeDocument/2006/relationships/image" Target="../media/image153.wmf"/><Relationship Id="rId65" Type="http://schemas.openxmlformats.org/officeDocument/2006/relationships/image" Target="../media/image158.wmf"/><Relationship Id="rId73" Type="http://schemas.openxmlformats.org/officeDocument/2006/relationships/image" Target="../media/image166.wmf"/><Relationship Id="rId78" Type="http://schemas.openxmlformats.org/officeDocument/2006/relationships/image" Target="../media/image171.wmf"/><Relationship Id="rId81" Type="http://schemas.openxmlformats.org/officeDocument/2006/relationships/image" Target="../media/image174.wmf"/><Relationship Id="rId4" Type="http://schemas.openxmlformats.org/officeDocument/2006/relationships/image" Target="../media/image97.wmf"/><Relationship Id="rId9" Type="http://schemas.openxmlformats.org/officeDocument/2006/relationships/image" Target="../media/image102.wmf"/><Relationship Id="rId13" Type="http://schemas.openxmlformats.org/officeDocument/2006/relationships/image" Target="../media/image106.wmf"/><Relationship Id="rId18" Type="http://schemas.openxmlformats.org/officeDocument/2006/relationships/image" Target="../media/image111.wmf"/><Relationship Id="rId39" Type="http://schemas.openxmlformats.org/officeDocument/2006/relationships/image" Target="../media/image132.wmf"/><Relationship Id="rId34" Type="http://schemas.openxmlformats.org/officeDocument/2006/relationships/image" Target="../media/image127.wmf"/><Relationship Id="rId50" Type="http://schemas.openxmlformats.org/officeDocument/2006/relationships/image" Target="../media/image143.wmf"/><Relationship Id="rId55" Type="http://schemas.openxmlformats.org/officeDocument/2006/relationships/image" Target="../media/image148.wmf"/><Relationship Id="rId76" Type="http://schemas.openxmlformats.org/officeDocument/2006/relationships/image" Target="../media/image169.wmf"/><Relationship Id="rId7" Type="http://schemas.openxmlformats.org/officeDocument/2006/relationships/image" Target="../media/image100.wmf"/><Relationship Id="rId71" Type="http://schemas.openxmlformats.org/officeDocument/2006/relationships/image" Target="../media/image164.wmf"/><Relationship Id="rId2" Type="http://schemas.openxmlformats.org/officeDocument/2006/relationships/notesSlide" Target="../notesSlides/notesSlide7.xml"/><Relationship Id="rId29" Type="http://schemas.openxmlformats.org/officeDocument/2006/relationships/image" Target="../media/image122.wmf"/><Relationship Id="rId24" Type="http://schemas.openxmlformats.org/officeDocument/2006/relationships/image" Target="../media/image117.wmf"/><Relationship Id="rId40" Type="http://schemas.openxmlformats.org/officeDocument/2006/relationships/image" Target="../media/image133.wmf"/><Relationship Id="rId45" Type="http://schemas.openxmlformats.org/officeDocument/2006/relationships/image" Target="../media/image138.wmf"/><Relationship Id="rId66" Type="http://schemas.openxmlformats.org/officeDocument/2006/relationships/image" Target="../media/image159.wmf"/></Relationships>
</file>

<file path=ppt/slides/_rels/slide19.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79.emf"/><Relationship Id="rId2" Type="http://schemas.openxmlformats.org/officeDocument/2006/relationships/image" Target="../media/image178.emf"/><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81.emf"/><Relationship Id="rId2" Type="http://schemas.openxmlformats.org/officeDocument/2006/relationships/image" Target="../media/image180.emf"/><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82.jp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87.jp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8" Type="http://schemas.openxmlformats.org/officeDocument/2006/relationships/hyperlink" Target="mailto:panels.semco@flaktgroup.com" TargetMode="External"/><Relationship Id="rId13" Type="http://schemas.openxmlformats.org/officeDocument/2006/relationships/hyperlink" Target="https://info.semcohvac.com/service-request" TargetMode="External"/><Relationship Id="rId3" Type="http://schemas.openxmlformats.org/officeDocument/2006/relationships/hyperlink" Target="mailto:elite.semco@flaktgroup.com" TargetMode="External"/><Relationship Id="rId7" Type="http://schemas.openxmlformats.org/officeDocument/2006/relationships/hyperlink" Target="mailto:duct.semco@flaktgroup.com" TargetMode="External"/><Relationship Id="rId12" Type="http://schemas.openxmlformats.org/officeDocument/2006/relationships/hyperlink" Target="https://info.semcohvac.com/claim-form" TargetMode="External"/><Relationship Id="rId2" Type="http://schemas.openxmlformats.org/officeDocument/2006/relationships/image" Target="../media/image188.png"/><Relationship Id="rId1" Type="http://schemas.openxmlformats.org/officeDocument/2006/relationships/slideLayout" Target="../slideLayouts/slideLayout46.xml"/><Relationship Id="rId6" Type="http://schemas.openxmlformats.org/officeDocument/2006/relationships/hyperlink" Target="mailto:applied.semco@flaktgroup.com" TargetMode="External"/><Relationship Id="rId11" Type="http://schemas.openxmlformats.org/officeDocument/2006/relationships/hyperlink" Target="mailto:service.semco2@flaktgroup.com" TargetMode="External"/><Relationship Id="rId5" Type="http://schemas.openxmlformats.org/officeDocument/2006/relationships/hyperlink" Target="mailto:unitary.semco@flaktgroup.com" TargetMode="External"/><Relationship Id="rId10" Type="http://schemas.openxmlformats.org/officeDocument/2006/relationships/hyperlink" Target="mailto:oem.semco@flaktgroup.com" TargetMode="External"/><Relationship Id="rId4" Type="http://schemas.openxmlformats.org/officeDocument/2006/relationships/hyperlink" Target="mailto:chilledbeams.semco@flaktgroup.com" TargetMode="External"/><Relationship Id="rId9" Type="http://schemas.openxmlformats.org/officeDocument/2006/relationships/hyperlink" Target="mailto:refresh.semco@flaktgroup.com" TargetMode="External"/><Relationship Id="rId14" Type="http://schemas.openxmlformats.org/officeDocument/2006/relationships/hyperlink" Target="https://info.semcohvac.com/parts-reques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rotWithShape="1">
          <a:blip r:embed="rId2" cstate="print">
            <a:extLst>
              <a:ext uri="{28A0092B-C50C-407E-A947-70E740481C1C}">
                <a14:useLocalDpi xmlns:a14="http://schemas.microsoft.com/office/drawing/2010/main"/>
              </a:ext>
            </a:extLst>
          </a:blip>
          <a:srcRect l="3742" t="6593" r="2410" b="6913"/>
          <a:stretch/>
        </p:blipFill>
        <p:spPr bwMode="auto">
          <a:xfrm>
            <a:off x="5958971" y="552450"/>
            <a:ext cx="6599516" cy="3771900"/>
          </a:xfrm>
          <a:prstGeom prst="rect">
            <a:avLst/>
          </a:prstGeom>
          <a:noFill/>
          <a:ln>
            <a:noFill/>
          </a:ln>
        </p:spPr>
      </p:pic>
      <p:sp>
        <p:nvSpPr>
          <p:cNvPr id="8" name="Rectangle 7"/>
          <p:cNvSpPr/>
          <p:nvPr/>
        </p:nvSpPr>
        <p:spPr>
          <a:xfrm>
            <a:off x="6072394" y="2108820"/>
            <a:ext cx="4948032" cy="3065052"/>
          </a:xfrm>
          <a:prstGeom prst="rect">
            <a:avLst/>
          </a:prstGeom>
          <a:noFill/>
          <a:ln w="571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Boxed Book" panose="02000506040000020004" pitchFamily="2" charset="0"/>
            </a:endParaRPr>
          </a:p>
        </p:txBody>
      </p:sp>
      <p:pic>
        <p:nvPicPr>
          <p:cNvPr id="15" name="Picture Placeholder 14"/>
          <p:cNvPicPr>
            <a:picLocks noGrp="1" noChangeAspect="1"/>
          </p:cNvPicPr>
          <p:nvPr>
            <p:ph type="pic" sz="quarter" idx="4294967295"/>
          </p:nvPr>
        </p:nvPicPr>
        <p:blipFill>
          <a:blip r:embed="rId3" cstate="print">
            <a:extLst>
              <a:ext uri="{28A0092B-C50C-407E-A947-70E740481C1C}">
                <a14:useLocalDpi xmlns:a14="http://schemas.microsoft.com/office/drawing/2010/main"/>
              </a:ext>
            </a:extLst>
          </a:blip>
          <a:srcRect/>
          <a:stretch>
            <a:fillRect/>
          </a:stretch>
        </p:blipFill>
        <p:spPr>
          <a:xfrm>
            <a:off x="5794665" y="2919916"/>
            <a:ext cx="5445815" cy="3092420"/>
          </a:xfrm>
        </p:spPr>
      </p:pic>
      <p:sp>
        <p:nvSpPr>
          <p:cNvPr id="7" name="Title 25"/>
          <p:cNvSpPr txBox="1">
            <a:spLocks/>
          </p:cNvSpPr>
          <p:nvPr/>
        </p:nvSpPr>
        <p:spPr>
          <a:xfrm>
            <a:off x="900432" y="2587957"/>
            <a:ext cx="5819706" cy="1682085"/>
          </a:xfrm>
          <a:prstGeom prst="rect">
            <a:avLst/>
          </a:prstGeom>
        </p:spPr>
        <p:txBody>
          <a:bodyPr vert="horz" lIns="68580" tIns="34290" rIns="68580" bIns="34290" rtlCol="0" anchor="ctr">
            <a:noAutofit/>
          </a:bodyPr>
          <a:lstStyle>
            <a:lvl1pPr algn="l" defTabSz="609570" rtl="0" eaLnBrk="1" fontAlgn="base" hangingPunct="1">
              <a:spcBef>
                <a:spcPct val="0"/>
              </a:spcBef>
              <a:spcAft>
                <a:spcPct val="0"/>
              </a:spcAft>
              <a:defRPr sz="4000" b="0" i="0" u="none" kern="1200" cap="none" baseline="0">
                <a:solidFill>
                  <a:schemeClr val="bg1"/>
                </a:solidFill>
                <a:latin typeface="+mn-lt"/>
                <a:ea typeface="Calibri Light" charset="0"/>
                <a:cs typeface="Calibri Light" charset="0"/>
              </a:defRPr>
            </a:lvl1pPr>
            <a:lvl2pPr algn="l" defTabSz="609570" rtl="0" eaLnBrk="1" fontAlgn="base" hangingPunct="1">
              <a:spcBef>
                <a:spcPct val="0"/>
              </a:spcBef>
              <a:spcAft>
                <a:spcPct val="0"/>
              </a:spcAft>
              <a:defRPr sz="3733">
                <a:solidFill>
                  <a:schemeClr val="tx1"/>
                </a:solidFill>
                <a:latin typeface="Calibri" pitchFamily="34" charset="0"/>
              </a:defRPr>
            </a:lvl2pPr>
            <a:lvl3pPr algn="l" defTabSz="609570" rtl="0" eaLnBrk="1" fontAlgn="base" hangingPunct="1">
              <a:spcBef>
                <a:spcPct val="0"/>
              </a:spcBef>
              <a:spcAft>
                <a:spcPct val="0"/>
              </a:spcAft>
              <a:defRPr sz="3733">
                <a:solidFill>
                  <a:schemeClr val="tx1"/>
                </a:solidFill>
                <a:latin typeface="Calibri" pitchFamily="34" charset="0"/>
              </a:defRPr>
            </a:lvl3pPr>
            <a:lvl4pPr algn="l" defTabSz="609570" rtl="0" eaLnBrk="1" fontAlgn="base" hangingPunct="1">
              <a:spcBef>
                <a:spcPct val="0"/>
              </a:spcBef>
              <a:spcAft>
                <a:spcPct val="0"/>
              </a:spcAft>
              <a:defRPr sz="3733">
                <a:solidFill>
                  <a:schemeClr val="tx1"/>
                </a:solidFill>
                <a:latin typeface="Calibri" pitchFamily="34" charset="0"/>
              </a:defRPr>
            </a:lvl4pPr>
            <a:lvl5pPr algn="l" defTabSz="609570" rtl="0" eaLnBrk="1" fontAlgn="base" hangingPunct="1">
              <a:spcBef>
                <a:spcPct val="0"/>
              </a:spcBef>
              <a:spcAft>
                <a:spcPct val="0"/>
              </a:spcAft>
              <a:defRPr sz="3733">
                <a:solidFill>
                  <a:schemeClr val="tx1"/>
                </a:solidFill>
                <a:latin typeface="Calibri" pitchFamily="34" charset="0"/>
              </a:defRPr>
            </a:lvl5pPr>
            <a:lvl6pPr marL="609570" algn="l" defTabSz="609570" rtl="0" eaLnBrk="1" fontAlgn="base" hangingPunct="1">
              <a:spcBef>
                <a:spcPct val="0"/>
              </a:spcBef>
              <a:spcAft>
                <a:spcPct val="0"/>
              </a:spcAft>
              <a:defRPr sz="3733">
                <a:solidFill>
                  <a:schemeClr val="tx1"/>
                </a:solidFill>
                <a:latin typeface="Calibri" pitchFamily="34" charset="0"/>
              </a:defRPr>
            </a:lvl6pPr>
            <a:lvl7pPr marL="1219140" algn="l" defTabSz="609570" rtl="0" eaLnBrk="1" fontAlgn="base" hangingPunct="1">
              <a:spcBef>
                <a:spcPct val="0"/>
              </a:spcBef>
              <a:spcAft>
                <a:spcPct val="0"/>
              </a:spcAft>
              <a:defRPr sz="3733">
                <a:solidFill>
                  <a:schemeClr val="tx1"/>
                </a:solidFill>
                <a:latin typeface="Calibri" pitchFamily="34" charset="0"/>
              </a:defRPr>
            </a:lvl7pPr>
            <a:lvl8pPr marL="1828709" algn="l" defTabSz="609570" rtl="0" eaLnBrk="1" fontAlgn="base" hangingPunct="1">
              <a:spcBef>
                <a:spcPct val="0"/>
              </a:spcBef>
              <a:spcAft>
                <a:spcPct val="0"/>
              </a:spcAft>
              <a:defRPr sz="3733">
                <a:solidFill>
                  <a:schemeClr val="tx1"/>
                </a:solidFill>
                <a:latin typeface="Calibri" pitchFamily="34" charset="0"/>
              </a:defRPr>
            </a:lvl8pPr>
            <a:lvl9pPr marL="2438278" algn="l" defTabSz="609570" rtl="0" eaLnBrk="1" fontAlgn="base" hangingPunct="1">
              <a:spcBef>
                <a:spcPct val="0"/>
              </a:spcBef>
              <a:spcAft>
                <a:spcPct val="0"/>
              </a:spcAft>
              <a:defRPr sz="3733">
                <a:solidFill>
                  <a:schemeClr val="tx1"/>
                </a:solidFill>
                <a:latin typeface="Calibri" pitchFamily="34" charset="0"/>
              </a:defRPr>
            </a:lvl9pPr>
          </a:lstStyle>
          <a:p>
            <a:r>
              <a:rPr lang="en-US" b="1" dirty="0">
                <a:latin typeface="+mj-lt"/>
              </a:rPr>
              <a:t>FV and FV Coil Module</a:t>
            </a:r>
            <a:endParaRPr lang="en-US" dirty="0"/>
          </a:p>
        </p:txBody>
      </p:sp>
      <p:pic>
        <p:nvPicPr>
          <p:cNvPr id="1026" name="Picture 2">
            <a:extLst>
              <a:ext uri="{FF2B5EF4-FFF2-40B4-BE49-F238E27FC236}">
                <a16:creationId xmlns:a16="http://schemas.microsoft.com/office/drawing/2014/main" id="{F918000C-03DE-8ACA-59E5-D8BA21036A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974" y="5421746"/>
            <a:ext cx="1338916" cy="13389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3139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B3E7657E-3BF4-EE1D-473B-8A7DA1D59E37}"/>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Lst>
          </a:blip>
          <a:srcRect l="35692"/>
          <a:stretch/>
        </p:blipFill>
        <p:spPr>
          <a:xfrm>
            <a:off x="7581988" y="1"/>
            <a:ext cx="4617065" cy="3984576"/>
          </a:xfrm>
          <a:prstGeom prst="rect">
            <a:avLst/>
          </a:prstGeom>
        </p:spPr>
      </p:pic>
      <p:pic>
        <p:nvPicPr>
          <p:cNvPr id="7" name="Picture 6" descr="A picture containing indoor, step&#10;&#10;Description automatically generated">
            <a:extLst>
              <a:ext uri="{FF2B5EF4-FFF2-40B4-BE49-F238E27FC236}">
                <a16:creationId xmlns:a16="http://schemas.microsoft.com/office/drawing/2014/main" id="{DC12B4EC-AE9B-4F88-AA62-499CA5255C89}"/>
              </a:ext>
            </a:extLst>
          </p:cNvPr>
          <p:cNvPicPr>
            <a:picLocks noChangeAspect="1"/>
          </p:cNvPicPr>
          <p:nvPr/>
        </p:nvPicPr>
        <p:blipFill rotWithShape="1">
          <a:blip r:embed="rId5">
            <a:extLst>
              <a:ext uri="{28A0092B-C50C-407E-A947-70E740481C1C}">
                <a14:useLocalDpi xmlns:a14="http://schemas.microsoft.com/office/drawing/2010/main" val="0"/>
              </a:ext>
            </a:extLst>
          </a:blip>
          <a:srcRect l="5150" t="680" b="1"/>
          <a:stretch/>
        </p:blipFill>
        <p:spPr>
          <a:xfrm>
            <a:off x="5308603" y="4881"/>
            <a:ext cx="2273385" cy="3529891"/>
          </a:xfrm>
          <a:prstGeom prst="rect">
            <a:avLst/>
          </a:prstGeom>
        </p:spPr>
      </p:pic>
      <p:pic>
        <p:nvPicPr>
          <p:cNvPr id="25" name="Picture 24">
            <a:extLst>
              <a:ext uri="{FF2B5EF4-FFF2-40B4-BE49-F238E27FC236}">
                <a16:creationId xmlns:a16="http://schemas.microsoft.com/office/drawing/2014/main" id="{6E1F2131-7768-4DBC-8651-4099088821DA}"/>
              </a:ext>
            </a:extLst>
          </p:cNvPr>
          <p:cNvPicPr>
            <a:picLocks noChangeAspect="1"/>
          </p:cNvPicPr>
          <p:nvPr/>
        </p:nvPicPr>
        <p:blipFill>
          <a:blip r:embed="rId6"/>
          <a:stretch>
            <a:fillRect/>
          </a:stretch>
        </p:blipFill>
        <p:spPr>
          <a:xfrm>
            <a:off x="-60341" y="-4932"/>
            <a:ext cx="5368942" cy="3459752"/>
          </a:xfrm>
          <a:prstGeom prst="rect">
            <a:avLst/>
          </a:prstGeom>
          <a:ln w="28575">
            <a:noFill/>
          </a:ln>
        </p:spPr>
      </p:pic>
      <p:sp>
        <p:nvSpPr>
          <p:cNvPr id="22" name="Rectangle 21">
            <a:extLst>
              <a:ext uri="{FF2B5EF4-FFF2-40B4-BE49-F238E27FC236}">
                <a16:creationId xmlns:a16="http://schemas.microsoft.com/office/drawing/2014/main" id="{D21EDDD1-6D34-4A58-BD0E-F6D6E4C1C66D}"/>
              </a:ext>
            </a:extLst>
          </p:cNvPr>
          <p:cNvSpPr/>
          <p:nvPr/>
        </p:nvSpPr>
        <p:spPr>
          <a:xfrm>
            <a:off x="-56815" y="3454820"/>
            <a:ext cx="12252342" cy="3429000"/>
          </a:xfrm>
          <a:prstGeom prst="rect">
            <a:avLst/>
          </a:prstGeom>
          <a:solidFill>
            <a:srgbClr val="1825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prstClr val="white"/>
              </a:solidFill>
              <a:effectLst/>
              <a:uLnTx/>
              <a:uFillTx/>
              <a:latin typeface="Boxed Book" panose="02000506040000020004" pitchFamily="50"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0" i="0" u="none" strike="noStrike" kern="1200" cap="none" spc="0" normalizeH="0" baseline="0" noProof="0" dirty="0">
                <a:ln>
                  <a:noFill/>
                </a:ln>
                <a:solidFill>
                  <a:prstClr val="white"/>
                </a:solidFill>
                <a:effectLst/>
                <a:uLnTx/>
                <a:uFillTx/>
                <a:latin typeface="Boxed Book" panose="02000506040000020004" pitchFamily="50" charset="0"/>
                <a:ea typeface="+mn-ea"/>
                <a:cs typeface="+mn-cs"/>
              </a:rPr>
              <a:t>Who we are &amp; what we do</a:t>
            </a:r>
          </a:p>
        </p:txBody>
      </p:sp>
      <p:pic>
        <p:nvPicPr>
          <p:cNvPr id="11" name="Picture 10" descr="Logo&#10;&#10;Description automatically generated">
            <a:extLst>
              <a:ext uri="{FF2B5EF4-FFF2-40B4-BE49-F238E27FC236}">
                <a16:creationId xmlns:a16="http://schemas.microsoft.com/office/drawing/2014/main" id="{3EF6087F-60E6-4D7E-90C3-8B4FA53AD50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21476" y="6114617"/>
            <a:ext cx="1519647" cy="559743"/>
          </a:xfrm>
          <a:prstGeom prst="rect">
            <a:avLst/>
          </a:prstGeom>
        </p:spPr>
      </p:pic>
      <p:grpSp>
        <p:nvGrpSpPr>
          <p:cNvPr id="2" name="Group 1">
            <a:extLst>
              <a:ext uri="{FF2B5EF4-FFF2-40B4-BE49-F238E27FC236}">
                <a16:creationId xmlns:a16="http://schemas.microsoft.com/office/drawing/2014/main" id="{BA683AFE-7890-482A-9BF8-462E7A190656}"/>
              </a:ext>
            </a:extLst>
          </p:cNvPr>
          <p:cNvGrpSpPr/>
          <p:nvPr/>
        </p:nvGrpSpPr>
        <p:grpSpPr>
          <a:xfrm>
            <a:off x="10958787" y="2903223"/>
            <a:ext cx="1051560" cy="1051560"/>
            <a:chOff x="11003517" y="2903220"/>
            <a:chExt cx="1051560" cy="1051560"/>
          </a:xfrm>
          <a:effectLst>
            <a:outerShdw blurRad="50800" dist="38100" algn="l" rotWithShape="0">
              <a:prstClr val="black">
                <a:alpha val="40000"/>
              </a:prstClr>
            </a:outerShdw>
          </a:effectLst>
        </p:grpSpPr>
        <p:sp>
          <p:nvSpPr>
            <p:cNvPr id="40" name="Oval 39">
              <a:extLst>
                <a:ext uri="{FF2B5EF4-FFF2-40B4-BE49-F238E27FC236}">
                  <a16:creationId xmlns:a16="http://schemas.microsoft.com/office/drawing/2014/main" id="{0477E850-1AE7-48BB-9509-FE82973FB85E}"/>
                </a:ext>
              </a:extLst>
            </p:cNvPr>
            <p:cNvSpPr/>
            <p:nvPr/>
          </p:nvSpPr>
          <p:spPr>
            <a:xfrm>
              <a:off x="11003517"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oxed Book"/>
                <a:ea typeface="+mn-ea"/>
                <a:cs typeface="+mn-cs"/>
              </a:endParaRPr>
            </a:p>
          </p:txBody>
        </p:sp>
        <p:sp>
          <p:nvSpPr>
            <p:cNvPr id="26" name="Oval 25">
              <a:extLst>
                <a:ext uri="{FF2B5EF4-FFF2-40B4-BE49-F238E27FC236}">
                  <a16:creationId xmlns:a16="http://schemas.microsoft.com/office/drawing/2014/main" id="{D3CA6C4D-7D1B-4E5E-9E74-078979B2C145}"/>
                </a:ext>
              </a:extLst>
            </p:cNvPr>
            <p:cNvSpPr/>
            <p:nvPr/>
          </p:nvSpPr>
          <p:spPr>
            <a:xfrm>
              <a:off x="11134639"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oxed Book"/>
                <a:ea typeface="+mn-ea"/>
                <a:cs typeface="+mn-cs"/>
              </a:endParaRPr>
            </a:p>
          </p:txBody>
        </p:sp>
        <p:pic>
          <p:nvPicPr>
            <p:cNvPr id="19" name="Picture 18" descr="A picture containing text&#10;&#10;Description automatically generated">
              <a:extLst>
                <a:ext uri="{FF2B5EF4-FFF2-40B4-BE49-F238E27FC236}">
                  <a16:creationId xmlns:a16="http://schemas.microsoft.com/office/drawing/2014/main" id="{0A8C6EC7-CAC2-418C-BE4E-A6E5EAE0CED6}"/>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val="0"/>
                </a:ext>
              </a:extLst>
            </a:blip>
            <a:stretch>
              <a:fillRect/>
            </a:stretch>
          </p:blipFill>
          <p:spPr>
            <a:xfrm>
              <a:off x="11264054" y="3156068"/>
              <a:ext cx="530487" cy="545864"/>
            </a:xfrm>
            <a:prstGeom prst="rect">
              <a:avLst/>
            </a:prstGeom>
            <a:scene3d>
              <a:camera prst="orthographicFront"/>
              <a:lightRig rig="threePt" dir="t"/>
            </a:scene3d>
            <a:sp3d>
              <a:bevelT/>
            </a:sp3d>
          </p:spPr>
        </p:pic>
      </p:grpSp>
      <p:grpSp>
        <p:nvGrpSpPr>
          <p:cNvPr id="53" name="Group 52">
            <a:extLst>
              <a:ext uri="{FF2B5EF4-FFF2-40B4-BE49-F238E27FC236}">
                <a16:creationId xmlns:a16="http://schemas.microsoft.com/office/drawing/2014/main" id="{360A1CA6-1B06-4C0A-B1F4-7A44959FE88C}"/>
              </a:ext>
            </a:extLst>
          </p:cNvPr>
          <p:cNvGrpSpPr/>
          <p:nvPr/>
        </p:nvGrpSpPr>
        <p:grpSpPr>
          <a:xfrm>
            <a:off x="5324388" y="2657388"/>
            <a:ext cx="1543231" cy="1543231"/>
            <a:chOff x="5387205" y="2657385"/>
            <a:chExt cx="1543230" cy="1543230"/>
          </a:xfrm>
        </p:grpSpPr>
        <p:sp>
          <p:nvSpPr>
            <p:cNvPr id="38" name="Oval 37">
              <a:extLst>
                <a:ext uri="{FF2B5EF4-FFF2-40B4-BE49-F238E27FC236}">
                  <a16:creationId xmlns:a16="http://schemas.microsoft.com/office/drawing/2014/main" id="{36C9A702-46D4-41B8-A392-91124E9EA268}"/>
                </a:ext>
              </a:extLst>
            </p:cNvPr>
            <p:cNvSpPr/>
            <p:nvPr/>
          </p:nvSpPr>
          <p:spPr>
            <a:xfrm>
              <a:off x="5387205" y="2657385"/>
              <a:ext cx="1543230" cy="1543230"/>
            </a:xfrm>
            <a:prstGeom prst="ellipse">
              <a:avLst/>
            </a:prstGeom>
            <a:solidFill>
              <a:schemeClr val="bg2">
                <a:lumMod val="75000"/>
                <a:alpha val="85000"/>
              </a:scheme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oxed Book"/>
                <a:ea typeface="+mn-ea"/>
                <a:cs typeface="+mn-cs"/>
              </a:endParaRPr>
            </a:p>
          </p:txBody>
        </p:sp>
        <p:sp>
          <p:nvSpPr>
            <p:cNvPr id="23" name="Oval 22">
              <a:extLst>
                <a:ext uri="{FF2B5EF4-FFF2-40B4-BE49-F238E27FC236}">
                  <a16:creationId xmlns:a16="http://schemas.microsoft.com/office/drawing/2014/main" id="{3220CAD3-029D-40CF-881F-E3D8E3A4373B}"/>
                </a:ext>
              </a:extLst>
            </p:cNvPr>
            <p:cNvSpPr/>
            <p:nvPr/>
          </p:nvSpPr>
          <p:spPr>
            <a:xfrm>
              <a:off x="5549220" y="2819400"/>
              <a:ext cx="1219200" cy="12192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oxed Book"/>
                <a:ea typeface="+mn-ea"/>
                <a:cs typeface="+mn-cs"/>
              </a:endParaRPr>
            </a:p>
          </p:txBody>
        </p:sp>
        <p:pic>
          <p:nvPicPr>
            <p:cNvPr id="43" name="Picture 42" descr="Icon&#10;&#10;Description automatically generated">
              <a:extLst>
                <a:ext uri="{FF2B5EF4-FFF2-40B4-BE49-F238E27FC236}">
                  <a16:creationId xmlns:a16="http://schemas.microsoft.com/office/drawing/2014/main" id="{86CF09D0-32A4-40A3-BB8F-7ABF6ACFE9B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799475" y="2869865"/>
              <a:ext cx="718689" cy="1098221"/>
            </a:xfrm>
            <a:prstGeom prst="rect">
              <a:avLst/>
            </a:prstGeom>
            <a:scene3d>
              <a:camera prst="orthographicFront"/>
              <a:lightRig rig="threePt" dir="t"/>
            </a:scene3d>
            <a:sp3d>
              <a:bevelT/>
            </a:sp3d>
          </p:spPr>
        </p:pic>
      </p:grpSp>
      <p:grpSp>
        <p:nvGrpSpPr>
          <p:cNvPr id="12" name="Group 11">
            <a:extLst>
              <a:ext uri="{FF2B5EF4-FFF2-40B4-BE49-F238E27FC236}">
                <a16:creationId xmlns:a16="http://schemas.microsoft.com/office/drawing/2014/main" id="{32DC47AB-7FA7-42CD-9C61-126DA892E441}"/>
              </a:ext>
            </a:extLst>
          </p:cNvPr>
          <p:cNvGrpSpPr/>
          <p:nvPr/>
        </p:nvGrpSpPr>
        <p:grpSpPr>
          <a:xfrm>
            <a:off x="108405" y="2903223"/>
            <a:ext cx="1051560" cy="1051560"/>
            <a:chOff x="129583" y="2903220"/>
            <a:chExt cx="1051560" cy="1051560"/>
          </a:xfrm>
          <a:effectLst>
            <a:outerShdw blurRad="50800" dist="38100" algn="l" rotWithShape="0">
              <a:prstClr val="black">
                <a:alpha val="40000"/>
              </a:prstClr>
            </a:outerShdw>
          </a:effectLst>
        </p:grpSpPr>
        <p:sp>
          <p:nvSpPr>
            <p:cNvPr id="39" name="Oval 38">
              <a:extLst>
                <a:ext uri="{FF2B5EF4-FFF2-40B4-BE49-F238E27FC236}">
                  <a16:creationId xmlns:a16="http://schemas.microsoft.com/office/drawing/2014/main" id="{338D3BCC-715D-4715-9C1F-E3A0B8DC62DB}"/>
                </a:ext>
              </a:extLst>
            </p:cNvPr>
            <p:cNvSpPr/>
            <p:nvPr/>
          </p:nvSpPr>
          <p:spPr>
            <a:xfrm>
              <a:off x="129583"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oxed Book"/>
                <a:ea typeface="+mn-ea"/>
                <a:cs typeface="+mn-cs"/>
              </a:endParaRPr>
            </a:p>
          </p:txBody>
        </p:sp>
        <p:sp>
          <p:nvSpPr>
            <p:cNvPr id="27" name="Oval 26">
              <a:extLst>
                <a:ext uri="{FF2B5EF4-FFF2-40B4-BE49-F238E27FC236}">
                  <a16:creationId xmlns:a16="http://schemas.microsoft.com/office/drawing/2014/main" id="{1A07FDAE-F0A5-4277-9D79-96DBE58B293C}"/>
                </a:ext>
              </a:extLst>
            </p:cNvPr>
            <p:cNvSpPr/>
            <p:nvPr/>
          </p:nvSpPr>
          <p:spPr>
            <a:xfrm>
              <a:off x="261663"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oxed Book"/>
                <a:ea typeface="+mn-ea"/>
                <a:cs typeface="+mn-cs"/>
              </a:endParaRPr>
            </a:p>
          </p:txBody>
        </p:sp>
        <p:pic>
          <p:nvPicPr>
            <p:cNvPr id="45" name="Picture 44" descr="Logo&#10;&#10;Description automatically generated with low confidence">
              <a:extLst>
                <a:ext uri="{FF2B5EF4-FFF2-40B4-BE49-F238E27FC236}">
                  <a16:creationId xmlns:a16="http://schemas.microsoft.com/office/drawing/2014/main" id="{3D8204DB-86C3-42DB-9A3F-08D0AE71BDD4}"/>
                </a:ext>
              </a:extLst>
            </p:cNvPr>
            <p:cNvPicPr>
              <a:picLocks noChangeAspect="1"/>
            </p:cNvPicPr>
            <p:nvPr/>
          </p:nvPicPr>
          <p:blipFill>
            <a:blip r:embed="rId11">
              <a:extLst>
                <a:ext uri="{BEBA8EAE-BF5A-486C-A8C5-ECC9F3942E4B}">
                  <a14:imgProps xmlns:a14="http://schemas.microsoft.com/office/drawing/2010/main">
                    <a14:imgLayer r:embed="rId12">
                      <a14:imgEffect>
                        <a14:sharpenSoften amount="50000"/>
                      </a14:imgEffect>
                    </a14:imgLayer>
                  </a14:imgProps>
                </a:ext>
                <a:ext uri="{28A0092B-C50C-407E-A947-70E740481C1C}">
                  <a14:useLocalDpi xmlns:a14="http://schemas.microsoft.com/office/drawing/2010/main" val="0"/>
                </a:ext>
              </a:extLst>
            </a:blip>
            <a:stretch>
              <a:fillRect/>
            </a:stretch>
          </p:blipFill>
          <p:spPr>
            <a:xfrm>
              <a:off x="385268" y="3156068"/>
              <a:ext cx="559852" cy="609650"/>
            </a:xfrm>
            <a:prstGeom prst="rect">
              <a:avLst/>
            </a:prstGeom>
            <a:scene3d>
              <a:camera prst="orthographicFront"/>
              <a:lightRig rig="threePt" dir="t"/>
            </a:scene3d>
            <a:sp3d>
              <a:bevelT/>
            </a:sp3d>
          </p:spPr>
        </p:pic>
      </p:grpSp>
      <p:grpSp>
        <p:nvGrpSpPr>
          <p:cNvPr id="10" name="Group 9">
            <a:extLst>
              <a:ext uri="{FF2B5EF4-FFF2-40B4-BE49-F238E27FC236}">
                <a16:creationId xmlns:a16="http://schemas.microsoft.com/office/drawing/2014/main" id="{B4CE83D5-B2A6-43FE-A7AD-286D89F4DA5D}"/>
              </a:ext>
            </a:extLst>
          </p:cNvPr>
          <p:cNvGrpSpPr/>
          <p:nvPr/>
        </p:nvGrpSpPr>
        <p:grpSpPr>
          <a:xfrm>
            <a:off x="1400220" y="2903223"/>
            <a:ext cx="1051560" cy="1051560"/>
            <a:chOff x="1484846" y="2903220"/>
            <a:chExt cx="1051560" cy="1051560"/>
          </a:xfrm>
          <a:effectLst>
            <a:outerShdw blurRad="50800" dist="38100" algn="l" rotWithShape="0">
              <a:prstClr val="black">
                <a:alpha val="40000"/>
              </a:prstClr>
            </a:outerShdw>
          </a:effectLst>
        </p:grpSpPr>
        <p:sp>
          <p:nvSpPr>
            <p:cNvPr id="46" name="Oval 45">
              <a:extLst>
                <a:ext uri="{FF2B5EF4-FFF2-40B4-BE49-F238E27FC236}">
                  <a16:creationId xmlns:a16="http://schemas.microsoft.com/office/drawing/2014/main" id="{69CCA275-50FF-41BB-9D1C-6F975C0B3220}"/>
                </a:ext>
              </a:extLst>
            </p:cNvPr>
            <p:cNvSpPr/>
            <p:nvPr/>
          </p:nvSpPr>
          <p:spPr>
            <a:xfrm>
              <a:off x="1484846"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oxed Book"/>
                <a:ea typeface="+mn-ea"/>
                <a:cs typeface="+mn-cs"/>
              </a:endParaRPr>
            </a:p>
          </p:txBody>
        </p:sp>
        <p:sp>
          <p:nvSpPr>
            <p:cNvPr id="47" name="Oval 46">
              <a:extLst>
                <a:ext uri="{FF2B5EF4-FFF2-40B4-BE49-F238E27FC236}">
                  <a16:creationId xmlns:a16="http://schemas.microsoft.com/office/drawing/2014/main" id="{E950B9E5-F7E9-487D-B876-FF686A60FAAC}"/>
                </a:ext>
              </a:extLst>
            </p:cNvPr>
            <p:cNvSpPr/>
            <p:nvPr/>
          </p:nvSpPr>
          <p:spPr>
            <a:xfrm>
              <a:off x="1615968"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oxed Book"/>
                <a:ea typeface="+mn-ea"/>
                <a:cs typeface="+mn-cs"/>
              </a:endParaRPr>
            </a:p>
          </p:txBody>
        </p:sp>
        <p:pic>
          <p:nvPicPr>
            <p:cNvPr id="50" name="Picture 49" descr="A picture containing text&#10;&#10;Description automatically generated">
              <a:extLst>
                <a:ext uri="{FF2B5EF4-FFF2-40B4-BE49-F238E27FC236}">
                  <a16:creationId xmlns:a16="http://schemas.microsoft.com/office/drawing/2014/main" id="{CC5BDE18-5E2D-4AF5-B813-CEEE5A2F1E69}"/>
                </a:ext>
              </a:extLst>
            </p:cNvPr>
            <p:cNvPicPr>
              <a:picLocks noChangeAspect="1"/>
            </p:cNvPicPr>
            <p:nvPr/>
          </p:nvPicPr>
          <p:blipFill>
            <a:blip r:embed="rId13">
              <a:extLst>
                <a:ext uri="{BEBA8EAE-BF5A-486C-A8C5-ECC9F3942E4B}">
                  <a14:imgProps xmlns:a14="http://schemas.microsoft.com/office/drawing/2010/main">
                    <a14:imgLayer r:embed="rId14">
                      <a14:imgEffect>
                        <a14:sharpenSoften amount="50000"/>
                      </a14:imgEffect>
                    </a14:imgLayer>
                  </a14:imgProps>
                </a:ext>
                <a:ext uri="{28A0092B-C50C-407E-A947-70E740481C1C}">
                  <a14:useLocalDpi xmlns:a14="http://schemas.microsoft.com/office/drawing/2010/main" val="0"/>
                </a:ext>
              </a:extLst>
            </a:blip>
            <a:stretch>
              <a:fillRect/>
            </a:stretch>
          </p:blipFill>
          <p:spPr>
            <a:xfrm>
              <a:off x="1807498" y="3172417"/>
              <a:ext cx="401778" cy="491061"/>
            </a:xfrm>
            <a:prstGeom prst="rect">
              <a:avLst/>
            </a:prstGeom>
            <a:scene3d>
              <a:camera prst="orthographicFront"/>
              <a:lightRig rig="threePt" dir="t"/>
            </a:scene3d>
            <a:sp3d>
              <a:bevelT/>
            </a:sp3d>
          </p:spPr>
        </p:pic>
      </p:grpSp>
      <p:grpSp>
        <p:nvGrpSpPr>
          <p:cNvPr id="4" name="Group 3">
            <a:extLst>
              <a:ext uri="{FF2B5EF4-FFF2-40B4-BE49-F238E27FC236}">
                <a16:creationId xmlns:a16="http://schemas.microsoft.com/office/drawing/2014/main" id="{AE9CEB12-D3AC-4A8F-BCD1-C56D1A57F357}"/>
              </a:ext>
            </a:extLst>
          </p:cNvPr>
          <p:cNvGrpSpPr/>
          <p:nvPr/>
        </p:nvGrpSpPr>
        <p:grpSpPr>
          <a:xfrm>
            <a:off x="8418891" y="2903223"/>
            <a:ext cx="1051560" cy="1051560"/>
            <a:chOff x="8418890" y="2903220"/>
            <a:chExt cx="1051560" cy="1051560"/>
          </a:xfrm>
          <a:effectLst>
            <a:outerShdw blurRad="50800" dist="38100" algn="l" rotWithShape="0">
              <a:prstClr val="black">
                <a:alpha val="40000"/>
              </a:prstClr>
            </a:outerShdw>
          </a:effectLst>
        </p:grpSpPr>
        <p:sp>
          <p:nvSpPr>
            <p:cNvPr id="57" name="Oval 56">
              <a:extLst>
                <a:ext uri="{FF2B5EF4-FFF2-40B4-BE49-F238E27FC236}">
                  <a16:creationId xmlns:a16="http://schemas.microsoft.com/office/drawing/2014/main" id="{EEF53DF9-C84D-492D-9099-857170AC18A7}"/>
                </a:ext>
              </a:extLst>
            </p:cNvPr>
            <p:cNvSpPr/>
            <p:nvPr/>
          </p:nvSpPr>
          <p:spPr>
            <a:xfrm>
              <a:off x="8418890"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oxed Book"/>
                <a:ea typeface="+mn-ea"/>
                <a:cs typeface="+mn-cs"/>
              </a:endParaRPr>
            </a:p>
          </p:txBody>
        </p:sp>
        <p:sp>
          <p:nvSpPr>
            <p:cNvPr id="58" name="Oval 57">
              <a:extLst>
                <a:ext uri="{FF2B5EF4-FFF2-40B4-BE49-F238E27FC236}">
                  <a16:creationId xmlns:a16="http://schemas.microsoft.com/office/drawing/2014/main" id="{F4465932-AEB2-4A6C-ACAA-5875D6D4D527}"/>
                </a:ext>
              </a:extLst>
            </p:cNvPr>
            <p:cNvSpPr/>
            <p:nvPr/>
          </p:nvSpPr>
          <p:spPr>
            <a:xfrm>
              <a:off x="8550012"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oxed Book"/>
                <a:ea typeface="+mn-ea"/>
                <a:cs typeface="+mn-cs"/>
              </a:endParaRPr>
            </a:p>
          </p:txBody>
        </p:sp>
        <p:pic>
          <p:nvPicPr>
            <p:cNvPr id="61" name="Picture 60" descr="Map&#10;&#10;Description automatically generated">
              <a:extLst>
                <a:ext uri="{FF2B5EF4-FFF2-40B4-BE49-F238E27FC236}">
                  <a16:creationId xmlns:a16="http://schemas.microsoft.com/office/drawing/2014/main" id="{AAEA6A77-8408-4DAA-ACCF-F488A4B42860}"/>
                </a:ext>
              </a:extLst>
            </p:cNvPr>
            <p:cNvPicPr>
              <a:picLocks noChangeAspect="1"/>
            </p:cNvPicPr>
            <p:nvPr/>
          </p:nvPicPr>
          <p:blipFill>
            <a:blip r:embed="rId15">
              <a:extLst>
                <a:ext uri="{BEBA8EAE-BF5A-486C-A8C5-ECC9F3942E4B}">
                  <a14:imgProps xmlns:a14="http://schemas.microsoft.com/office/drawing/2010/main">
                    <a14:imgLayer r:embed="rId16">
                      <a14:imgEffect>
                        <a14:sharpenSoften amount="50000"/>
                      </a14:imgEffect>
                    </a14:imgLayer>
                  </a14:imgProps>
                </a:ext>
                <a:ext uri="{28A0092B-C50C-407E-A947-70E740481C1C}">
                  <a14:useLocalDpi xmlns:a14="http://schemas.microsoft.com/office/drawing/2010/main" val="0"/>
                </a:ext>
              </a:extLst>
            </a:blip>
            <a:stretch>
              <a:fillRect/>
            </a:stretch>
          </p:blipFill>
          <p:spPr>
            <a:xfrm>
              <a:off x="8514995" y="3231311"/>
              <a:ext cx="904274" cy="479157"/>
            </a:xfrm>
            <a:prstGeom prst="rect">
              <a:avLst/>
            </a:prstGeom>
            <a:scene3d>
              <a:camera prst="orthographicFront"/>
              <a:lightRig rig="threePt" dir="t"/>
            </a:scene3d>
            <a:sp3d>
              <a:bevelT/>
            </a:sp3d>
          </p:spPr>
        </p:pic>
      </p:grpSp>
      <p:grpSp>
        <p:nvGrpSpPr>
          <p:cNvPr id="3" name="Group 2">
            <a:extLst>
              <a:ext uri="{FF2B5EF4-FFF2-40B4-BE49-F238E27FC236}">
                <a16:creationId xmlns:a16="http://schemas.microsoft.com/office/drawing/2014/main" id="{5CC1AA77-07E1-4158-B13B-EEFE90B983D3}"/>
              </a:ext>
            </a:extLst>
          </p:cNvPr>
          <p:cNvGrpSpPr/>
          <p:nvPr/>
        </p:nvGrpSpPr>
        <p:grpSpPr>
          <a:xfrm>
            <a:off x="9688839" y="2903223"/>
            <a:ext cx="1051560" cy="1051560"/>
            <a:chOff x="9688839" y="2903220"/>
            <a:chExt cx="1051560" cy="1051560"/>
          </a:xfrm>
          <a:effectLst>
            <a:outerShdw blurRad="50800" dist="38100" algn="l" rotWithShape="0">
              <a:prstClr val="black">
                <a:alpha val="40000"/>
              </a:prstClr>
            </a:outerShdw>
          </a:effectLst>
        </p:grpSpPr>
        <p:sp>
          <p:nvSpPr>
            <p:cNvPr id="63" name="Oval 62">
              <a:extLst>
                <a:ext uri="{FF2B5EF4-FFF2-40B4-BE49-F238E27FC236}">
                  <a16:creationId xmlns:a16="http://schemas.microsoft.com/office/drawing/2014/main" id="{7B5A27B6-3895-4520-BE40-5A5A63720F07}"/>
                </a:ext>
              </a:extLst>
            </p:cNvPr>
            <p:cNvSpPr/>
            <p:nvPr/>
          </p:nvSpPr>
          <p:spPr>
            <a:xfrm>
              <a:off x="9688839"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oxed Book"/>
                <a:ea typeface="+mn-ea"/>
                <a:cs typeface="+mn-cs"/>
              </a:endParaRPr>
            </a:p>
          </p:txBody>
        </p:sp>
        <p:sp>
          <p:nvSpPr>
            <p:cNvPr id="64" name="Oval 63">
              <a:extLst>
                <a:ext uri="{FF2B5EF4-FFF2-40B4-BE49-F238E27FC236}">
                  <a16:creationId xmlns:a16="http://schemas.microsoft.com/office/drawing/2014/main" id="{DF846CE9-EC59-4367-827E-B3BE39116F06}"/>
                </a:ext>
              </a:extLst>
            </p:cNvPr>
            <p:cNvSpPr/>
            <p:nvPr/>
          </p:nvSpPr>
          <p:spPr>
            <a:xfrm>
              <a:off x="9819961"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oxed Book"/>
                <a:ea typeface="+mn-ea"/>
                <a:cs typeface="+mn-cs"/>
              </a:endParaRPr>
            </a:p>
          </p:txBody>
        </p:sp>
        <p:pic>
          <p:nvPicPr>
            <p:cNvPr id="67" name="Picture 66" descr="Icon&#10;&#10;Description automatically generated">
              <a:extLst>
                <a:ext uri="{FF2B5EF4-FFF2-40B4-BE49-F238E27FC236}">
                  <a16:creationId xmlns:a16="http://schemas.microsoft.com/office/drawing/2014/main" id="{2C000633-DF6C-4E1B-9762-23833286BA4F}"/>
                </a:ext>
              </a:extLst>
            </p:cNvPr>
            <p:cNvPicPr>
              <a:picLocks noChangeAspect="1"/>
            </p:cNvPicPr>
            <p:nvPr/>
          </p:nvPicPr>
          <p:blipFill>
            <a:blip r:embed="rId17">
              <a:extLst>
                <a:ext uri="{BEBA8EAE-BF5A-486C-A8C5-ECC9F3942E4B}">
                  <a14:imgProps xmlns:a14="http://schemas.microsoft.com/office/drawing/2010/main">
                    <a14:imgLayer r:embed="rId18">
                      <a14:imgEffect>
                        <a14:sharpenSoften amount="50000"/>
                      </a14:imgEffect>
                    </a14:imgLayer>
                  </a14:imgProps>
                </a:ext>
                <a:ext uri="{28A0092B-C50C-407E-A947-70E740481C1C}">
                  <a14:useLocalDpi xmlns:a14="http://schemas.microsoft.com/office/drawing/2010/main" val="0"/>
                </a:ext>
              </a:extLst>
            </a:blip>
            <a:stretch>
              <a:fillRect/>
            </a:stretch>
          </p:blipFill>
          <p:spPr>
            <a:xfrm>
              <a:off x="9964392" y="3131512"/>
              <a:ext cx="512065" cy="585217"/>
            </a:xfrm>
            <a:prstGeom prst="rect">
              <a:avLst/>
            </a:prstGeom>
            <a:scene3d>
              <a:camera prst="orthographicFront"/>
              <a:lightRig rig="threePt" dir="t"/>
            </a:scene3d>
            <a:sp3d>
              <a:bevelT/>
            </a:sp3d>
          </p:spPr>
        </p:pic>
      </p:grpSp>
      <p:grpSp>
        <p:nvGrpSpPr>
          <p:cNvPr id="8" name="Group 7">
            <a:extLst>
              <a:ext uri="{FF2B5EF4-FFF2-40B4-BE49-F238E27FC236}">
                <a16:creationId xmlns:a16="http://schemas.microsoft.com/office/drawing/2014/main" id="{6CDA8FB4-615E-4D47-A4BD-6669FFC02C40}"/>
              </a:ext>
            </a:extLst>
          </p:cNvPr>
          <p:cNvGrpSpPr/>
          <p:nvPr/>
        </p:nvGrpSpPr>
        <p:grpSpPr>
          <a:xfrm>
            <a:off x="2712852" y="2903223"/>
            <a:ext cx="1051560" cy="1051560"/>
            <a:chOff x="2807415" y="2903220"/>
            <a:chExt cx="1051560" cy="1051560"/>
          </a:xfrm>
          <a:effectLst>
            <a:outerShdw blurRad="50800" dist="38100" algn="l" rotWithShape="0">
              <a:prstClr val="black">
                <a:alpha val="40000"/>
              </a:prstClr>
            </a:outerShdw>
          </a:effectLst>
        </p:grpSpPr>
        <p:sp>
          <p:nvSpPr>
            <p:cNvPr id="72" name="Oval 71">
              <a:extLst>
                <a:ext uri="{FF2B5EF4-FFF2-40B4-BE49-F238E27FC236}">
                  <a16:creationId xmlns:a16="http://schemas.microsoft.com/office/drawing/2014/main" id="{843D9E14-52B8-43E6-A860-A855094A1A41}"/>
                </a:ext>
              </a:extLst>
            </p:cNvPr>
            <p:cNvSpPr/>
            <p:nvPr/>
          </p:nvSpPr>
          <p:spPr>
            <a:xfrm>
              <a:off x="2807415"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oxed Book"/>
                <a:ea typeface="+mn-ea"/>
                <a:cs typeface="+mn-cs"/>
              </a:endParaRPr>
            </a:p>
          </p:txBody>
        </p:sp>
        <p:sp>
          <p:nvSpPr>
            <p:cNvPr id="73" name="Oval 72">
              <a:extLst>
                <a:ext uri="{FF2B5EF4-FFF2-40B4-BE49-F238E27FC236}">
                  <a16:creationId xmlns:a16="http://schemas.microsoft.com/office/drawing/2014/main" id="{7D5B0349-956A-4CC8-8FCC-14185B82EE20}"/>
                </a:ext>
              </a:extLst>
            </p:cNvPr>
            <p:cNvSpPr/>
            <p:nvPr/>
          </p:nvSpPr>
          <p:spPr>
            <a:xfrm>
              <a:off x="2938537"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oxed Book"/>
                <a:ea typeface="+mn-ea"/>
                <a:cs typeface="+mn-cs"/>
              </a:endParaRPr>
            </a:p>
          </p:txBody>
        </p:sp>
        <p:pic>
          <p:nvPicPr>
            <p:cNvPr id="78" name="Picture 77" descr="A map of the world&#10;&#10;Description automatically generated with low confidence">
              <a:extLst>
                <a:ext uri="{FF2B5EF4-FFF2-40B4-BE49-F238E27FC236}">
                  <a16:creationId xmlns:a16="http://schemas.microsoft.com/office/drawing/2014/main" id="{4CE99B8F-6229-477B-848D-FB7B4E636075}"/>
                </a:ext>
              </a:extLst>
            </p:cNvPr>
            <p:cNvPicPr>
              <a:picLocks noChangeAspect="1"/>
            </p:cNvPicPr>
            <p:nvPr/>
          </p:nvPicPr>
          <p:blipFill>
            <a:blip r:embed="rId19">
              <a:extLst>
                <a:ext uri="{BEBA8EAE-BF5A-486C-A8C5-ECC9F3942E4B}">
                  <a14:imgProps xmlns:a14="http://schemas.microsoft.com/office/drawing/2010/main">
                    <a14:imgLayer r:embed="rId20">
                      <a14:imgEffect>
                        <a14:sharpenSoften amount="50000"/>
                      </a14:imgEffect>
                    </a14:imgLayer>
                  </a14:imgProps>
                </a:ext>
                <a:ext uri="{28A0092B-C50C-407E-A947-70E740481C1C}">
                  <a14:useLocalDpi xmlns:a14="http://schemas.microsoft.com/office/drawing/2010/main" val="0"/>
                </a:ext>
              </a:extLst>
            </a:blip>
            <a:stretch>
              <a:fillRect/>
            </a:stretch>
          </p:blipFill>
          <p:spPr>
            <a:xfrm>
              <a:off x="3056119" y="3144080"/>
              <a:ext cx="559741" cy="559741"/>
            </a:xfrm>
            <a:prstGeom prst="rect">
              <a:avLst/>
            </a:prstGeom>
            <a:scene3d>
              <a:camera prst="orthographicFront"/>
              <a:lightRig rig="threePt" dir="t"/>
            </a:scene3d>
            <a:sp3d>
              <a:bevelT/>
            </a:sp3d>
          </p:spPr>
        </p:pic>
      </p:grpSp>
      <p:grpSp>
        <p:nvGrpSpPr>
          <p:cNvPr id="6" name="Group 5">
            <a:extLst>
              <a:ext uri="{FF2B5EF4-FFF2-40B4-BE49-F238E27FC236}">
                <a16:creationId xmlns:a16="http://schemas.microsoft.com/office/drawing/2014/main" id="{43C5331C-4261-4CED-9E12-E5AA3134D08C}"/>
              </a:ext>
            </a:extLst>
          </p:cNvPr>
          <p:cNvGrpSpPr/>
          <p:nvPr/>
        </p:nvGrpSpPr>
        <p:grpSpPr>
          <a:xfrm>
            <a:off x="4026886" y="2903223"/>
            <a:ext cx="1051560" cy="1051560"/>
            <a:chOff x="4068450" y="2903220"/>
            <a:chExt cx="1051560" cy="1051560"/>
          </a:xfrm>
          <a:effectLst>
            <a:outerShdw blurRad="50800" dist="38100" algn="l" rotWithShape="0">
              <a:prstClr val="black">
                <a:alpha val="40000"/>
              </a:prstClr>
            </a:outerShdw>
          </a:effectLst>
        </p:grpSpPr>
        <p:sp>
          <p:nvSpPr>
            <p:cNvPr id="69" name="Oval 68">
              <a:extLst>
                <a:ext uri="{FF2B5EF4-FFF2-40B4-BE49-F238E27FC236}">
                  <a16:creationId xmlns:a16="http://schemas.microsoft.com/office/drawing/2014/main" id="{B46B42A5-74A3-4651-8A2E-A1F36DEFE39C}"/>
                </a:ext>
              </a:extLst>
            </p:cNvPr>
            <p:cNvSpPr/>
            <p:nvPr/>
          </p:nvSpPr>
          <p:spPr>
            <a:xfrm>
              <a:off x="4068450"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oxed Book"/>
                <a:ea typeface="+mn-ea"/>
                <a:cs typeface="+mn-cs"/>
              </a:endParaRPr>
            </a:p>
          </p:txBody>
        </p:sp>
        <p:sp>
          <p:nvSpPr>
            <p:cNvPr id="70" name="Oval 69">
              <a:extLst>
                <a:ext uri="{FF2B5EF4-FFF2-40B4-BE49-F238E27FC236}">
                  <a16:creationId xmlns:a16="http://schemas.microsoft.com/office/drawing/2014/main" id="{65F280FF-40B7-46C3-AAEC-15C2D2A222E6}"/>
                </a:ext>
              </a:extLst>
            </p:cNvPr>
            <p:cNvSpPr/>
            <p:nvPr/>
          </p:nvSpPr>
          <p:spPr>
            <a:xfrm>
              <a:off x="4199572"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oxed Book"/>
                <a:ea typeface="+mn-ea"/>
                <a:cs typeface="+mn-cs"/>
              </a:endParaRPr>
            </a:p>
          </p:txBody>
        </p:sp>
        <p:pic>
          <p:nvPicPr>
            <p:cNvPr id="80" name="Picture 79" descr="A picture containing text, sign&#10;&#10;Description automatically generated">
              <a:extLst>
                <a:ext uri="{FF2B5EF4-FFF2-40B4-BE49-F238E27FC236}">
                  <a16:creationId xmlns:a16="http://schemas.microsoft.com/office/drawing/2014/main" id="{6D483B72-302C-4D6D-BD04-98BE7B1989E0}"/>
                </a:ext>
              </a:extLst>
            </p:cNvPr>
            <p:cNvPicPr>
              <a:picLocks noChangeAspect="1"/>
            </p:cNvPicPr>
            <p:nvPr/>
          </p:nvPicPr>
          <p:blipFill>
            <a:blip r:embed="rId21">
              <a:extLst>
                <a:ext uri="{BEBA8EAE-BF5A-486C-A8C5-ECC9F3942E4B}">
                  <a14:imgProps xmlns:a14="http://schemas.microsoft.com/office/drawing/2010/main">
                    <a14:imgLayer r:embed="rId22">
                      <a14:imgEffect>
                        <a14:sharpenSoften amount="50000"/>
                      </a14:imgEffect>
                    </a14:imgLayer>
                  </a14:imgProps>
                </a:ext>
                <a:ext uri="{28A0092B-C50C-407E-A947-70E740481C1C}">
                  <a14:useLocalDpi xmlns:a14="http://schemas.microsoft.com/office/drawing/2010/main" val="0"/>
                </a:ext>
              </a:extLst>
            </a:blip>
            <a:stretch>
              <a:fillRect/>
            </a:stretch>
          </p:blipFill>
          <p:spPr>
            <a:xfrm>
              <a:off x="4275165" y="3159153"/>
              <a:ext cx="679547" cy="491060"/>
            </a:xfrm>
            <a:prstGeom prst="rect">
              <a:avLst/>
            </a:prstGeom>
            <a:scene3d>
              <a:camera prst="orthographicFront"/>
              <a:lightRig rig="threePt" dir="t"/>
            </a:scene3d>
            <a:sp3d>
              <a:bevelT/>
            </a:sp3d>
          </p:spPr>
        </p:pic>
      </p:grpSp>
      <p:grpSp>
        <p:nvGrpSpPr>
          <p:cNvPr id="5" name="Group 4">
            <a:extLst>
              <a:ext uri="{FF2B5EF4-FFF2-40B4-BE49-F238E27FC236}">
                <a16:creationId xmlns:a16="http://schemas.microsoft.com/office/drawing/2014/main" id="{44FB4394-71F4-4F36-87E9-35328DCD8B55}"/>
              </a:ext>
            </a:extLst>
          </p:cNvPr>
          <p:cNvGrpSpPr/>
          <p:nvPr/>
        </p:nvGrpSpPr>
        <p:grpSpPr>
          <a:xfrm>
            <a:off x="7117472" y="2903223"/>
            <a:ext cx="1051560" cy="1051560"/>
            <a:chOff x="7117472" y="2903220"/>
            <a:chExt cx="1051560" cy="1051560"/>
          </a:xfrm>
          <a:effectLst>
            <a:outerShdw blurRad="50800" dist="38100" algn="l" rotWithShape="0">
              <a:prstClr val="black">
                <a:alpha val="40000"/>
              </a:prstClr>
            </a:outerShdw>
          </a:effectLst>
        </p:grpSpPr>
        <p:sp>
          <p:nvSpPr>
            <p:cNvPr id="75" name="Oval 74">
              <a:extLst>
                <a:ext uri="{FF2B5EF4-FFF2-40B4-BE49-F238E27FC236}">
                  <a16:creationId xmlns:a16="http://schemas.microsoft.com/office/drawing/2014/main" id="{5F1765DE-703A-415F-BE54-6412276B0F3D}"/>
                </a:ext>
              </a:extLst>
            </p:cNvPr>
            <p:cNvSpPr/>
            <p:nvPr/>
          </p:nvSpPr>
          <p:spPr>
            <a:xfrm>
              <a:off x="7117472" y="2903220"/>
              <a:ext cx="1051560" cy="1051560"/>
            </a:xfrm>
            <a:prstGeom prst="ellipse">
              <a:avLst/>
            </a:prstGeom>
            <a:solidFill>
              <a:srgbClr val="004C4C">
                <a:alpha val="60000"/>
              </a:srgbClr>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oxed Book"/>
                <a:ea typeface="+mn-ea"/>
                <a:cs typeface="+mn-cs"/>
              </a:endParaRPr>
            </a:p>
          </p:txBody>
        </p:sp>
        <p:sp>
          <p:nvSpPr>
            <p:cNvPr id="76" name="Oval 75">
              <a:extLst>
                <a:ext uri="{FF2B5EF4-FFF2-40B4-BE49-F238E27FC236}">
                  <a16:creationId xmlns:a16="http://schemas.microsoft.com/office/drawing/2014/main" id="{8785FD7E-E1C3-4A58-8729-B63E653D309E}"/>
                </a:ext>
              </a:extLst>
            </p:cNvPr>
            <p:cNvSpPr/>
            <p:nvPr/>
          </p:nvSpPr>
          <p:spPr>
            <a:xfrm>
              <a:off x="7248594" y="3035300"/>
              <a:ext cx="787400" cy="787400"/>
            </a:xfrm>
            <a:prstGeom prst="ellipse">
              <a:avLst/>
            </a:prstGeom>
            <a:solidFill>
              <a:schemeClr val="bg2"/>
            </a:solidFill>
            <a:ln w="38100">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oxed Book"/>
                <a:ea typeface="+mn-ea"/>
                <a:cs typeface="+mn-cs"/>
              </a:endParaRPr>
            </a:p>
          </p:txBody>
        </p:sp>
        <p:pic>
          <p:nvPicPr>
            <p:cNvPr id="82" name="Picture 81" descr="Icon&#10;&#10;Description automatically generated">
              <a:extLst>
                <a:ext uri="{FF2B5EF4-FFF2-40B4-BE49-F238E27FC236}">
                  <a16:creationId xmlns:a16="http://schemas.microsoft.com/office/drawing/2014/main" id="{A15169DC-C95F-45A3-92CD-B3EBFE4E56A1}"/>
                </a:ext>
              </a:extLst>
            </p:cNvPr>
            <p:cNvPicPr>
              <a:picLocks noChangeAspect="1"/>
            </p:cNvPicPr>
            <p:nvPr/>
          </p:nvPicPr>
          <p:blipFill>
            <a:blip r:embed="rId23">
              <a:extLst>
                <a:ext uri="{BEBA8EAE-BF5A-486C-A8C5-ECC9F3942E4B}">
                  <a14:imgProps xmlns:a14="http://schemas.microsoft.com/office/drawing/2010/main">
                    <a14:imgLayer r:embed="rId24">
                      <a14:imgEffect>
                        <a14:sharpenSoften amount="50000"/>
                      </a14:imgEffect>
                    </a14:imgLayer>
                  </a14:imgProps>
                </a:ext>
                <a:ext uri="{28A0092B-C50C-407E-A947-70E740481C1C}">
                  <a14:useLocalDpi xmlns:a14="http://schemas.microsoft.com/office/drawing/2010/main" val="0"/>
                </a:ext>
              </a:extLst>
            </a:blip>
            <a:stretch>
              <a:fillRect/>
            </a:stretch>
          </p:blipFill>
          <p:spPr>
            <a:xfrm>
              <a:off x="7329240" y="3198367"/>
              <a:ext cx="673609" cy="460249"/>
            </a:xfrm>
            <a:prstGeom prst="rect">
              <a:avLst/>
            </a:prstGeom>
            <a:scene3d>
              <a:camera prst="orthographicFront"/>
              <a:lightRig rig="threePt" dir="t"/>
            </a:scene3d>
            <a:sp3d>
              <a:bevelT/>
            </a:sp3d>
          </p:spPr>
        </p:pic>
      </p:grpSp>
      <p:sp>
        <p:nvSpPr>
          <p:cNvPr id="13" name="TextBox 12">
            <a:extLst>
              <a:ext uri="{FF2B5EF4-FFF2-40B4-BE49-F238E27FC236}">
                <a16:creationId xmlns:a16="http://schemas.microsoft.com/office/drawing/2014/main" id="{6EC351FC-B8D6-EBC9-E783-AB226F4F77AE}"/>
              </a:ext>
            </a:extLst>
          </p:cNvPr>
          <p:cNvSpPr txBox="1"/>
          <p:nvPr/>
        </p:nvSpPr>
        <p:spPr>
          <a:xfrm>
            <a:off x="-98380" y="3968090"/>
            <a:ext cx="1450975"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Energy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&amp; Environmental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Focus</a:t>
            </a:r>
          </a:p>
        </p:txBody>
      </p:sp>
      <p:sp>
        <p:nvSpPr>
          <p:cNvPr id="44" name="TextBox 43">
            <a:extLst>
              <a:ext uri="{FF2B5EF4-FFF2-40B4-BE49-F238E27FC236}">
                <a16:creationId xmlns:a16="http://schemas.microsoft.com/office/drawing/2014/main" id="{85D96B06-D451-A7EB-77A4-1DF2365BE251}"/>
              </a:ext>
            </a:extLst>
          </p:cNvPr>
          <p:cNvSpPr txBox="1"/>
          <p:nvPr/>
        </p:nvSpPr>
        <p:spPr>
          <a:xfrm>
            <a:off x="1406670" y="4009268"/>
            <a:ext cx="1005595"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Patented &amp;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Certified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Products</a:t>
            </a:r>
          </a:p>
        </p:txBody>
      </p:sp>
      <p:sp>
        <p:nvSpPr>
          <p:cNvPr id="48" name="TextBox 47">
            <a:extLst>
              <a:ext uri="{FF2B5EF4-FFF2-40B4-BE49-F238E27FC236}">
                <a16:creationId xmlns:a16="http://schemas.microsoft.com/office/drawing/2014/main" id="{B9A758E7-022F-7B74-D117-0178817DDFB2}"/>
              </a:ext>
            </a:extLst>
          </p:cNvPr>
          <p:cNvSpPr txBox="1"/>
          <p:nvPr/>
        </p:nvSpPr>
        <p:spPr>
          <a:xfrm>
            <a:off x="2697159" y="4024504"/>
            <a:ext cx="117859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U.S &amp; Global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Footprint</a:t>
            </a:r>
          </a:p>
        </p:txBody>
      </p:sp>
      <p:sp>
        <p:nvSpPr>
          <p:cNvPr id="49" name="TextBox 48">
            <a:extLst>
              <a:ext uri="{FF2B5EF4-FFF2-40B4-BE49-F238E27FC236}">
                <a16:creationId xmlns:a16="http://schemas.microsoft.com/office/drawing/2014/main" id="{3385F798-CBF4-08C5-9A29-063F2D468703}"/>
              </a:ext>
            </a:extLst>
          </p:cNvPr>
          <p:cNvSpPr txBox="1"/>
          <p:nvPr/>
        </p:nvSpPr>
        <p:spPr>
          <a:xfrm>
            <a:off x="3970461" y="3981066"/>
            <a:ext cx="1162498"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Engineered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Air Quality &amp;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Data Center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Solutions</a:t>
            </a:r>
          </a:p>
        </p:txBody>
      </p:sp>
      <p:sp>
        <p:nvSpPr>
          <p:cNvPr id="51" name="TextBox 50">
            <a:extLst>
              <a:ext uri="{FF2B5EF4-FFF2-40B4-BE49-F238E27FC236}">
                <a16:creationId xmlns:a16="http://schemas.microsoft.com/office/drawing/2014/main" id="{32337E63-8AD8-A375-93E0-27A0085DC697}"/>
              </a:ext>
            </a:extLst>
          </p:cNvPr>
          <p:cNvSpPr txBox="1"/>
          <p:nvPr/>
        </p:nvSpPr>
        <p:spPr>
          <a:xfrm>
            <a:off x="6996027" y="3954283"/>
            <a:ext cx="1340047"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Engineered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Air Distribution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&amp; Sound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Solutions</a:t>
            </a:r>
          </a:p>
        </p:txBody>
      </p:sp>
      <p:sp>
        <p:nvSpPr>
          <p:cNvPr id="52" name="TextBox 51">
            <a:extLst>
              <a:ext uri="{FF2B5EF4-FFF2-40B4-BE49-F238E27FC236}">
                <a16:creationId xmlns:a16="http://schemas.microsoft.com/office/drawing/2014/main" id="{5EB65502-B366-1644-6B94-81EF7261F19A}"/>
              </a:ext>
            </a:extLst>
          </p:cNvPr>
          <p:cNvSpPr txBox="1"/>
          <p:nvPr/>
        </p:nvSpPr>
        <p:spPr>
          <a:xfrm>
            <a:off x="8313485" y="3954283"/>
            <a:ext cx="1392305"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OEM,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Key Account &amp;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Sales Rep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Route To Market</a:t>
            </a:r>
          </a:p>
        </p:txBody>
      </p:sp>
      <p:sp>
        <p:nvSpPr>
          <p:cNvPr id="54" name="TextBox 53">
            <a:extLst>
              <a:ext uri="{FF2B5EF4-FFF2-40B4-BE49-F238E27FC236}">
                <a16:creationId xmlns:a16="http://schemas.microsoft.com/office/drawing/2014/main" id="{E08E61C6-9B91-C81B-56C8-C54979D7BAB0}"/>
              </a:ext>
            </a:extLst>
          </p:cNvPr>
          <p:cNvSpPr txBox="1"/>
          <p:nvPr/>
        </p:nvSpPr>
        <p:spPr>
          <a:xfrm>
            <a:off x="9792997" y="3983991"/>
            <a:ext cx="930063"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Service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&amp; Support</a:t>
            </a:r>
          </a:p>
        </p:txBody>
      </p:sp>
      <p:sp>
        <p:nvSpPr>
          <p:cNvPr id="55" name="TextBox 54">
            <a:extLst>
              <a:ext uri="{FF2B5EF4-FFF2-40B4-BE49-F238E27FC236}">
                <a16:creationId xmlns:a16="http://schemas.microsoft.com/office/drawing/2014/main" id="{C489C038-7692-F869-89A6-4B99B72692E2}"/>
              </a:ext>
            </a:extLst>
          </p:cNvPr>
          <p:cNvSpPr txBox="1"/>
          <p:nvPr/>
        </p:nvSpPr>
        <p:spPr>
          <a:xfrm>
            <a:off x="10813862" y="3983991"/>
            <a:ext cx="1348831"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Award Winning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&amp; Industry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Boxed Book"/>
                <a:ea typeface="+mn-ea"/>
                <a:cs typeface="+mn-cs"/>
              </a:rPr>
              <a:t>Recognized</a:t>
            </a:r>
          </a:p>
        </p:txBody>
      </p:sp>
    </p:spTree>
    <p:extLst>
      <p:ext uri="{BB962C8B-B14F-4D97-AF65-F5344CB8AC3E}">
        <p14:creationId xmlns:p14="http://schemas.microsoft.com/office/powerpoint/2010/main" val="10272162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54A35CB5-EDE9-2CBE-D986-B7EC4F1A097E}"/>
              </a:ext>
            </a:extLst>
          </p:cNvPr>
          <p:cNvGrpSpPr/>
          <p:nvPr/>
        </p:nvGrpSpPr>
        <p:grpSpPr>
          <a:xfrm>
            <a:off x="2483552" y="2774116"/>
            <a:ext cx="4421758" cy="2262197"/>
            <a:chOff x="3813584" y="2590916"/>
            <a:chExt cx="4421758" cy="2262197"/>
          </a:xfrm>
        </p:grpSpPr>
        <p:pic>
          <p:nvPicPr>
            <p:cNvPr id="49" name="Picture 48">
              <a:extLst>
                <a:ext uri="{FF2B5EF4-FFF2-40B4-BE49-F238E27FC236}">
                  <a16:creationId xmlns:a16="http://schemas.microsoft.com/office/drawing/2014/main" id="{B66758F2-5B5B-4871-9DFD-49D710FC27C7}"/>
                </a:ext>
              </a:extLst>
            </p:cNvPr>
            <p:cNvPicPr>
              <a:picLocks noChangeAspect="1"/>
            </p:cNvPicPr>
            <p:nvPr/>
          </p:nvPicPr>
          <p:blipFill rotWithShape="1">
            <a:blip r:embed="rId3"/>
            <a:srcRect t="14000"/>
            <a:stretch/>
          </p:blipFill>
          <p:spPr>
            <a:xfrm>
              <a:off x="3813584" y="2710436"/>
              <a:ext cx="4421758" cy="2142677"/>
            </a:xfrm>
            <a:prstGeom prst="rect">
              <a:avLst/>
            </a:prstGeom>
          </p:spPr>
        </p:pic>
        <p:pic>
          <p:nvPicPr>
            <p:cNvPr id="85" name="Picture 84">
              <a:extLst>
                <a:ext uri="{FF2B5EF4-FFF2-40B4-BE49-F238E27FC236}">
                  <a16:creationId xmlns:a16="http://schemas.microsoft.com/office/drawing/2014/main" id="{860C07D8-6D64-4195-BA55-01CF02B9A846}"/>
                </a:ext>
              </a:extLst>
            </p:cNvPr>
            <p:cNvPicPr>
              <a:picLocks noChangeAspect="1"/>
            </p:cNvPicPr>
            <p:nvPr/>
          </p:nvPicPr>
          <p:blipFill rotWithShape="1">
            <a:blip r:embed="rId4">
              <a:clrChange>
                <a:clrFrom>
                  <a:srgbClr val="FFFFFF"/>
                </a:clrFrom>
                <a:clrTo>
                  <a:srgbClr val="FFFFFF">
                    <a:alpha val="0"/>
                  </a:srgbClr>
                </a:clrTo>
              </a:clrChange>
            </a:blip>
            <a:srcRect t="1" b="37170"/>
            <a:stretch/>
          </p:blipFill>
          <p:spPr>
            <a:xfrm flipH="1">
              <a:off x="5587261" y="2590916"/>
              <a:ext cx="586265" cy="245567"/>
            </a:xfrm>
            <a:prstGeom prst="rect">
              <a:avLst/>
            </a:prstGeom>
          </p:spPr>
        </p:pic>
        <p:pic>
          <p:nvPicPr>
            <p:cNvPr id="55" name="Picture 54">
              <a:extLst>
                <a:ext uri="{FF2B5EF4-FFF2-40B4-BE49-F238E27FC236}">
                  <a16:creationId xmlns:a16="http://schemas.microsoft.com/office/drawing/2014/main" id="{0E7451B8-B867-A837-70F8-DEFECB0F6306}"/>
                </a:ext>
              </a:extLst>
            </p:cNvPr>
            <p:cNvPicPr>
              <a:picLocks noChangeAspect="1"/>
            </p:cNvPicPr>
            <p:nvPr/>
          </p:nvPicPr>
          <p:blipFill rotWithShape="1">
            <a:blip r:embed="rId3"/>
            <a:srcRect l="74475" t="10546" r="17645" b="81220"/>
            <a:stretch/>
          </p:blipFill>
          <p:spPr>
            <a:xfrm>
              <a:off x="7073922" y="2637968"/>
              <a:ext cx="393696" cy="231784"/>
            </a:xfrm>
            <a:prstGeom prst="rect">
              <a:avLst/>
            </a:prstGeom>
          </p:spPr>
        </p:pic>
      </p:grpSp>
      <p:grpSp>
        <p:nvGrpSpPr>
          <p:cNvPr id="9" name="Group 8">
            <a:extLst>
              <a:ext uri="{FF2B5EF4-FFF2-40B4-BE49-F238E27FC236}">
                <a16:creationId xmlns:a16="http://schemas.microsoft.com/office/drawing/2014/main" id="{E083CFDF-092E-4CC5-8BB5-7BD8C585710E}"/>
              </a:ext>
            </a:extLst>
          </p:cNvPr>
          <p:cNvGrpSpPr/>
          <p:nvPr/>
        </p:nvGrpSpPr>
        <p:grpSpPr>
          <a:xfrm>
            <a:off x="3803653" y="1103817"/>
            <a:ext cx="1627576" cy="2487766"/>
            <a:chOff x="5133685" y="920617"/>
            <a:chExt cx="1627576" cy="2487766"/>
          </a:xfrm>
        </p:grpSpPr>
        <p:sp>
          <p:nvSpPr>
            <p:cNvPr id="54" name="TextBox 53">
              <a:extLst>
                <a:ext uri="{FF2B5EF4-FFF2-40B4-BE49-F238E27FC236}">
                  <a16:creationId xmlns:a16="http://schemas.microsoft.com/office/drawing/2014/main" id="{77F4588E-FA3B-4E83-B5A8-F8F342B912D5}"/>
                </a:ext>
              </a:extLst>
            </p:cNvPr>
            <p:cNvSpPr txBox="1"/>
            <p:nvPr/>
          </p:nvSpPr>
          <p:spPr>
            <a:xfrm>
              <a:off x="5133685" y="920617"/>
              <a:ext cx="1627576" cy="2487766"/>
            </a:xfrm>
            <a:prstGeom prst="rect">
              <a:avLst/>
            </a:prstGeom>
            <a:noFill/>
          </p:spPr>
          <p:txBody>
            <a:bodyPr wrap="square" rtlCol="0">
              <a:prstTxWarp prst="textArchUp">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Energy Recovery Wheel</a:t>
              </a:r>
            </a:p>
          </p:txBody>
        </p:sp>
        <p:sp>
          <p:nvSpPr>
            <p:cNvPr id="71" name="Oval 70">
              <a:extLst>
                <a:ext uri="{FF2B5EF4-FFF2-40B4-BE49-F238E27FC236}">
                  <a16:creationId xmlns:a16="http://schemas.microsoft.com/office/drawing/2014/main" id="{1AB06979-FDA2-48F0-8608-12BC0515B217}"/>
                </a:ext>
              </a:extLst>
            </p:cNvPr>
            <p:cNvSpPr/>
            <p:nvPr/>
          </p:nvSpPr>
          <p:spPr>
            <a:xfrm>
              <a:off x="5466447" y="993975"/>
              <a:ext cx="965511" cy="96551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pic>
          <p:nvPicPr>
            <p:cNvPr id="4" name="Picture 3" descr="A picture containing text, window&#10;&#10;Description automatically generated">
              <a:extLst>
                <a:ext uri="{FF2B5EF4-FFF2-40B4-BE49-F238E27FC236}">
                  <a16:creationId xmlns:a16="http://schemas.microsoft.com/office/drawing/2014/main" id="{AB88ED8E-2B08-4A10-B953-40984C56EB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20356" y="1032323"/>
              <a:ext cx="1058502" cy="823279"/>
            </a:xfrm>
            <a:prstGeom prst="rect">
              <a:avLst/>
            </a:prstGeom>
          </p:spPr>
        </p:pic>
      </p:grpSp>
      <p:sp>
        <p:nvSpPr>
          <p:cNvPr id="2" name="Title 1">
            <a:extLst>
              <a:ext uri="{FF2B5EF4-FFF2-40B4-BE49-F238E27FC236}">
                <a16:creationId xmlns:a16="http://schemas.microsoft.com/office/drawing/2014/main" id="{336F8EA4-F914-46A2-A65C-1029E01D5960}"/>
              </a:ext>
            </a:extLst>
          </p:cNvPr>
          <p:cNvSpPr>
            <a:spLocks noGrp="1"/>
          </p:cNvSpPr>
          <p:nvPr>
            <p:ph type="title"/>
          </p:nvPr>
        </p:nvSpPr>
        <p:spPr/>
        <p:txBody>
          <a:bodyPr>
            <a:normAutofit/>
          </a:bodyPr>
          <a:lstStyle/>
          <a:p>
            <a:r>
              <a:rPr lang="en-US" sz="2200" dirty="0">
                <a:latin typeface="Boxed Book" panose="02000506040000020004" pitchFamily="50" charset="0"/>
              </a:rPr>
              <a:t>FläktGroup SEMCO Products For Commercial Applications</a:t>
            </a:r>
            <a:endParaRPr lang="en-US" sz="2700" b="1" dirty="0"/>
          </a:p>
        </p:txBody>
      </p:sp>
      <p:grpSp>
        <p:nvGrpSpPr>
          <p:cNvPr id="7" name="Group 6">
            <a:extLst>
              <a:ext uri="{FF2B5EF4-FFF2-40B4-BE49-F238E27FC236}">
                <a16:creationId xmlns:a16="http://schemas.microsoft.com/office/drawing/2014/main" id="{CA81FCD4-CB46-49FD-87A5-B0654C327D61}"/>
              </a:ext>
            </a:extLst>
          </p:cNvPr>
          <p:cNvGrpSpPr/>
          <p:nvPr/>
        </p:nvGrpSpPr>
        <p:grpSpPr>
          <a:xfrm>
            <a:off x="6137585" y="1077454"/>
            <a:ext cx="1627576" cy="1564035"/>
            <a:chOff x="7467617" y="894254"/>
            <a:chExt cx="1627576" cy="1564035"/>
          </a:xfrm>
        </p:grpSpPr>
        <p:sp>
          <p:nvSpPr>
            <p:cNvPr id="57" name="TextBox 56">
              <a:extLst>
                <a:ext uri="{FF2B5EF4-FFF2-40B4-BE49-F238E27FC236}">
                  <a16:creationId xmlns:a16="http://schemas.microsoft.com/office/drawing/2014/main" id="{1E1783D1-2F59-47D2-A90C-A8F729E9F425}"/>
                </a:ext>
              </a:extLst>
            </p:cNvPr>
            <p:cNvSpPr txBox="1"/>
            <p:nvPr/>
          </p:nvSpPr>
          <p:spPr>
            <a:xfrm>
              <a:off x="7467617" y="894254"/>
              <a:ext cx="1627576" cy="1564035"/>
            </a:xfrm>
            <a:prstGeom prst="rect">
              <a:avLst/>
            </a:prstGeom>
            <a:noFill/>
          </p:spPr>
          <p:txBody>
            <a:bodyPr wrap="square" rtlCol="0">
              <a:prstTxWarp prst="textArchUp">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Unitary Energy Recovery Unit</a:t>
              </a:r>
            </a:p>
          </p:txBody>
        </p:sp>
        <p:pic>
          <p:nvPicPr>
            <p:cNvPr id="63" name="Picture 8">
              <a:extLst>
                <a:ext uri="{FF2B5EF4-FFF2-40B4-BE49-F238E27FC236}">
                  <a16:creationId xmlns:a16="http://schemas.microsoft.com/office/drawing/2014/main" id="{4B7890A3-8A11-47EA-A79E-C02A4B40A635}"/>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63558" y="1192558"/>
              <a:ext cx="1424648" cy="949763"/>
            </a:xfrm>
            <a:prstGeom prst="rect">
              <a:avLst/>
            </a:prstGeom>
            <a:noFill/>
            <a:extLst>
              <a:ext uri="{909E8E84-426E-40DD-AFC4-6F175D3DCCD1}">
                <a14:hiddenFill xmlns:a14="http://schemas.microsoft.com/office/drawing/2010/main">
                  <a:solidFill>
                    <a:srgbClr val="FFFFFF"/>
                  </a:solidFill>
                </a14:hiddenFill>
              </a:ext>
            </a:extLst>
          </p:spPr>
        </p:pic>
        <p:sp>
          <p:nvSpPr>
            <p:cNvPr id="68" name="Oval 67">
              <a:extLst>
                <a:ext uri="{FF2B5EF4-FFF2-40B4-BE49-F238E27FC236}">
                  <a16:creationId xmlns:a16="http://schemas.microsoft.com/office/drawing/2014/main" id="{0B14FDC9-B7BF-4820-8581-2F7A59647E75}"/>
                </a:ext>
              </a:extLst>
            </p:cNvPr>
            <p:cNvSpPr/>
            <p:nvPr/>
          </p:nvSpPr>
          <p:spPr>
            <a:xfrm>
              <a:off x="7574603" y="959805"/>
              <a:ext cx="1413604" cy="1413604"/>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72" name="Straight Arrow Connector 71">
            <a:extLst>
              <a:ext uri="{FF2B5EF4-FFF2-40B4-BE49-F238E27FC236}">
                <a16:creationId xmlns:a16="http://schemas.microsoft.com/office/drawing/2014/main" id="{4505B82F-A3A2-4821-9B76-6354AB945818}"/>
              </a:ext>
            </a:extLst>
          </p:cNvPr>
          <p:cNvCxnSpPr>
            <a:cxnSpLocks/>
            <a:stCxn id="71" idx="6"/>
          </p:cNvCxnSpPr>
          <p:nvPr/>
        </p:nvCxnSpPr>
        <p:spPr>
          <a:xfrm>
            <a:off x="5101925" y="1659931"/>
            <a:ext cx="1023884" cy="128986"/>
          </a:xfrm>
          <a:prstGeom prst="straightConnector1">
            <a:avLst/>
          </a:prstGeom>
          <a:noFill/>
          <a:ln w="12700" cap="flat" cmpd="sng" algn="ctr">
            <a:solidFill>
              <a:sysClr val="window" lastClr="FFFFFF">
                <a:lumMod val="65000"/>
              </a:sysClr>
            </a:solidFill>
            <a:prstDash val="dash"/>
            <a:miter lim="800000"/>
            <a:tailEnd type="triangle"/>
          </a:ln>
          <a:effectLst/>
        </p:spPr>
      </p:cxnSp>
      <p:grpSp>
        <p:nvGrpSpPr>
          <p:cNvPr id="8" name="Group 7">
            <a:extLst>
              <a:ext uri="{FF2B5EF4-FFF2-40B4-BE49-F238E27FC236}">
                <a16:creationId xmlns:a16="http://schemas.microsoft.com/office/drawing/2014/main" id="{88235A3F-4AE9-4B05-8D29-51C857AD4BF5}"/>
              </a:ext>
            </a:extLst>
          </p:cNvPr>
          <p:cNvGrpSpPr/>
          <p:nvPr/>
        </p:nvGrpSpPr>
        <p:grpSpPr>
          <a:xfrm>
            <a:off x="1454965" y="1452914"/>
            <a:ext cx="1790333" cy="1811216"/>
            <a:chOff x="2784997" y="1269714"/>
            <a:chExt cx="1790333" cy="1811216"/>
          </a:xfrm>
        </p:grpSpPr>
        <p:sp>
          <p:nvSpPr>
            <p:cNvPr id="53" name="TextBox 52">
              <a:extLst>
                <a:ext uri="{FF2B5EF4-FFF2-40B4-BE49-F238E27FC236}">
                  <a16:creationId xmlns:a16="http://schemas.microsoft.com/office/drawing/2014/main" id="{8309375F-2346-4BD0-BAA4-52B5D3973BEF}"/>
                </a:ext>
              </a:extLst>
            </p:cNvPr>
            <p:cNvSpPr txBox="1"/>
            <p:nvPr/>
          </p:nvSpPr>
          <p:spPr>
            <a:xfrm>
              <a:off x="2784997" y="1269714"/>
              <a:ext cx="1790333" cy="1811216"/>
            </a:xfrm>
            <a:prstGeom prst="rect">
              <a:avLst/>
            </a:prstGeom>
            <a:noFill/>
          </p:spPr>
          <p:txBody>
            <a:bodyPr wrap="square" rtlCol="0">
              <a:prstTxWarp prst="textArchUp">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Applied Energy Recovery Unit</a:t>
              </a:r>
            </a:p>
          </p:txBody>
        </p:sp>
        <p:pic>
          <p:nvPicPr>
            <p:cNvPr id="60" name="Picture 59">
              <a:extLst>
                <a:ext uri="{FF2B5EF4-FFF2-40B4-BE49-F238E27FC236}">
                  <a16:creationId xmlns:a16="http://schemas.microsoft.com/office/drawing/2014/main" id="{5E4CA6E3-8F40-44F2-B313-140077A64940}"/>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872364" y="1555087"/>
              <a:ext cx="1554965" cy="1036643"/>
            </a:xfrm>
            <a:prstGeom prst="rect">
              <a:avLst/>
            </a:prstGeom>
          </p:spPr>
        </p:pic>
        <p:sp>
          <p:nvSpPr>
            <p:cNvPr id="73" name="Oval 72">
              <a:extLst>
                <a:ext uri="{FF2B5EF4-FFF2-40B4-BE49-F238E27FC236}">
                  <a16:creationId xmlns:a16="http://schemas.microsoft.com/office/drawing/2014/main" id="{3D7AEF05-AA3E-435A-B0DF-6990B880277C}"/>
                </a:ext>
              </a:extLst>
            </p:cNvPr>
            <p:cNvSpPr/>
            <p:nvPr/>
          </p:nvSpPr>
          <p:spPr>
            <a:xfrm>
              <a:off x="2894312" y="1355321"/>
              <a:ext cx="1554965" cy="1413604"/>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74" name="Straight Arrow Connector 73">
            <a:extLst>
              <a:ext uri="{FF2B5EF4-FFF2-40B4-BE49-F238E27FC236}">
                <a16:creationId xmlns:a16="http://schemas.microsoft.com/office/drawing/2014/main" id="{82447828-7FF0-4952-8E66-175964C7A922}"/>
              </a:ext>
            </a:extLst>
          </p:cNvPr>
          <p:cNvCxnSpPr>
            <a:cxnSpLocks/>
            <a:stCxn id="71" idx="2"/>
          </p:cNvCxnSpPr>
          <p:nvPr/>
        </p:nvCxnSpPr>
        <p:spPr>
          <a:xfrm flipH="1">
            <a:off x="3161255" y="1659931"/>
            <a:ext cx="975160" cy="310959"/>
          </a:xfrm>
          <a:prstGeom prst="straightConnector1">
            <a:avLst/>
          </a:prstGeom>
          <a:noFill/>
          <a:ln w="12700" cap="flat" cmpd="sng" algn="ctr">
            <a:solidFill>
              <a:sysClr val="window" lastClr="FFFFFF">
                <a:lumMod val="65000"/>
              </a:sysClr>
            </a:solidFill>
            <a:prstDash val="dash"/>
            <a:miter lim="800000"/>
            <a:tailEnd type="triangle"/>
          </a:ln>
          <a:effectLst/>
        </p:spPr>
      </p:cxnSp>
      <p:cxnSp>
        <p:nvCxnSpPr>
          <p:cNvPr id="75" name="Straight Connector 74">
            <a:extLst>
              <a:ext uri="{FF2B5EF4-FFF2-40B4-BE49-F238E27FC236}">
                <a16:creationId xmlns:a16="http://schemas.microsoft.com/office/drawing/2014/main" id="{1210B03D-805A-44B8-B396-EE8D71182519}"/>
              </a:ext>
            </a:extLst>
          </p:cNvPr>
          <p:cNvCxnSpPr>
            <a:cxnSpLocks/>
          </p:cNvCxnSpPr>
          <p:nvPr/>
        </p:nvCxnSpPr>
        <p:spPr>
          <a:xfrm flipH="1" flipV="1">
            <a:off x="3132521" y="2424744"/>
            <a:ext cx="1224585" cy="527381"/>
          </a:xfrm>
          <a:prstGeom prst="line">
            <a:avLst/>
          </a:prstGeom>
          <a:noFill/>
          <a:ln w="19050" cap="flat" cmpd="sng" algn="ctr">
            <a:solidFill>
              <a:srgbClr val="003636"/>
            </a:solidFill>
            <a:prstDash val="solid"/>
            <a:miter lim="800000"/>
          </a:ln>
          <a:effectLst/>
        </p:spPr>
      </p:cxnSp>
      <p:grpSp>
        <p:nvGrpSpPr>
          <p:cNvPr id="6" name="Group 5">
            <a:extLst>
              <a:ext uri="{FF2B5EF4-FFF2-40B4-BE49-F238E27FC236}">
                <a16:creationId xmlns:a16="http://schemas.microsoft.com/office/drawing/2014/main" id="{2E2C155A-D9DD-4AC8-96DB-5389837E08C4}"/>
              </a:ext>
            </a:extLst>
          </p:cNvPr>
          <p:cNvGrpSpPr/>
          <p:nvPr/>
        </p:nvGrpSpPr>
        <p:grpSpPr>
          <a:xfrm>
            <a:off x="7070164" y="2594469"/>
            <a:ext cx="1627576" cy="1948995"/>
            <a:chOff x="8433093" y="2408304"/>
            <a:chExt cx="1627576" cy="1948995"/>
          </a:xfrm>
        </p:grpSpPr>
        <p:sp>
          <p:nvSpPr>
            <p:cNvPr id="58" name="TextBox 57">
              <a:extLst>
                <a:ext uri="{FF2B5EF4-FFF2-40B4-BE49-F238E27FC236}">
                  <a16:creationId xmlns:a16="http://schemas.microsoft.com/office/drawing/2014/main" id="{01A4CB6B-45F9-49A6-9ED7-87293B348768}"/>
                </a:ext>
              </a:extLst>
            </p:cNvPr>
            <p:cNvSpPr txBox="1"/>
            <p:nvPr/>
          </p:nvSpPr>
          <p:spPr>
            <a:xfrm>
              <a:off x="8433093" y="2408304"/>
              <a:ext cx="1627576" cy="1948995"/>
            </a:xfrm>
            <a:prstGeom prst="rect">
              <a:avLst/>
            </a:prstGeom>
            <a:noFill/>
            <a:effectLst>
              <a:outerShdw blurRad="63500" sx="102000" sy="102000" algn="ctr" rotWithShape="0">
                <a:prstClr val="black">
                  <a:alpha val="40000"/>
                </a:prstClr>
              </a:outerShdw>
            </a:effectLst>
          </p:spPr>
          <p:txBody>
            <a:bodyPr wrap="square" rtlCol="0">
              <a:prstTxWarp prst="textArchDown">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Ductwork</a:t>
              </a:r>
            </a:p>
          </p:txBody>
        </p:sp>
        <p:pic>
          <p:nvPicPr>
            <p:cNvPr id="64" name="Picture 10">
              <a:extLst>
                <a:ext uri="{FF2B5EF4-FFF2-40B4-BE49-F238E27FC236}">
                  <a16:creationId xmlns:a16="http://schemas.microsoft.com/office/drawing/2014/main" id="{301F3CEC-5593-4B71-8AEE-FAE78DCAF4C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76295" y="3283506"/>
              <a:ext cx="1341175" cy="894115"/>
            </a:xfrm>
            <a:prstGeom prst="rect">
              <a:avLst/>
            </a:prstGeom>
            <a:noFill/>
            <a:extLst>
              <a:ext uri="{909E8E84-426E-40DD-AFC4-6F175D3DCCD1}">
                <a14:hiddenFill xmlns:a14="http://schemas.microsoft.com/office/drawing/2010/main">
                  <a:solidFill>
                    <a:srgbClr val="FFFFFF"/>
                  </a:solidFill>
                </a14:hiddenFill>
              </a:ext>
            </a:extLst>
          </p:spPr>
        </p:pic>
        <p:sp>
          <p:nvSpPr>
            <p:cNvPr id="76" name="Oval 75">
              <a:extLst>
                <a:ext uri="{FF2B5EF4-FFF2-40B4-BE49-F238E27FC236}">
                  <a16:creationId xmlns:a16="http://schemas.microsoft.com/office/drawing/2014/main" id="{8513B524-755A-4C6F-A715-1ED6DF32EF4D}"/>
                </a:ext>
              </a:extLst>
            </p:cNvPr>
            <p:cNvSpPr/>
            <p:nvPr/>
          </p:nvSpPr>
          <p:spPr>
            <a:xfrm>
              <a:off x="8715851" y="3199533"/>
              <a:ext cx="1062061" cy="106206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77" name="Straight Connector 76">
            <a:extLst>
              <a:ext uri="{FF2B5EF4-FFF2-40B4-BE49-F238E27FC236}">
                <a16:creationId xmlns:a16="http://schemas.microsoft.com/office/drawing/2014/main" id="{F54A5FDC-FAB0-431E-8D01-411F4770BC6E}"/>
              </a:ext>
            </a:extLst>
          </p:cNvPr>
          <p:cNvCxnSpPr>
            <a:cxnSpLocks/>
          </p:cNvCxnSpPr>
          <p:nvPr/>
        </p:nvCxnSpPr>
        <p:spPr>
          <a:xfrm flipH="1">
            <a:off x="3040408" y="3850586"/>
            <a:ext cx="1803086" cy="1493050"/>
          </a:xfrm>
          <a:prstGeom prst="line">
            <a:avLst/>
          </a:prstGeom>
          <a:noFill/>
          <a:ln w="19050" cap="flat" cmpd="sng" algn="ctr">
            <a:solidFill>
              <a:srgbClr val="003636"/>
            </a:solidFill>
            <a:prstDash val="solid"/>
            <a:miter lim="800000"/>
          </a:ln>
          <a:effectLst/>
        </p:spPr>
      </p:cxnSp>
      <p:cxnSp>
        <p:nvCxnSpPr>
          <p:cNvPr id="78" name="Straight Connector 77">
            <a:extLst>
              <a:ext uri="{FF2B5EF4-FFF2-40B4-BE49-F238E27FC236}">
                <a16:creationId xmlns:a16="http://schemas.microsoft.com/office/drawing/2014/main" id="{E4C7D563-3B8D-426F-8865-336F11BAFC9B}"/>
              </a:ext>
            </a:extLst>
          </p:cNvPr>
          <p:cNvCxnSpPr>
            <a:cxnSpLocks/>
          </p:cNvCxnSpPr>
          <p:nvPr/>
        </p:nvCxnSpPr>
        <p:spPr>
          <a:xfrm flipH="1" flipV="1">
            <a:off x="5261016" y="3168161"/>
            <a:ext cx="2117170" cy="660588"/>
          </a:xfrm>
          <a:prstGeom prst="line">
            <a:avLst/>
          </a:prstGeom>
          <a:noFill/>
          <a:ln w="19050" cap="flat" cmpd="sng" algn="ctr">
            <a:solidFill>
              <a:srgbClr val="003636"/>
            </a:solidFill>
            <a:prstDash val="solid"/>
            <a:miter lim="800000"/>
          </a:ln>
          <a:effectLst/>
        </p:spPr>
      </p:cxnSp>
      <p:grpSp>
        <p:nvGrpSpPr>
          <p:cNvPr id="12" name="Group 11">
            <a:extLst>
              <a:ext uri="{FF2B5EF4-FFF2-40B4-BE49-F238E27FC236}">
                <a16:creationId xmlns:a16="http://schemas.microsoft.com/office/drawing/2014/main" id="{F71081CF-FED6-4E66-95D6-C680B3DBE4AF}"/>
              </a:ext>
            </a:extLst>
          </p:cNvPr>
          <p:cNvGrpSpPr/>
          <p:nvPr/>
        </p:nvGrpSpPr>
        <p:grpSpPr>
          <a:xfrm>
            <a:off x="470034" y="2537917"/>
            <a:ext cx="1969862" cy="2270090"/>
            <a:chOff x="1800066" y="2354717"/>
            <a:chExt cx="1969862" cy="2270090"/>
          </a:xfrm>
        </p:grpSpPr>
        <p:sp>
          <p:nvSpPr>
            <p:cNvPr id="50" name="TextBox 49">
              <a:extLst>
                <a:ext uri="{FF2B5EF4-FFF2-40B4-BE49-F238E27FC236}">
                  <a16:creationId xmlns:a16="http://schemas.microsoft.com/office/drawing/2014/main" id="{CAC806B5-4DAE-4040-ACE6-403930622702}"/>
                </a:ext>
              </a:extLst>
            </p:cNvPr>
            <p:cNvSpPr txBox="1"/>
            <p:nvPr/>
          </p:nvSpPr>
          <p:spPr>
            <a:xfrm>
              <a:off x="1800066" y="2354717"/>
              <a:ext cx="1969862" cy="2270090"/>
            </a:xfrm>
            <a:prstGeom prst="rect">
              <a:avLst/>
            </a:prstGeom>
            <a:noFill/>
          </p:spPr>
          <p:txBody>
            <a:bodyPr wrap="square" rtlCol="0">
              <a:prstTxWarp prst="textArchDown">
                <a:avLst>
                  <a:gd name="adj" fmla="val 21414436"/>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NEUTON Pump</a:t>
              </a:r>
            </a:p>
          </p:txBody>
        </p:sp>
        <p:pic>
          <p:nvPicPr>
            <p:cNvPr id="66" name="Picture 12">
              <a:extLst>
                <a:ext uri="{FF2B5EF4-FFF2-40B4-BE49-F238E27FC236}">
                  <a16:creationId xmlns:a16="http://schemas.microsoft.com/office/drawing/2014/main" id="{2E35DEB4-906C-43FB-B778-37DC2C3F763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17759" y="3667386"/>
              <a:ext cx="1040861" cy="693907"/>
            </a:xfrm>
            <a:prstGeom prst="rect">
              <a:avLst/>
            </a:prstGeom>
            <a:noFill/>
            <a:extLst>
              <a:ext uri="{909E8E84-426E-40DD-AFC4-6F175D3DCCD1}">
                <a14:hiddenFill xmlns:a14="http://schemas.microsoft.com/office/drawing/2010/main">
                  <a:solidFill>
                    <a:srgbClr val="FFFFFF"/>
                  </a:solidFill>
                </a14:hiddenFill>
              </a:ext>
            </a:extLst>
          </p:spPr>
        </p:pic>
        <p:sp>
          <p:nvSpPr>
            <p:cNvPr id="79" name="Oval 78">
              <a:extLst>
                <a:ext uri="{FF2B5EF4-FFF2-40B4-BE49-F238E27FC236}">
                  <a16:creationId xmlns:a16="http://schemas.microsoft.com/office/drawing/2014/main" id="{629D4DB7-9834-4D3B-96A4-EE796FCA8B92}"/>
                </a:ext>
              </a:extLst>
            </p:cNvPr>
            <p:cNvSpPr/>
            <p:nvPr/>
          </p:nvSpPr>
          <p:spPr>
            <a:xfrm>
              <a:off x="2228600" y="3451075"/>
              <a:ext cx="1083929" cy="1085712"/>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80" name="Straight Connector 79">
            <a:extLst>
              <a:ext uri="{FF2B5EF4-FFF2-40B4-BE49-F238E27FC236}">
                <a16:creationId xmlns:a16="http://schemas.microsoft.com/office/drawing/2014/main" id="{18570F15-70A2-4EBC-ACA0-7435DA7A5417}"/>
              </a:ext>
            </a:extLst>
          </p:cNvPr>
          <p:cNvCxnSpPr>
            <a:cxnSpLocks/>
            <a:stCxn id="79" idx="6"/>
          </p:cNvCxnSpPr>
          <p:nvPr/>
        </p:nvCxnSpPr>
        <p:spPr>
          <a:xfrm flipV="1">
            <a:off x="1982497" y="3642979"/>
            <a:ext cx="2374610" cy="534153"/>
          </a:xfrm>
          <a:prstGeom prst="line">
            <a:avLst/>
          </a:prstGeom>
          <a:noFill/>
          <a:ln w="19050" cap="flat" cmpd="sng" algn="ctr">
            <a:solidFill>
              <a:srgbClr val="003636"/>
            </a:solidFill>
            <a:prstDash val="solid"/>
            <a:miter lim="800000"/>
          </a:ln>
          <a:effectLst/>
        </p:spPr>
      </p:cxnSp>
      <p:grpSp>
        <p:nvGrpSpPr>
          <p:cNvPr id="18" name="Group 17">
            <a:extLst>
              <a:ext uri="{FF2B5EF4-FFF2-40B4-BE49-F238E27FC236}">
                <a16:creationId xmlns:a16="http://schemas.microsoft.com/office/drawing/2014/main" id="{373453B4-ED71-4AF6-9783-A5FB2E2C445D}"/>
              </a:ext>
            </a:extLst>
          </p:cNvPr>
          <p:cNvGrpSpPr/>
          <p:nvPr/>
        </p:nvGrpSpPr>
        <p:grpSpPr>
          <a:xfrm>
            <a:off x="6551134" y="4433849"/>
            <a:ext cx="1465897" cy="1420865"/>
            <a:chOff x="7881166" y="4250649"/>
            <a:chExt cx="1465897" cy="1420865"/>
          </a:xfrm>
        </p:grpSpPr>
        <p:sp>
          <p:nvSpPr>
            <p:cNvPr id="52" name="TextBox 51">
              <a:extLst>
                <a:ext uri="{FF2B5EF4-FFF2-40B4-BE49-F238E27FC236}">
                  <a16:creationId xmlns:a16="http://schemas.microsoft.com/office/drawing/2014/main" id="{07F0368F-F29A-4DD8-A5CC-2CF15B696BED}"/>
                </a:ext>
              </a:extLst>
            </p:cNvPr>
            <p:cNvSpPr txBox="1"/>
            <p:nvPr/>
          </p:nvSpPr>
          <p:spPr>
            <a:xfrm>
              <a:off x="7881166" y="4250649"/>
              <a:ext cx="1465897" cy="1420865"/>
            </a:xfrm>
            <a:prstGeom prst="rect">
              <a:avLst/>
            </a:prstGeom>
            <a:noFill/>
          </p:spPr>
          <p:txBody>
            <a:bodyPr wrap="square" rtlCol="0">
              <a:prstTxWarp prst="textArchDown">
                <a:avLst>
                  <a:gd name="adj" fmla="val 38043"/>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Sound Attenuation Panels</a:t>
              </a:r>
            </a:p>
          </p:txBody>
        </p:sp>
        <p:pic>
          <p:nvPicPr>
            <p:cNvPr id="65" name="Picture 12">
              <a:extLst>
                <a:ext uri="{FF2B5EF4-FFF2-40B4-BE49-F238E27FC236}">
                  <a16:creationId xmlns:a16="http://schemas.microsoft.com/office/drawing/2014/main" id="{8D60147B-B8F5-433F-AD9E-9BA6EB4FC7A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119536" y="4670936"/>
              <a:ext cx="1000434" cy="666956"/>
            </a:xfrm>
            <a:prstGeom prst="rect">
              <a:avLst/>
            </a:prstGeom>
            <a:noFill/>
            <a:extLst>
              <a:ext uri="{909E8E84-426E-40DD-AFC4-6F175D3DCCD1}">
                <a14:hiddenFill xmlns:a14="http://schemas.microsoft.com/office/drawing/2010/main">
                  <a:solidFill>
                    <a:srgbClr val="FFFFFF"/>
                  </a:solidFill>
                </a14:hiddenFill>
              </a:ext>
            </a:extLst>
          </p:spPr>
        </p:pic>
        <p:sp>
          <p:nvSpPr>
            <p:cNvPr id="81" name="Oval 80">
              <a:extLst>
                <a:ext uri="{FF2B5EF4-FFF2-40B4-BE49-F238E27FC236}">
                  <a16:creationId xmlns:a16="http://schemas.microsoft.com/office/drawing/2014/main" id="{F5063671-EDE6-4278-900B-56C5FFE70DEF}"/>
                </a:ext>
              </a:extLst>
            </p:cNvPr>
            <p:cNvSpPr/>
            <p:nvPr/>
          </p:nvSpPr>
          <p:spPr>
            <a:xfrm>
              <a:off x="8033217" y="4398032"/>
              <a:ext cx="1175507" cy="1173212"/>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82" name="Straight Connector 81">
            <a:extLst>
              <a:ext uri="{FF2B5EF4-FFF2-40B4-BE49-F238E27FC236}">
                <a16:creationId xmlns:a16="http://schemas.microsoft.com/office/drawing/2014/main" id="{AF460409-1EBA-42D7-9BD2-FB51A14F221F}"/>
              </a:ext>
            </a:extLst>
          </p:cNvPr>
          <p:cNvCxnSpPr>
            <a:cxnSpLocks/>
          </p:cNvCxnSpPr>
          <p:nvPr/>
        </p:nvCxnSpPr>
        <p:spPr>
          <a:xfrm flipH="1" flipV="1">
            <a:off x="6244572" y="4240981"/>
            <a:ext cx="615880" cy="525028"/>
          </a:xfrm>
          <a:prstGeom prst="line">
            <a:avLst/>
          </a:prstGeom>
          <a:noFill/>
          <a:ln w="19050" cap="flat" cmpd="sng" algn="ctr">
            <a:solidFill>
              <a:srgbClr val="003636"/>
            </a:solidFill>
            <a:prstDash val="solid"/>
            <a:miter lim="800000"/>
          </a:ln>
          <a:effectLst/>
        </p:spPr>
      </p:cxnSp>
      <p:cxnSp>
        <p:nvCxnSpPr>
          <p:cNvPr id="83" name="Straight Connector 82">
            <a:extLst>
              <a:ext uri="{FF2B5EF4-FFF2-40B4-BE49-F238E27FC236}">
                <a16:creationId xmlns:a16="http://schemas.microsoft.com/office/drawing/2014/main" id="{C8E7187B-E6D5-4794-9121-A3D79F55428F}"/>
              </a:ext>
            </a:extLst>
          </p:cNvPr>
          <p:cNvCxnSpPr>
            <a:cxnSpLocks/>
          </p:cNvCxnSpPr>
          <p:nvPr/>
        </p:nvCxnSpPr>
        <p:spPr>
          <a:xfrm flipH="1">
            <a:off x="5261015" y="4804264"/>
            <a:ext cx="335697" cy="561124"/>
          </a:xfrm>
          <a:prstGeom prst="line">
            <a:avLst/>
          </a:prstGeom>
          <a:noFill/>
          <a:ln w="19050" cap="flat" cmpd="sng" algn="ctr">
            <a:solidFill>
              <a:srgbClr val="003636"/>
            </a:solidFill>
            <a:prstDash val="solid"/>
            <a:miter lim="800000"/>
          </a:ln>
          <a:effectLst/>
        </p:spPr>
      </p:cxnSp>
      <p:grpSp>
        <p:nvGrpSpPr>
          <p:cNvPr id="17" name="Group 16">
            <a:extLst>
              <a:ext uri="{FF2B5EF4-FFF2-40B4-BE49-F238E27FC236}">
                <a16:creationId xmlns:a16="http://schemas.microsoft.com/office/drawing/2014/main" id="{544545B4-350D-45E5-954A-E2CECC2B7FAC}"/>
              </a:ext>
            </a:extLst>
          </p:cNvPr>
          <p:cNvGrpSpPr/>
          <p:nvPr/>
        </p:nvGrpSpPr>
        <p:grpSpPr>
          <a:xfrm>
            <a:off x="4335038" y="4515375"/>
            <a:ext cx="1627576" cy="1948995"/>
            <a:chOff x="5635014" y="4351808"/>
            <a:chExt cx="1627576" cy="1948995"/>
          </a:xfrm>
        </p:grpSpPr>
        <p:grpSp>
          <p:nvGrpSpPr>
            <p:cNvPr id="16" name="Group 15">
              <a:extLst>
                <a:ext uri="{FF2B5EF4-FFF2-40B4-BE49-F238E27FC236}">
                  <a16:creationId xmlns:a16="http://schemas.microsoft.com/office/drawing/2014/main" id="{A275AAA5-A158-47BD-97F4-E3D3CD161A7F}"/>
                </a:ext>
              </a:extLst>
            </p:cNvPr>
            <p:cNvGrpSpPr/>
            <p:nvPr/>
          </p:nvGrpSpPr>
          <p:grpSpPr>
            <a:xfrm>
              <a:off x="5635014" y="4351808"/>
              <a:ext cx="1627576" cy="1948995"/>
              <a:chOff x="5635014" y="4351808"/>
              <a:chExt cx="1627576" cy="1948995"/>
            </a:xfrm>
          </p:grpSpPr>
          <p:sp>
            <p:nvSpPr>
              <p:cNvPr id="51" name="TextBox 50">
                <a:extLst>
                  <a:ext uri="{FF2B5EF4-FFF2-40B4-BE49-F238E27FC236}">
                    <a16:creationId xmlns:a16="http://schemas.microsoft.com/office/drawing/2014/main" id="{6A27800F-028F-4F5E-B85C-7C10B5591FBA}"/>
                  </a:ext>
                </a:extLst>
              </p:cNvPr>
              <p:cNvSpPr txBox="1"/>
              <p:nvPr/>
            </p:nvSpPr>
            <p:spPr>
              <a:xfrm>
                <a:off x="5635014" y="4351808"/>
                <a:ext cx="1627576" cy="1948995"/>
              </a:xfrm>
              <a:prstGeom prst="rect">
                <a:avLst/>
              </a:prstGeom>
              <a:noFill/>
              <a:ln>
                <a:noFill/>
              </a:ln>
            </p:spPr>
            <p:txBody>
              <a:bodyPr wrap="square" rtlCol="0">
                <a:prstTxWarp prst="textArchDown">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Fire-Rated Panels</a:t>
                </a:r>
              </a:p>
            </p:txBody>
          </p:sp>
          <p:pic>
            <p:nvPicPr>
              <p:cNvPr id="67" name="Picture 20">
                <a:extLst>
                  <a:ext uri="{FF2B5EF4-FFF2-40B4-BE49-F238E27FC236}">
                    <a16:creationId xmlns:a16="http://schemas.microsoft.com/office/drawing/2014/main" id="{DC2D0ED9-9121-4E86-BDCB-CB1ED7BE0A4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89994" y="5292770"/>
                <a:ext cx="1283927" cy="855952"/>
              </a:xfrm>
              <a:prstGeom prst="rect">
                <a:avLst/>
              </a:prstGeom>
              <a:noFill/>
              <a:extLst>
                <a:ext uri="{909E8E84-426E-40DD-AFC4-6F175D3DCCD1}">
                  <a14:hiddenFill xmlns:a14="http://schemas.microsoft.com/office/drawing/2010/main">
                    <a:solidFill>
                      <a:srgbClr val="FFFFFF"/>
                    </a:solidFill>
                  </a14:hiddenFill>
                </a:ext>
              </a:extLst>
            </p:spPr>
          </p:pic>
        </p:grpSp>
        <p:sp>
          <p:nvSpPr>
            <p:cNvPr id="84" name="Oval 83">
              <a:extLst>
                <a:ext uri="{FF2B5EF4-FFF2-40B4-BE49-F238E27FC236}">
                  <a16:creationId xmlns:a16="http://schemas.microsoft.com/office/drawing/2014/main" id="{B210804B-4D47-4420-AB4D-1EBCB9F685C0}"/>
                </a:ext>
              </a:extLst>
            </p:cNvPr>
            <p:cNvSpPr/>
            <p:nvPr/>
          </p:nvSpPr>
          <p:spPr>
            <a:xfrm>
              <a:off x="5900926" y="5159130"/>
              <a:ext cx="1062061" cy="106206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grpSp>
      <p:cxnSp>
        <p:nvCxnSpPr>
          <p:cNvPr id="88" name="Straight Connector 87">
            <a:extLst>
              <a:ext uri="{FF2B5EF4-FFF2-40B4-BE49-F238E27FC236}">
                <a16:creationId xmlns:a16="http://schemas.microsoft.com/office/drawing/2014/main" id="{13FC2DAA-21B1-4E56-BCBE-D7177013D446}"/>
              </a:ext>
            </a:extLst>
          </p:cNvPr>
          <p:cNvCxnSpPr>
            <a:cxnSpLocks/>
            <a:endCxn id="73" idx="3"/>
          </p:cNvCxnSpPr>
          <p:nvPr/>
        </p:nvCxnSpPr>
        <p:spPr>
          <a:xfrm flipV="1">
            <a:off x="1704445" y="2745108"/>
            <a:ext cx="87553" cy="236504"/>
          </a:xfrm>
          <a:prstGeom prst="line">
            <a:avLst/>
          </a:prstGeom>
          <a:noFill/>
          <a:ln w="19050" cap="flat" cmpd="sng" algn="ctr">
            <a:solidFill>
              <a:srgbClr val="003636"/>
            </a:solidFill>
            <a:prstDash val="solid"/>
            <a:miter lim="800000"/>
          </a:ln>
          <a:effectLst/>
        </p:spPr>
      </p:cxnSp>
      <p:cxnSp>
        <p:nvCxnSpPr>
          <p:cNvPr id="89" name="Straight Connector 88">
            <a:extLst>
              <a:ext uri="{FF2B5EF4-FFF2-40B4-BE49-F238E27FC236}">
                <a16:creationId xmlns:a16="http://schemas.microsoft.com/office/drawing/2014/main" id="{73B5127A-6ECD-4929-B9AC-B2824CE4E0AB}"/>
              </a:ext>
            </a:extLst>
          </p:cNvPr>
          <p:cNvCxnSpPr>
            <a:cxnSpLocks/>
          </p:cNvCxnSpPr>
          <p:nvPr/>
        </p:nvCxnSpPr>
        <p:spPr>
          <a:xfrm flipH="1" flipV="1">
            <a:off x="1981789" y="5389735"/>
            <a:ext cx="192785" cy="165196"/>
          </a:xfrm>
          <a:prstGeom prst="line">
            <a:avLst/>
          </a:prstGeom>
          <a:noFill/>
          <a:ln w="19050" cap="flat" cmpd="sng" algn="ctr">
            <a:solidFill>
              <a:srgbClr val="003636"/>
            </a:solidFill>
            <a:prstDash val="solid"/>
            <a:miter lim="800000"/>
          </a:ln>
          <a:effectLst/>
        </p:spPr>
      </p:cxnSp>
      <p:pic>
        <p:nvPicPr>
          <p:cNvPr id="90" name="Picture 8">
            <a:extLst>
              <a:ext uri="{FF2B5EF4-FFF2-40B4-BE49-F238E27FC236}">
                <a16:creationId xmlns:a16="http://schemas.microsoft.com/office/drawing/2014/main" id="{13B22820-0D77-4440-BF98-F66A24B96D93}"/>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19865" r="21746" b="12705"/>
          <a:stretch/>
        </p:blipFill>
        <p:spPr bwMode="auto">
          <a:xfrm>
            <a:off x="1337774" y="2858897"/>
            <a:ext cx="538768" cy="536991"/>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8">
            <a:extLst>
              <a:ext uri="{FF2B5EF4-FFF2-40B4-BE49-F238E27FC236}">
                <a16:creationId xmlns:a16="http://schemas.microsoft.com/office/drawing/2014/main" id="{5500F3A7-2D17-4A42-9EB3-59A37B037BAA}"/>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19865" r="21746" b="12705"/>
          <a:stretch/>
        </p:blipFill>
        <p:spPr bwMode="auto">
          <a:xfrm>
            <a:off x="1449584" y="4875784"/>
            <a:ext cx="538768" cy="536991"/>
          </a:xfrm>
          <a:prstGeom prst="rect">
            <a:avLst/>
          </a:prstGeom>
          <a:noFill/>
          <a:extLst>
            <a:ext uri="{909E8E84-426E-40DD-AFC4-6F175D3DCCD1}">
              <a14:hiddenFill xmlns:a14="http://schemas.microsoft.com/office/drawing/2010/main">
                <a:solidFill>
                  <a:srgbClr val="FFFFFF"/>
                </a:solidFill>
              </a14:hiddenFill>
            </a:ext>
          </a:extLst>
        </p:spPr>
      </p:pic>
      <p:cxnSp>
        <p:nvCxnSpPr>
          <p:cNvPr id="92" name="Straight Connector 91">
            <a:extLst>
              <a:ext uri="{FF2B5EF4-FFF2-40B4-BE49-F238E27FC236}">
                <a16:creationId xmlns:a16="http://schemas.microsoft.com/office/drawing/2014/main" id="{F07E8189-75E7-49AE-9179-6D6A542AC25F}"/>
              </a:ext>
            </a:extLst>
          </p:cNvPr>
          <p:cNvCxnSpPr>
            <a:cxnSpLocks/>
            <a:stCxn id="79" idx="0"/>
          </p:cNvCxnSpPr>
          <p:nvPr/>
        </p:nvCxnSpPr>
        <p:spPr>
          <a:xfrm flipV="1">
            <a:off x="1440532" y="3393275"/>
            <a:ext cx="86864" cy="240999"/>
          </a:xfrm>
          <a:prstGeom prst="line">
            <a:avLst/>
          </a:prstGeom>
          <a:noFill/>
          <a:ln w="19050" cap="flat" cmpd="sng" algn="ctr">
            <a:solidFill>
              <a:srgbClr val="003636"/>
            </a:solidFill>
            <a:prstDash val="solid"/>
            <a:miter lim="800000"/>
          </a:ln>
          <a:effectLst/>
        </p:spPr>
      </p:cxnSp>
      <p:cxnSp>
        <p:nvCxnSpPr>
          <p:cNvPr id="93" name="Straight Connector 92">
            <a:extLst>
              <a:ext uri="{FF2B5EF4-FFF2-40B4-BE49-F238E27FC236}">
                <a16:creationId xmlns:a16="http://schemas.microsoft.com/office/drawing/2014/main" id="{0DAC4DE5-4BAB-478C-A4AE-44A4804EFB9A}"/>
              </a:ext>
            </a:extLst>
          </p:cNvPr>
          <p:cNvCxnSpPr>
            <a:cxnSpLocks/>
          </p:cNvCxnSpPr>
          <p:nvPr/>
        </p:nvCxnSpPr>
        <p:spPr>
          <a:xfrm flipH="1" flipV="1">
            <a:off x="1349449" y="4857496"/>
            <a:ext cx="245534" cy="214451"/>
          </a:xfrm>
          <a:prstGeom prst="line">
            <a:avLst/>
          </a:prstGeom>
          <a:noFill/>
          <a:ln w="19050" cap="flat" cmpd="sng" algn="ctr">
            <a:solidFill>
              <a:srgbClr val="003636"/>
            </a:solidFill>
            <a:prstDash val="solid"/>
            <a:miter lim="800000"/>
          </a:ln>
          <a:effectLst/>
        </p:spPr>
      </p:cxnSp>
      <p:grpSp>
        <p:nvGrpSpPr>
          <p:cNvPr id="10" name="Group 9">
            <a:extLst>
              <a:ext uri="{FF2B5EF4-FFF2-40B4-BE49-F238E27FC236}">
                <a16:creationId xmlns:a16="http://schemas.microsoft.com/office/drawing/2014/main" id="{29376627-0DD7-41F4-8E44-3DF5950D249B}"/>
              </a:ext>
            </a:extLst>
          </p:cNvPr>
          <p:cNvGrpSpPr/>
          <p:nvPr/>
        </p:nvGrpSpPr>
        <p:grpSpPr>
          <a:xfrm>
            <a:off x="1858832" y="4254413"/>
            <a:ext cx="1627576" cy="2124025"/>
            <a:chOff x="3188864" y="4071213"/>
            <a:chExt cx="1627576" cy="2124025"/>
          </a:xfrm>
        </p:grpSpPr>
        <p:sp>
          <p:nvSpPr>
            <p:cNvPr id="59" name="TextBox 58">
              <a:extLst>
                <a:ext uri="{FF2B5EF4-FFF2-40B4-BE49-F238E27FC236}">
                  <a16:creationId xmlns:a16="http://schemas.microsoft.com/office/drawing/2014/main" id="{4DF2D40F-3BD6-4E82-BCCD-49CAB0AF1FC7}"/>
                </a:ext>
              </a:extLst>
            </p:cNvPr>
            <p:cNvSpPr txBox="1"/>
            <p:nvPr/>
          </p:nvSpPr>
          <p:spPr>
            <a:xfrm>
              <a:off x="3188864" y="4071213"/>
              <a:ext cx="1627576" cy="2124025"/>
            </a:xfrm>
            <a:prstGeom prst="rect">
              <a:avLst/>
            </a:prstGeom>
            <a:noFill/>
          </p:spPr>
          <p:txBody>
            <a:bodyPr wrap="square" rtlCol="0">
              <a:prstTxWarp prst="textArchDown">
                <a:avLst/>
              </a:prstTxWarp>
              <a:spAutoFit/>
            </a:bodyPr>
            <a:lstStyle/>
            <a:p>
              <a:pPr algn="ctr" defTabSz="850835">
                <a:defRPr/>
              </a:pPr>
              <a:r>
                <a:rPr lang="en-US" sz="857" b="1" dirty="0">
                  <a:solidFill>
                    <a:srgbClr val="474747"/>
                  </a:solidFill>
                  <a:latin typeface="Arial" panose="020B0604020202020204" pitchFamily="34" charset="0"/>
                  <a:cs typeface="Arial" panose="020B0604020202020204" pitchFamily="34" charset="0"/>
                </a:rPr>
                <a:t>Chilled Beams</a:t>
              </a:r>
            </a:p>
          </p:txBody>
        </p:sp>
        <p:sp>
          <p:nvSpPr>
            <p:cNvPr id="69" name="Oval 68">
              <a:extLst>
                <a:ext uri="{FF2B5EF4-FFF2-40B4-BE49-F238E27FC236}">
                  <a16:creationId xmlns:a16="http://schemas.microsoft.com/office/drawing/2014/main" id="{16CAB6E8-7E7F-4880-B368-559BEAE2D328}"/>
                </a:ext>
              </a:extLst>
            </p:cNvPr>
            <p:cNvSpPr/>
            <p:nvPr/>
          </p:nvSpPr>
          <p:spPr>
            <a:xfrm>
              <a:off x="3471665" y="5023736"/>
              <a:ext cx="1062061" cy="1062061"/>
            </a:xfrm>
            <a:prstGeom prst="ellipse">
              <a:avLst/>
            </a:prstGeom>
            <a:noFill/>
            <a:ln w="19050" cap="flat" cmpd="sng" algn="ctr">
              <a:solidFill>
                <a:srgbClr val="003636"/>
              </a:solidFill>
              <a:prstDash val="solid"/>
              <a:miter lim="800000"/>
            </a:ln>
            <a:effectLst/>
          </p:spPr>
          <p:txBody>
            <a:bodyPr rtlCol="0" anchor="ctr"/>
            <a:lstStyle/>
            <a:p>
              <a:pPr algn="ctr" defTabSz="850835">
                <a:defRPr/>
              </a:pPr>
              <a:endParaRPr lang="en-US" sz="1675" kern="0" dirty="0">
                <a:solidFill>
                  <a:srgbClr val="474747"/>
                </a:solidFill>
                <a:latin typeface="Calibri"/>
              </a:endParaRPr>
            </a:p>
          </p:txBody>
        </p:sp>
        <p:pic>
          <p:nvPicPr>
            <p:cNvPr id="5" name="Picture 4" descr="A picture containing text&#10;&#10;Description automatically generated">
              <a:extLst>
                <a:ext uri="{FF2B5EF4-FFF2-40B4-BE49-F238E27FC236}">
                  <a16:creationId xmlns:a16="http://schemas.microsoft.com/office/drawing/2014/main" id="{5A172404-B78F-42E6-A7C2-2762D4FCBA8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527755" y="5244948"/>
              <a:ext cx="953361" cy="575495"/>
            </a:xfrm>
            <a:prstGeom prst="rect">
              <a:avLst/>
            </a:prstGeom>
          </p:spPr>
        </p:pic>
      </p:grpSp>
      <p:cxnSp>
        <p:nvCxnSpPr>
          <p:cNvPr id="70" name="Straight Connector 69">
            <a:extLst>
              <a:ext uri="{FF2B5EF4-FFF2-40B4-BE49-F238E27FC236}">
                <a16:creationId xmlns:a16="http://schemas.microsoft.com/office/drawing/2014/main" id="{3E3B8B77-5A02-4ACC-871F-7D6740539B6C}"/>
              </a:ext>
            </a:extLst>
          </p:cNvPr>
          <p:cNvCxnSpPr>
            <a:cxnSpLocks/>
            <a:stCxn id="68" idx="3"/>
          </p:cNvCxnSpPr>
          <p:nvPr/>
        </p:nvCxnSpPr>
        <p:spPr>
          <a:xfrm flipH="1">
            <a:off x="5915711" y="2349593"/>
            <a:ext cx="535877" cy="602533"/>
          </a:xfrm>
          <a:prstGeom prst="line">
            <a:avLst/>
          </a:prstGeom>
          <a:noFill/>
          <a:ln w="19050" cap="flat" cmpd="sng" algn="ctr">
            <a:solidFill>
              <a:srgbClr val="003636"/>
            </a:solidFill>
            <a:prstDash val="solid"/>
            <a:miter lim="800000"/>
          </a:ln>
          <a:effectLst/>
        </p:spPr>
      </p:cxnSp>
      <p:pic>
        <p:nvPicPr>
          <p:cNvPr id="3" name="Picture 2">
            <a:extLst>
              <a:ext uri="{FF2B5EF4-FFF2-40B4-BE49-F238E27FC236}">
                <a16:creationId xmlns:a16="http://schemas.microsoft.com/office/drawing/2014/main" id="{0CC23A9E-21AB-F7BC-5627-9BC9DB8DC21A}"/>
              </a:ext>
            </a:extLst>
          </p:cNvPr>
          <p:cNvPicPr>
            <a:picLocks noChangeAspect="1"/>
          </p:cNvPicPr>
          <p:nvPr/>
        </p:nvPicPr>
        <p:blipFill rotWithShape="1">
          <a:blip r:embed="rId13">
            <a:extLst>
              <a:ext uri="{BEBA8EAE-BF5A-486C-A8C5-ECC9F3942E4B}">
                <a14:imgProps xmlns:a14="http://schemas.microsoft.com/office/drawing/2010/main">
                  <a14:imgLayer r:embed="rId14">
                    <a14:imgEffect>
                      <a14:sharpenSoften amount="25000"/>
                    </a14:imgEffect>
                  </a14:imgLayer>
                </a14:imgProps>
              </a:ext>
            </a:extLst>
          </a:blip>
          <a:srcRect l="2669" r="3501"/>
          <a:stretch/>
        </p:blipFill>
        <p:spPr>
          <a:xfrm>
            <a:off x="9834022" y="732025"/>
            <a:ext cx="2346548" cy="6125975"/>
          </a:xfrm>
          <a:prstGeom prst="rect">
            <a:avLst/>
          </a:prstGeom>
        </p:spPr>
      </p:pic>
    </p:spTree>
    <p:extLst>
      <p:ext uri="{BB962C8B-B14F-4D97-AF65-F5344CB8AC3E}">
        <p14:creationId xmlns:p14="http://schemas.microsoft.com/office/powerpoint/2010/main" val="1483799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nsertedImage">
            <a:extLst>
              <a:ext uri="{FF2B5EF4-FFF2-40B4-BE49-F238E27FC236}">
                <a16:creationId xmlns:a16="http://schemas.microsoft.com/office/drawing/2014/main" id="{7E59E128-9DB4-1EC9-0D49-53161CDEB3B0}"/>
              </a:ext>
            </a:extLst>
          </p:cNvPr>
          <p:cNvPicPr>
            <a:picLocks noGrp="1"/>
          </p:cNvPicPr>
          <p:nvPr>
            <p:ph type="pic" idx="1"/>
          </p:nvPr>
        </p:nvPicPr>
        <p:blipFill rotWithShape="1">
          <a:blip r:embed="rId3">
            <a:extLst>
              <a:ext uri="{28A0092B-C50C-407E-A947-70E740481C1C}">
                <a14:useLocalDpi xmlns:a14="http://schemas.microsoft.com/office/drawing/2010/main" val="0"/>
              </a:ext>
            </a:extLst>
          </a:blip>
          <a:srcRect l="55364" t="7686" r="-35" b="4979"/>
          <a:stretch/>
        </p:blipFill>
        <p:spPr>
          <a:xfrm>
            <a:off x="13645" y="0"/>
            <a:ext cx="6378054" cy="6858001"/>
          </a:xfrm>
        </p:spPr>
      </p:pic>
      <p:grpSp>
        <p:nvGrpSpPr>
          <p:cNvPr id="23" name="Group 22">
            <a:extLst>
              <a:ext uri="{FF2B5EF4-FFF2-40B4-BE49-F238E27FC236}">
                <a16:creationId xmlns:a16="http://schemas.microsoft.com/office/drawing/2014/main" id="{65BF8CA7-8A4A-58CE-C239-0B930E1502B6}"/>
              </a:ext>
            </a:extLst>
          </p:cNvPr>
          <p:cNvGrpSpPr/>
          <p:nvPr/>
        </p:nvGrpSpPr>
        <p:grpSpPr>
          <a:xfrm>
            <a:off x="6340987" y="0"/>
            <a:ext cx="5837367" cy="6858000"/>
            <a:chOff x="6340987" y="0"/>
            <a:chExt cx="5837367" cy="6858000"/>
          </a:xfrm>
        </p:grpSpPr>
        <p:pic>
          <p:nvPicPr>
            <p:cNvPr id="20" name="InsertedImage">
              <a:extLst>
                <a:ext uri="{FF2B5EF4-FFF2-40B4-BE49-F238E27FC236}">
                  <a16:creationId xmlns:a16="http://schemas.microsoft.com/office/drawing/2014/main" id="{7702A9C4-1778-F47A-0473-0A40AAFF94FD}"/>
                </a:ext>
              </a:extLst>
            </p:cNvPr>
            <p:cNvPicPr>
              <a:picLocks/>
            </p:cNvPicPr>
            <p:nvPr/>
          </p:nvPicPr>
          <p:blipFill rotWithShape="1">
            <a:blip r:embed="rId3">
              <a:extLst>
                <a:ext uri="{28A0092B-C50C-407E-A947-70E740481C1C}">
                  <a14:useLocalDpi xmlns:a14="http://schemas.microsoft.com/office/drawing/2010/main" val="0"/>
                </a:ext>
              </a:extLst>
            </a:blip>
            <a:srcRect l="16874" t="7686" r="42023" b="4979"/>
            <a:stretch/>
          </p:blipFill>
          <p:spPr>
            <a:xfrm flipH="1">
              <a:off x="6340987" y="0"/>
              <a:ext cx="5837367" cy="6858000"/>
            </a:xfrm>
            <a:prstGeom prst="rect">
              <a:avLst/>
            </a:prstGeom>
          </p:spPr>
        </p:pic>
        <p:pic>
          <p:nvPicPr>
            <p:cNvPr id="21" name="InsertedImage">
              <a:extLst>
                <a:ext uri="{FF2B5EF4-FFF2-40B4-BE49-F238E27FC236}">
                  <a16:creationId xmlns:a16="http://schemas.microsoft.com/office/drawing/2014/main" id="{28066FBA-EF8B-B690-858D-1A54D19947DF}"/>
                </a:ext>
              </a:extLst>
            </p:cNvPr>
            <p:cNvPicPr>
              <a:picLocks/>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l="34163" t="54584" r="63160" b="34988"/>
            <a:stretch/>
          </p:blipFill>
          <p:spPr>
            <a:xfrm>
              <a:off x="9379886" y="3690013"/>
              <a:ext cx="473064" cy="842749"/>
            </a:xfrm>
            <a:prstGeom prst="rect">
              <a:avLst/>
            </a:prstGeom>
          </p:spPr>
        </p:pic>
      </p:grpSp>
      <p:pic>
        <p:nvPicPr>
          <p:cNvPr id="30" name="InsertedImage">
            <a:extLst>
              <a:ext uri="{FF2B5EF4-FFF2-40B4-BE49-F238E27FC236}">
                <a16:creationId xmlns:a16="http://schemas.microsoft.com/office/drawing/2014/main" id="{C16F7600-E495-D9A7-37C4-155C10B87C97}"/>
              </a:ext>
            </a:extLst>
          </p:cNvPr>
          <p:cNvPicPr>
            <a:picLocks/>
          </p:cNvPicPr>
          <p:nvPr/>
        </p:nvPicPr>
        <p:blipFill rotWithShape="1">
          <a:blip r:embed="rId6">
            <a:extLst>
              <a:ext uri="{BEBA8EAE-BF5A-486C-A8C5-ECC9F3942E4B}">
                <a14:imgProps xmlns:a14="http://schemas.microsoft.com/office/drawing/2010/main">
                  <a14:imgLayer r:embed="rId7">
                    <a14:imgEffect>
                      <a14:backgroundRemoval t="9956" b="98933" l="10000" r="90650">
                        <a14:foregroundMark x1="63600" y1="31644" x2="65600" y2="29867"/>
                        <a14:foregroundMark x1="87550" y1="40622" x2="90600" y2="47111"/>
                        <a14:foregroundMark x1="90600" y1="47111" x2="90650" y2="48000"/>
                        <a14:foregroundMark x1="85400" y1="91733" x2="87550" y2="98933"/>
                        <a14:foregroundMark x1="87550" y1="98933" x2="87550" y2="98933"/>
                        <a14:foregroundMark x1="66500" y1="40178" x2="67050" y2="43378"/>
                        <a14:foregroundMark x1="67500" y1="43200" x2="67500" y2="42578"/>
                        <a14:foregroundMark x1="67600" y1="44000" x2="67950" y2="43822"/>
                        <a14:foregroundMark x1="66150" y1="83200" x2="66250" y2="82578"/>
                        <a14:backgroundMark x1="53850" y1="28622" x2="59500" y2="66133"/>
                        <a14:backgroundMark x1="59500" y1="66133" x2="58900" y2="76800"/>
                        <a14:backgroundMark x1="71750" y1="57156" x2="72850" y2="76444"/>
                        <a14:backgroundMark x1="52700" y1="78044" x2="61700" y2="78844"/>
                        <a14:backgroundMark x1="77450" y1="67467" x2="77550" y2="86844"/>
                        <a14:backgroundMark x1="77550" y1="86844" x2="77350" y2="86933"/>
                        <a14:backgroundMark x1="81500" y1="76978" x2="81400" y2="74844"/>
                        <a14:backgroundMark x1="80150" y1="73067" x2="80350" y2="70489"/>
                        <a14:backgroundMark x1="80350" y1="69867" x2="80350" y2="69867"/>
                        <a14:backgroundMark x1="81950" y1="75644" x2="80700" y2="69689"/>
                        <a14:backgroundMark x1="66700" y1="23644" x2="73050" y2="25244"/>
                        <a14:backgroundMark x1="73050" y1="25244" x2="72200" y2="37778"/>
                        <a14:backgroundMark x1="80700" y1="55556" x2="80600" y2="56533"/>
                        <a14:backgroundMark x1="80600" y1="57689" x2="80600" y2="57689"/>
                        <a14:backgroundMark x1="61550" y1="58489" x2="61700" y2="54133"/>
                        <a14:backgroundMark x1="69500" y1="51911" x2="69750" y2="52178"/>
                        <a14:backgroundMark x1="62350" y1="73867" x2="62700" y2="65867"/>
                        <a14:backgroundMark x1="62250" y1="63911" x2="62550" y2="62667"/>
                        <a14:backgroundMark x1="69400" y1="50933" x2="69500" y2="51378"/>
                        <a14:backgroundMark x1="74100" y1="50133" x2="74100" y2="50133"/>
                        <a14:backgroundMark x1="80600" y1="58311" x2="80600" y2="58311"/>
                        <a14:backgroundMark x1="80350" y1="69244" x2="80350" y2="69244"/>
                        <a14:backgroundMark x1="80500" y1="58933" x2="80500" y2="58933"/>
                        <a14:backgroundMark x1="80350" y1="68444" x2="80500" y2="68444"/>
                        <a14:backgroundMark x1="68950" y1="73067" x2="68400" y2="72000"/>
                      </a14:backgroundRemoval>
                    </a14:imgEffect>
                    <a14:imgEffect>
                      <a14:sharpenSoften amount="25000"/>
                    </a14:imgEffect>
                  </a14:imgLayer>
                </a14:imgProps>
              </a:ext>
              <a:ext uri="{28A0092B-C50C-407E-A947-70E740481C1C}">
                <a14:useLocalDpi xmlns:a14="http://schemas.microsoft.com/office/drawing/2010/main" val="0"/>
              </a:ext>
            </a:extLst>
          </a:blip>
          <a:srcRect l="58881" t="21095"/>
          <a:stretch/>
        </p:blipFill>
        <p:spPr>
          <a:xfrm>
            <a:off x="27290" y="1694029"/>
            <a:ext cx="4740687" cy="5163971"/>
          </a:xfrm>
          <a:prstGeom prst="rect">
            <a:avLst/>
          </a:prstGeom>
        </p:spPr>
      </p:pic>
      <p:pic>
        <p:nvPicPr>
          <p:cNvPr id="31" name="Picture 30">
            <a:extLst>
              <a:ext uri="{FF2B5EF4-FFF2-40B4-BE49-F238E27FC236}">
                <a16:creationId xmlns:a16="http://schemas.microsoft.com/office/drawing/2014/main" id="{977F4FE8-3C8B-566F-2C6A-FBADFFA825BE}"/>
              </a:ext>
            </a:extLst>
          </p:cNvPr>
          <p:cNvPicPr>
            <a:picLocks noChangeAspect="1"/>
          </p:cNvPicPr>
          <p:nvPr/>
        </p:nvPicPr>
        <p:blipFill>
          <a:blip r:embed="rId8"/>
          <a:stretch>
            <a:fillRect/>
          </a:stretch>
        </p:blipFill>
        <p:spPr>
          <a:xfrm>
            <a:off x="3933673" y="1770671"/>
            <a:ext cx="3309882" cy="1467083"/>
          </a:xfrm>
          <a:prstGeom prst="rect">
            <a:avLst/>
          </a:prstGeom>
          <a:ln>
            <a:solidFill>
              <a:schemeClr val="tx1"/>
            </a:solidFill>
          </a:ln>
        </p:spPr>
      </p:pic>
      <p:pic>
        <p:nvPicPr>
          <p:cNvPr id="15" name="Picture 14">
            <a:extLst>
              <a:ext uri="{FF2B5EF4-FFF2-40B4-BE49-F238E27FC236}">
                <a16:creationId xmlns:a16="http://schemas.microsoft.com/office/drawing/2014/main" id="{720400A2-50A3-783D-D312-B920EF031973}"/>
              </a:ext>
            </a:extLst>
          </p:cNvPr>
          <p:cNvPicPr>
            <a:picLocks noChangeAspect="1"/>
          </p:cNvPicPr>
          <p:nvPr/>
        </p:nvPicPr>
        <p:blipFill rotWithShape="1">
          <a:blip r:embed="rId9">
            <a:extLst>
              <a:ext uri="{BEBA8EAE-BF5A-486C-A8C5-ECC9F3942E4B}">
                <a14:imgProps xmlns:a14="http://schemas.microsoft.com/office/drawing/2010/main">
                  <a14:imgLayer r:embed="rId10">
                    <a14:imgEffect>
                      <a14:sharpenSoften amount="50000"/>
                    </a14:imgEffect>
                  </a14:imgLayer>
                </a14:imgProps>
              </a:ext>
            </a:extLst>
          </a:blip>
          <a:srcRect b="45179"/>
          <a:stretch/>
        </p:blipFill>
        <p:spPr>
          <a:xfrm>
            <a:off x="4705696" y="2899579"/>
            <a:ext cx="3309882" cy="1578630"/>
          </a:xfrm>
          <a:prstGeom prst="rect">
            <a:avLst/>
          </a:prstGeom>
          <a:ln>
            <a:solidFill>
              <a:schemeClr val="tx1"/>
            </a:solidFill>
          </a:ln>
        </p:spPr>
      </p:pic>
      <p:sp>
        <p:nvSpPr>
          <p:cNvPr id="19" name="Rectangle 18">
            <a:extLst>
              <a:ext uri="{FF2B5EF4-FFF2-40B4-BE49-F238E27FC236}">
                <a16:creationId xmlns:a16="http://schemas.microsoft.com/office/drawing/2014/main" id="{B65F75C0-8D8D-0292-5093-694D4BCBF830}"/>
              </a:ext>
            </a:extLst>
          </p:cNvPr>
          <p:cNvSpPr/>
          <p:nvPr/>
        </p:nvSpPr>
        <p:spPr>
          <a:xfrm>
            <a:off x="27290" y="90186"/>
            <a:ext cx="12164710" cy="605850"/>
          </a:xfrm>
          <a:prstGeom prst="rect">
            <a:avLst/>
          </a:prstGeom>
        </p:spPr>
        <p:txBody>
          <a:bodyPr vert="horz" lIns="91440" tIns="45720" rIns="91440" bIns="45720" rtlCol="0" anchor="ctr">
            <a:normAutofit/>
          </a:bodyPr>
          <a:lstStyle/>
          <a:p>
            <a:pPr>
              <a:lnSpc>
                <a:spcPct val="90000"/>
              </a:lnSpc>
              <a:spcBef>
                <a:spcPct val="0"/>
              </a:spcBef>
            </a:pPr>
            <a:r>
              <a:rPr lang="en-US" sz="2800" dirty="0">
                <a:solidFill>
                  <a:schemeClr val="bg1"/>
                </a:solidFill>
                <a:latin typeface="Boxed Book" panose="02000506040000020004" pitchFamily="50" charset="0"/>
                <a:ea typeface="+mj-ea"/>
                <a:cs typeface="+mj-cs"/>
              </a:rPr>
              <a:t>FläktGroup SEMCO Superior Sales Support &amp; Service</a:t>
            </a:r>
          </a:p>
        </p:txBody>
      </p:sp>
      <p:pic>
        <p:nvPicPr>
          <p:cNvPr id="33" name="Picture 32">
            <a:extLst>
              <a:ext uri="{FF2B5EF4-FFF2-40B4-BE49-F238E27FC236}">
                <a16:creationId xmlns:a16="http://schemas.microsoft.com/office/drawing/2014/main" id="{DCCE09DD-835E-F443-A1AB-5EA7B5BF682F}"/>
              </a:ext>
            </a:extLst>
          </p:cNvPr>
          <p:cNvPicPr>
            <a:picLocks noChangeAspect="1"/>
          </p:cNvPicPr>
          <p:nvPr/>
        </p:nvPicPr>
        <p:blipFill rotWithShape="1">
          <a:blip r:embed="rId11"/>
          <a:srcRect b="33721"/>
          <a:stretch/>
        </p:blipFill>
        <p:spPr>
          <a:xfrm>
            <a:off x="5575491" y="4057531"/>
            <a:ext cx="3336128" cy="1437357"/>
          </a:xfrm>
          <a:prstGeom prst="rect">
            <a:avLst/>
          </a:prstGeom>
          <a:ln>
            <a:solidFill>
              <a:schemeClr val="tx1"/>
            </a:solidFill>
          </a:ln>
        </p:spPr>
      </p:pic>
    </p:spTree>
    <p:extLst>
      <p:ext uri="{BB962C8B-B14F-4D97-AF65-F5344CB8AC3E}">
        <p14:creationId xmlns:p14="http://schemas.microsoft.com/office/powerpoint/2010/main" val="2646402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744118" y="1084153"/>
            <a:ext cx="5536253" cy="5461790"/>
          </a:xfrm>
        </p:spPr>
        <p:txBody>
          <a:bodyPr>
            <a:normAutofit/>
          </a:bodyPr>
          <a:lstStyle/>
          <a:p>
            <a:pPr>
              <a:lnSpc>
                <a:spcPct val="130000"/>
              </a:lnSpc>
              <a:buFontTx/>
              <a:buChar char="•"/>
            </a:pPr>
            <a:r>
              <a:rPr lang="en-US" altLang="en-US" dirty="0"/>
              <a:t>Cost effective, tested and approved total energy recovery module </a:t>
            </a:r>
          </a:p>
          <a:p>
            <a:r>
              <a:rPr lang="en-US" altLang="en-US" dirty="0"/>
              <a:t>Certified performance, high latent capacity </a:t>
            </a:r>
          </a:p>
          <a:p>
            <a:r>
              <a:rPr lang="en-US" altLang="en-US" dirty="0"/>
              <a:t>Non-plugging aluminum honeycomb transfer media</a:t>
            </a:r>
          </a:p>
          <a:p>
            <a:r>
              <a:rPr lang="en-US" altLang="en-US" dirty="0"/>
              <a:t>Patented molecular-sieve desiccant limits the transfer of exhaust air pollutants </a:t>
            </a:r>
          </a:p>
          <a:p>
            <a:r>
              <a:rPr lang="en-US" altLang="en-US" dirty="0"/>
              <a:t>Purge section, self-cleaning media assures no re-entrainment</a:t>
            </a:r>
          </a:p>
          <a:p>
            <a:endParaRPr lang="en-US" altLang="en-US" dirty="0"/>
          </a:p>
          <a:p>
            <a:pPr marL="0" indent="0">
              <a:lnSpc>
                <a:spcPct val="130000"/>
              </a:lnSpc>
              <a:buNone/>
            </a:pPr>
            <a:endParaRPr lang="en-US" altLang="en-US" dirty="0"/>
          </a:p>
          <a:p>
            <a:pPr>
              <a:lnSpc>
                <a:spcPct val="130000"/>
              </a:lnSpc>
              <a:buFontTx/>
              <a:buChar char="•"/>
            </a:pPr>
            <a:endParaRPr lang="en-US" altLang="en-US" dirty="0"/>
          </a:p>
        </p:txBody>
      </p:sp>
      <p:sp>
        <p:nvSpPr>
          <p:cNvPr id="2" name="Title 1"/>
          <p:cNvSpPr>
            <a:spLocks noGrp="1"/>
          </p:cNvSpPr>
          <p:nvPr>
            <p:ph type="title"/>
          </p:nvPr>
        </p:nvSpPr>
        <p:spPr/>
        <p:txBody>
          <a:bodyPr/>
          <a:lstStyle/>
          <a:p>
            <a:r>
              <a:rPr lang="en-US" dirty="0"/>
              <a:t>SEMCO FV: Product Overview</a:t>
            </a:r>
          </a:p>
        </p:txBody>
      </p:sp>
      <p:sp>
        <p:nvSpPr>
          <p:cNvPr id="8" name="Rectangle 7"/>
          <p:cNvSpPr/>
          <p:nvPr/>
        </p:nvSpPr>
        <p:spPr>
          <a:xfrm>
            <a:off x="6862120" y="391655"/>
            <a:ext cx="4986283" cy="3539430"/>
          </a:xfrm>
          <a:prstGeom prst="rect">
            <a:avLst/>
          </a:prstGeom>
        </p:spPr>
        <p:txBody>
          <a:bodyPr wrap="square">
            <a:spAutoFit/>
          </a:bodyPr>
          <a:lstStyle/>
          <a:p>
            <a:pPr algn="ctr"/>
            <a:r>
              <a:rPr lang="en-US" sz="2800" dirty="0">
                <a:solidFill>
                  <a:schemeClr val="bg1"/>
                </a:solidFill>
                <a:effectLst>
                  <a:outerShdw blurRad="50800" dist="38100" dir="5400000" algn="t" rotWithShape="0">
                    <a:prstClr val="black">
                      <a:alpha val="40000"/>
                    </a:prstClr>
                  </a:outerShdw>
                </a:effectLst>
                <a:latin typeface="+mj-lt"/>
              </a:rPr>
              <a:t>The function of an Energy Recovery Ventilator (ERV) is to continuously provide the code required quantity of outdoor air during occupancy, with uncompromised quality and in an energy efficient manner. </a:t>
            </a:r>
          </a:p>
        </p:txBody>
      </p:sp>
      <p:pic>
        <p:nvPicPr>
          <p:cNvPr id="10" name="Picture 9" descr="C:\Users\thomas.rice\Desktop\AHRI_certified_label.jpg"/>
          <p:cNvPicPr/>
          <p:nvPr/>
        </p:nvPicPr>
        <p:blipFill>
          <a:blip r:embed="rId2">
            <a:extLst>
              <a:ext uri="{BEBA8EAE-BF5A-486C-A8C5-ECC9F3942E4B}">
                <a14:imgProps xmlns:a14="http://schemas.microsoft.com/office/drawing/2010/main">
                  <a14:imgLayer r:embed="rId3">
                    <a14:imgEffect>
                      <a14:backgroundRemoval t="0" b="100000" l="0" r="100000">
                        <a14:foregroundMark x1="48936" y1="24017" x2="48936" y2="24017"/>
                        <a14:foregroundMark x1="52482" y1="25764" x2="53664" y2="25764"/>
                        <a14:foregroundMark x1="59338" y1="22707" x2="59338" y2="22707"/>
                        <a14:foregroundMark x1="60520" y1="24891" x2="60520" y2="24891"/>
                        <a14:foregroundMark x1="61466" y1="32314" x2="61466" y2="32314"/>
                        <a14:foregroundMark x1="66194" y1="25764" x2="66194" y2="25764"/>
                        <a14:foregroundMark x1="64539" y1="23144" x2="64539" y2="23144"/>
                        <a14:foregroundMark x1="66194" y1="21834" x2="79196" y2="30131"/>
                        <a14:foregroundMark x1="71395" y1="20087" x2="93144" y2="29258"/>
                        <a14:foregroundMark x1="86761" y1="20961" x2="76123" y2="37555"/>
                        <a14:foregroundMark x1="45154" y1="19214" x2="61466" y2="38865"/>
                        <a14:foregroundMark x1="46809" y1="15284" x2="50355" y2="41485"/>
                        <a14:foregroundMark x1="6147" y1="14410" x2="47281" y2="36681"/>
                        <a14:foregroundMark x1="23641" y1="12664" x2="50827" y2="24017"/>
                        <a14:foregroundMark x1="4728" y1="30568" x2="34043" y2="29258"/>
                      </a14:backgroundRemoval>
                    </a14:imgEffect>
                  </a14:imgLayer>
                </a14:imgProps>
              </a:ext>
              <a:ext uri="{28A0092B-C50C-407E-A947-70E740481C1C}">
                <a14:useLocalDpi xmlns:a14="http://schemas.microsoft.com/office/drawing/2010/main"/>
              </a:ext>
            </a:extLst>
          </a:blip>
          <a:srcRect/>
          <a:stretch>
            <a:fillRect/>
          </a:stretch>
        </p:blipFill>
        <p:spPr bwMode="auto">
          <a:xfrm>
            <a:off x="8082410" y="4193059"/>
            <a:ext cx="2254673" cy="1175265"/>
          </a:xfrm>
          <a:prstGeom prst="rect">
            <a:avLst/>
          </a:prstGeom>
          <a:noFill/>
          <a:ln>
            <a:noFill/>
          </a:ln>
        </p:spPr>
      </p:pic>
    </p:spTree>
    <p:extLst>
      <p:ext uri="{BB962C8B-B14F-4D97-AF65-F5344CB8AC3E}">
        <p14:creationId xmlns:p14="http://schemas.microsoft.com/office/powerpoint/2010/main" val="9657781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SEMCO FV: Coil Module</a:t>
            </a:r>
          </a:p>
        </p:txBody>
      </p:sp>
      <p:sp>
        <p:nvSpPr>
          <p:cNvPr id="3" name="Text Placeholder 2"/>
          <p:cNvSpPr>
            <a:spLocks noGrp="1"/>
          </p:cNvSpPr>
          <p:nvPr>
            <p:ph type="body" sz="quarter" idx="11"/>
          </p:nvPr>
        </p:nvSpPr>
        <p:spPr/>
        <p:txBody>
          <a:bodyPr>
            <a:normAutofit/>
          </a:bodyPr>
          <a:lstStyle/>
          <a:p>
            <a:r>
              <a:rPr lang="en-US" dirty="0"/>
              <a:t>Provides an increase in the outdoor air quantity (5 to 20 cfm/person) without significantly increasing operating costs.</a:t>
            </a:r>
          </a:p>
          <a:p>
            <a:endParaRPr lang="en-US" dirty="0"/>
          </a:p>
          <a:p>
            <a:pPr marL="342900" indent="-342900">
              <a:buFont typeface="Arial" panose="020B0604020202020204" pitchFamily="34" charset="0"/>
              <a:buChar char="•"/>
            </a:pPr>
            <a:r>
              <a:rPr lang="en-US" dirty="0"/>
              <a:t>Effective solution to ASHRAE Standard 62</a:t>
            </a:r>
          </a:p>
          <a:p>
            <a:pPr marL="342900" indent="-342900">
              <a:buFont typeface="Arial" panose="020B0604020202020204" pitchFamily="34" charset="0"/>
              <a:buChar char="•"/>
            </a:pPr>
            <a:r>
              <a:rPr lang="en-US" dirty="0"/>
              <a:t>Airflow capacity from 800 cfm to 9,000 cfm </a:t>
            </a:r>
          </a:p>
          <a:p>
            <a:pPr marL="342900" indent="-342900">
              <a:buFont typeface="Arial" panose="020B0604020202020204" pitchFamily="34" charset="0"/>
              <a:buChar char="•"/>
            </a:pPr>
            <a:r>
              <a:rPr lang="en-US" dirty="0"/>
              <a:t>Indoor and outdoor installation capable</a:t>
            </a:r>
          </a:p>
          <a:p>
            <a:pPr marL="342900" indent="-342900">
              <a:buFont typeface="Arial" panose="020B0604020202020204" pitchFamily="34" charset="0"/>
              <a:buChar char="•"/>
            </a:pPr>
            <a:r>
              <a:rPr lang="en-US" dirty="0"/>
              <a:t>Horizontal and down flow configurations</a:t>
            </a:r>
          </a:p>
          <a:p>
            <a:pPr marL="342900" indent="-342900">
              <a:buFont typeface="Arial" panose="020B0604020202020204" pitchFamily="34" charset="0"/>
              <a:buChar char="•"/>
            </a:pPr>
            <a:r>
              <a:rPr lang="en-US" dirty="0"/>
              <a:t>Numerous coil material construction types available</a:t>
            </a:r>
          </a:p>
          <a:p>
            <a:pPr marL="342900" indent="-342900">
              <a:buFont typeface="Arial" panose="020B0604020202020204" pitchFamily="34" charset="0"/>
              <a:buChar char="•"/>
            </a:pPr>
            <a:r>
              <a:rPr lang="en-US" dirty="0"/>
              <a:t>Insulated to minimize energy loss</a:t>
            </a:r>
          </a:p>
          <a:p>
            <a:pPr marL="342900" indent="-342900">
              <a:buFont typeface="Arial" panose="020B0604020202020204" pitchFamily="34" charset="0"/>
              <a:buChar char="•"/>
            </a:pPr>
            <a:r>
              <a:rPr lang="en-US" dirty="0"/>
              <a:t>LEED compliant filters</a:t>
            </a:r>
          </a:p>
          <a:p>
            <a:pPr marL="342900" indent="-342900">
              <a:buFont typeface="Arial" panose="020B0604020202020204" pitchFamily="34" charset="0"/>
              <a:buChar char="•"/>
            </a:pPr>
            <a:r>
              <a:rPr lang="en-US" dirty="0"/>
              <a:t>Low profile design</a:t>
            </a:r>
          </a:p>
        </p:txBody>
      </p:sp>
      <p:sp>
        <p:nvSpPr>
          <p:cNvPr id="7" name="Rectangle 6"/>
          <p:cNvSpPr/>
          <p:nvPr/>
        </p:nvSpPr>
        <p:spPr>
          <a:xfrm>
            <a:off x="5678792" y="1219084"/>
            <a:ext cx="4948032" cy="3065052"/>
          </a:xfrm>
          <a:prstGeom prst="rect">
            <a:avLst/>
          </a:prstGeom>
          <a:noFill/>
          <a:ln w="571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Boxed Book" panose="02000506040000020004" pitchFamily="2"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68203" y="1864998"/>
            <a:ext cx="4572009" cy="2555753"/>
          </a:xfrm>
          <a:prstGeom prst="rect">
            <a:avLst/>
          </a:prstGeom>
        </p:spPr>
      </p:pic>
    </p:spTree>
    <p:extLst>
      <p:ext uri="{BB962C8B-B14F-4D97-AF65-F5344CB8AC3E}">
        <p14:creationId xmlns:p14="http://schemas.microsoft.com/office/powerpoint/2010/main" val="1660097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5846323" y="1084153"/>
            <a:ext cx="6186791" cy="5461790"/>
          </a:xfrm>
        </p:spPr>
        <p:txBody>
          <a:bodyPr>
            <a:normAutofit/>
          </a:bodyPr>
          <a:lstStyle/>
          <a:p>
            <a:r>
              <a:rPr lang="en-US" dirty="0"/>
              <a:t>1 piece Construction</a:t>
            </a:r>
          </a:p>
          <a:p>
            <a:r>
              <a:rPr lang="en-US" dirty="0"/>
              <a:t>Light weight design</a:t>
            </a:r>
          </a:p>
          <a:p>
            <a:r>
              <a:rPr lang="en-US" dirty="0"/>
              <a:t>Long life finish</a:t>
            </a:r>
          </a:p>
          <a:p>
            <a:r>
              <a:rPr lang="en-US" dirty="0"/>
              <a:t>½” Closed cell elastomeric anti-microbial wipe down insulation</a:t>
            </a:r>
          </a:p>
          <a:p>
            <a:r>
              <a:rPr lang="en-US" dirty="0"/>
              <a:t>Optional dual wall construction</a:t>
            </a:r>
          </a:p>
          <a:p>
            <a:r>
              <a:rPr lang="en-US" dirty="0"/>
              <a:t>G90 painted or unpainted finish</a:t>
            </a:r>
          </a:p>
          <a:p>
            <a:r>
              <a:rPr lang="en-US" dirty="0"/>
              <a:t>Large access doors</a:t>
            </a:r>
          </a:p>
          <a:p>
            <a:endParaRPr lang="en-US" dirty="0"/>
          </a:p>
          <a:p>
            <a:pPr marL="0" indent="0">
              <a:buNone/>
            </a:pPr>
            <a:r>
              <a:rPr lang="en-US" b="1" dirty="0"/>
              <a:t>FV Coil Module</a:t>
            </a:r>
          </a:p>
          <a:p>
            <a:r>
              <a:rPr lang="en-US" dirty="0"/>
              <a:t>Galvanized steel cabinet, with optional enamel finish</a:t>
            </a:r>
          </a:p>
          <a:p>
            <a:endParaRPr lang="en-US" dirty="0"/>
          </a:p>
          <a:p>
            <a:endParaRPr lang="en-US" sz="2800" dirty="0"/>
          </a:p>
        </p:txBody>
      </p:sp>
      <p:sp>
        <p:nvSpPr>
          <p:cNvPr id="2" name="Title 1"/>
          <p:cNvSpPr>
            <a:spLocks noGrp="1"/>
          </p:cNvSpPr>
          <p:nvPr>
            <p:ph type="title"/>
          </p:nvPr>
        </p:nvSpPr>
        <p:spPr/>
        <p:txBody>
          <a:bodyPr>
            <a:normAutofit/>
          </a:bodyPr>
          <a:lstStyle/>
          <a:p>
            <a:r>
              <a:rPr lang="en-US" dirty="0"/>
              <a:t>SEMCO FV: Casing</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5058" r="24405"/>
          <a:stretch/>
        </p:blipFill>
        <p:spPr>
          <a:xfrm>
            <a:off x="641285" y="382330"/>
            <a:ext cx="4899979" cy="5394246"/>
          </a:xfrm>
          <a:prstGeom prst="rect">
            <a:avLst/>
          </a:prstGeom>
        </p:spPr>
      </p:pic>
    </p:spTree>
    <p:extLst>
      <p:ext uri="{BB962C8B-B14F-4D97-AF65-F5344CB8AC3E}">
        <p14:creationId xmlns:p14="http://schemas.microsoft.com/office/powerpoint/2010/main" val="1926073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p:txBody>
          <a:bodyPr>
            <a:normAutofit/>
          </a:bodyPr>
          <a:lstStyle/>
          <a:p>
            <a:pPr marL="380990" indent="-380990">
              <a:spcAft>
                <a:spcPts val="600"/>
              </a:spcAft>
              <a:buFont typeface="Arial" panose="020B0604020202020204" pitchFamily="34" charset="0"/>
              <a:buChar char="•"/>
            </a:pPr>
            <a:r>
              <a:rPr lang="en-US" sz="1900" dirty="0"/>
              <a:t>Supply and exhaust fans sized for quiet and efficient operation</a:t>
            </a:r>
          </a:p>
          <a:p>
            <a:pPr marL="380990" indent="-380990">
              <a:spcAft>
                <a:spcPts val="600"/>
              </a:spcAft>
              <a:buFont typeface="Arial" panose="020B0604020202020204" pitchFamily="34" charset="0"/>
              <a:buChar char="•"/>
            </a:pPr>
            <a:r>
              <a:rPr lang="en-US" sz="1900" dirty="0"/>
              <a:t>Multiple motor/sheave combination to match design requirements</a:t>
            </a:r>
          </a:p>
          <a:p>
            <a:pPr marL="380990" indent="-380990">
              <a:spcAft>
                <a:spcPts val="600"/>
              </a:spcAft>
              <a:buFont typeface="Arial" panose="020B0604020202020204" pitchFamily="34" charset="0"/>
              <a:buChar char="•"/>
            </a:pPr>
            <a:r>
              <a:rPr lang="en-US" sz="1900" dirty="0"/>
              <a:t>Optional upgraded controls include VFD control of fans. </a:t>
            </a:r>
          </a:p>
          <a:p>
            <a:pPr marL="380990" indent="-380990">
              <a:spcAft>
                <a:spcPts val="600"/>
              </a:spcAft>
              <a:buFont typeface="Arial" panose="020B0604020202020204" pitchFamily="34" charset="0"/>
              <a:buChar char="•"/>
            </a:pPr>
            <a:r>
              <a:rPr lang="en-US" sz="1900" dirty="0"/>
              <a:t>Optional premium controls also include VFD control of the wheel</a:t>
            </a:r>
          </a:p>
          <a:p>
            <a:pPr marL="380990" indent="-380990">
              <a:spcAft>
                <a:spcPts val="600"/>
              </a:spcAft>
              <a:buFont typeface="Arial" panose="020B0604020202020204" pitchFamily="34" charset="0"/>
              <a:buChar char="•"/>
            </a:pPr>
            <a:r>
              <a:rPr lang="en-US" sz="1900" dirty="0"/>
              <a:t>Requires minimal maintenance - effectively operating with low efficiency filters without impacting long term performance </a:t>
            </a:r>
          </a:p>
          <a:p>
            <a:pPr marL="380990" indent="-380990">
              <a:spcAft>
                <a:spcPts val="600"/>
              </a:spcAft>
              <a:buFont typeface="Arial" panose="020B0604020202020204" pitchFamily="34" charset="0"/>
              <a:buChar char="•"/>
            </a:pPr>
            <a:r>
              <a:rPr lang="en-US" sz="1900" dirty="0"/>
              <a:t>Filtration for both the OA and RA – MERV 8 or MERV 13</a:t>
            </a:r>
          </a:p>
          <a:p>
            <a:pPr marL="380990" indent="-380990">
              <a:spcAft>
                <a:spcPts val="600"/>
              </a:spcAft>
              <a:buFont typeface="Arial" panose="020B0604020202020204" pitchFamily="34" charset="0"/>
              <a:buChar char="•"/>
            </a:pPr>
            <a:r>
              <a:rPr lang="en-US" sz="1900" dirty="0"/>
              <a:t>Standard 1-inch thick aluminum, washable filters</a:t>
            </a:r>
          </a:p>
          <a:p>
            <a:pPr marL="380990" indent="-380990">
              <a:spcAft>
                <a:spcPts val="600"/>
              </a:spcAft>
              <a:buFont typeface="Arial" panose="020B0604020202020204" pitchFamily="34" charset="0"/>
              <a:buChar char="•"/>
            </a:pPr>
            <a:r>
              <a:rPr lang="en-US" sz="1900" dirty="0"/>
              <a:t>Standard 2” thick pleated type filters</a:t>
            </a:r>
            <a:endParaRPr lang="en-US" dirty="0"/>
          </a:p>
        </p:txBody>
      </p:sp>
      <p:sp>
        <p:nvSpPr>
          <p:cNvPr id="2" name="Title 1"/>
          <p:cNvSpPr>
            <a:spLocks noGrp="1"/>
          </p:cNvSpPr>
          <p:nvPr>
            <p:ph type="title"/>
          </p:nvPr>
        </p:nvSpPr>
        <p:spPr>
          <a:xfrm>
            <a:off x="569797" y="240345"/>
            <a:ext cx="5835465" cy="470817"/>
          </a:xfrm>
        </p:spPr>
        <p:txBody>
          <a:bodyPr/>
          <a:lstStyle/>
          <a:p>
            <a:r>
              <a:rPr lang="en-US" dirty="0">
                <a:latin typeface="Boxed Book" panose="020B0604020202020204" pitchFamily="50" charset="0"/>
              </a:rPr>
              <a:t>SEMCO FV: Fans &amp; Filters</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1859" r="17535"/>
          <a:stretch/>
        </p:blipFill>
        <p:spPr>
          <a:xfrm>
            <a:off x="6594231" y="711162"/>
            <a:ext cx="5597769" cy="5287132"/>
          </a:xfrm>
          <a:prstGeom prst="rect">
            <a:avLst/>
          </a:prstGeom>
        </p:spPr>
      </p:pic>
    </p:spTree>
    <p:extLst>
      <p:ext uri="{BB962C8B-B14F-4D97-AF65-F5344CB8AC3E}">
        <p14:creationId xmlns:p14="http://schemas.microsoft.com/office/powerpoint/2010/main" val="3683780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a:xfrm>
            <a:off x="6089696" y="1084153"/>
            <a:ext cx="5835465" cy="5461790"/>
          </a:xfrm>
        </p:spPr>
        <p:txBody>
          <a:bodyPr>
            <a:normAutofit/>
          </a:bodyPr>
          <a:lstStyle/>
          <a:p>
            <a:pPr marL="380990" indent="-380990">
              <a:spcAft>
                <a:spcPts val="1200"/>
              </a:spcAft>
              <a:buFont typeface="Arial" panose="020B0604020202020204" pitchFamily="34" charset="0"/>
              <a:buChar char="•"/>
            </a:pPr>
            <a:r>
              <a:rPr lang="en-US" sz="2200" dirty="0"/>
              <a:t>Intake hood with a cleanable filter to limit rain and snow introduction on outdoor units</a:t>
            </a:r>
          </a:p>
          <a:p>
            <a:pPr marL="380990" indent="-380990">
              <a:spcAft>
                <a:spcPts val="1200"/>
              </a:spcAft>
              <a:buFont typeface="Arial" panose="020B0604020202020204" pitchFamily="34" charset="0"/>
              <a:buChar char="•"/>
            </a:pPr>
            <a:r>
              <a:rPr lang="en-US" sz="2200" dirty="0"/>
              <a:t>Exhaust air back draft damper on outdoor units only</a:t>
            </a:r>
          </a:p>
          <a:p>
            <a:pPr marL="380990" indent="-380990">
              <a:spcAft>
                <a:spcPts val="1200"/>
              </a:spcAft>
              <a:buFont typeface="Arial" panose="020B0604020202020204" pitchFamily="34" charset="0"/>
              <a:buChar char="•"/>
            </a:pPr>
            <a:r>
              <a:rPr lang="en-US" sz="2200" dirty="0"/>
              <a:t>Optional motorized exhaust damper</a:t>
            </a:r>
          </a:p>
          <a:p>
            <a:pPr marL="380990" indent="-380990">
              <a:spcAft>
                <a:spcPts val="1200"/>
              </a:spcAft>
              <a:buFont typeface="Arial" panose="020B0604020202020204" pitchFamily="34" charset="0"/>
              <a:buChar char="•"/>
            </a:pPr>
            <a:r>
              <a:rPr lang="en-US" sz="2200" dirty="0"/>
              <a:t>Outdoor air manually adjustable damper</a:t>
            </a:r>
          </a:p>
          <a:p>
            <a:pPr marL="380990" indent="-380990">
              <a:spcAft>
                <a:spcPts val="1200"/>
              </a:spcAft>
              <a:buFont typeface="Arial" panose="020B0604020202020204" pitchFamily="34" charset="0"/>
              <a:buChar char="•"/>
            </a:pPr>
            <a:r>
              <a:rPr lang="en-US" sz="2200" dirty="0"/>
              <a:t>Optional motorized outdoor air damper</a:t>
            </a:r>
          </a:p>
          <a:p>
            <a:pPr marL="380990" indent="-380990">
              <a:spcAft>
                <a:spcPts val="1200"/>
              </a:spcAft>
              <a:buFont typeface="Arial" panose="020B0604020202020204" pitchFamily="34" charset="0"/>
              <a:buChar char="•"/>
            </a:pPr>
            <a:r>
              <a:rPr lang="en-US" sz="2200" dirty="0"/>
              <a:t>Recirculation is available as part of optional separate FV Coil Module</a:t>
            </a:r>
          </a:p>
        </p:txBody>
      </p:sp>
      <p:sp>
        <p:nvSpPr>
          <p:cNvPr id="2" name="Title 1"/>
          <p:cNvSpPr>
            <a:spLocks noGrp="1"/>
          </p:cNvSpPr>
          <p:nvPr>
            <p:ph type="title"/>
          </p:nvPr>
        </p:nvSpPr>
        <p:spPr/>
        <p:txBody>
          <a:bodyPr/>
          <a:lstStyle/>
          <a:p>
            <a:r>
              <a:rPr lang="en-US" dirty="0">
                <a:latin typeface="Boxed Book" panose="020B0604020202020204" pitchFamily="50" charset="0"/>
              </a:rPr>
              <a:t>SEMCO FV: Hoods &amp; Dampers</a:t>
            </a:r>
          </a:p>
        </p:txBody>
      </p:sp>
      <p:pic>
        <p:nvPicPr>
          <p:cNvPr id="6" name="Picture 5">
            <a:extLst>
              <a:ext uri="{FF2B5EF4-FFF2-40B4-BE49-F238E27FC236}">
                <a16:creationId xmlns:a16="http://schemas.microsoft.com/office/drawing/2014/main" id="{01BFECDA-9E3E-4F90-A4CB-BC41A7738BBC}"/>
              </a:ext>
            </a:extLst>
          </p:cNvPr>
          <p:cNvPicPr>
            <a:picLocks noChangeAspect="1"/>
          </p:cNvPicPr>
          <p:nvPr/>
        </p:nvPicPr>
        <p:blipFill>
          <a:blip r:embed="rId2"/>
          <a:stretch>
            <a:fillRect/>
          </a:stretch>
        </p:blipFill>
        <p:spPr>
          <a:xfrm>
            <a:off x="632324" y="1725045"/>
            <a:ext cx="4922448" cy="2654931"/>
          </a:xfrm>
          <a:prstGeom prst="rect">
            <a:avLst/>
          </a:prstGeom>
        </p:spPr>
      </p:pic>
    </p:spTree>
    <p:extLst>
      <p:ext uri="{BB962C8B-B14F-4D97-AF65-F5344CB8AC3E}">
        <p14:creationId xmlns:p14="http://schemas.microsoft.com/office/powerpoint/2010/main" val="2148452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normAutofit/>
          </a:bodyPr>
          <a:lstStyle/>
          <a:p>
            <a:pPr marL="0" indent="0">
              <a:buNone/>
            </a:pPr>
            <a:r>
              <a:rPr lang="en-US" b="1" dirty="0"/>
              <a:t>FV Integrated coils</a:t>
            </a:r>
          </a:p>
          <a:p>
            <a:r>
              <a:rPr lang="en-US" dirty="0"/>
              <a:t>Electric Preheat is optional</a:t>
            </a:r>
          </a:p>
          <a:p>
            <a:pPr marL="0" indent="0">
              <a:buNone/>
            </a:pPr>
            <a:endParaRPr lang="en-US" dirty="0"/>
          </a:p>
          <a:p>
            <a:pPr marL="0" indent="0">
              <a:buNone/>
            </a:pPr>
            <a:r>
              <a:rPr lang="en-US" b="1" dirty="0"/>
              <a:t>Coil Module Options:</a:t>
            </a:r>
          </a:p>
          <a:p>
            <a:r>
              <a:rPr lang="en-US" dirty="0"/>
              <a:t>Electric – Staged standard, SCR with premium controls</a:t>
            </a:r>
          </a:p>
          <a:p>
            <a:r>
              <a:rPr lang="en-US" dirty="0"/>
              <a:t>Hydronic Heating and/or Cooling</a:t>
            </a:r>
          </a:p>
          <a:p>
            <a:r>
              <a:rPr lang="en-US" dirty="0"/>
              <a:t>DX Cooling</a:t>
            </a:r>
          </a:p>
          <a:p>
            <a:pPr marL="0" indent="0">
              <a:buNone/>
            </a:pPr>
            <a:endParaRPr lang="en-US" dirty="0"/>
          </a:p>
        </p:txBody>
      </p:sp>
      <p:sp>
        <p:nvSpPr>
          <p:cNvPr id="2" name="Title 1"/>
          <p:cNvSpPr>
            <a:spLocks noGrp="1"/>
          </p:cNvSpPr>
          <p:nvPr>
            <p:ph type="title"/>
          </p:nvPr>
        </p:nvSpPr>
        <p:spPr/>
        <p:txBody>
          <a:bodyPr>
            <a:normAutofit/>
          </a:bodyPr>
          <a:lstStyle/>
          <a:p>
            <a:r>
              <a:rPr lang="en-US" dirty="0"/>
              <a:t>SEMCO FV: Heating and Cooling Configurations</a:t>
            </a:r>
          </a:p>
        </p:txBody>
      </p:sp>
      <p:sp>
        <p:nvSpPr>
          <p:cNvPr id="7" name="Rectangle 6"/>
          <p:cNvSpPr/>
          <p:nvPr/>
        </p:nvSpPr>
        <p:spPr>
          <a:xfrm>
            <a:off x="5678792" y="1219084"/>
            <a:ext cx="4948032" cy="3065052"/>
          </a:xfrm>
          <a:prstGeom prst="rect">
            <a:avLst/>
          </a:prstGeom>
          <a:noFill/>
          <a:ln w="571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Boxed Book" panose="02000506040000020004" pitchFamily="2" charset="0"/>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78831" y="-340049"/>
            <a:ext cx="4514621" cy="3065052"/>
          </a:xfrm>
          <a:prstGeom prst="rect">
            <a:avLst/>
          </a:prstGeom>
        </p:spPr>
      </p:pic>
      <p:pic>
        <p:nvPicPr>
          <p:cNvPr id="5" name="Picture 4" descr="A picture containing indoor, table, worktable&#10;&#10;Description automatically generated">
            <a:extLst>
              <a:ext uri="{FF2B5EF4-FFF2-40B4-BE49-F238E27FC236}">
                <a16:creationId xmlns:a16="http://schemas.microsoft.com/office/drawing/2014/main" id="{40E0FEB9-CAEF-4D21-9D17-052ED34FC3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7749" y="2665379"/>
            <a:ext cx="4023969" cy="2791838"/>
          </a:xfrm>
          <a:prstGeom prst="rect">
            <a:avLst/>
          </a:prstGeom>
        </p:spPr>
      </p:pic>
    </p:spTree>
    <p:extLst>
      <p:ext uri="{BB962C8B-B14F-4D97-AF65-F5344CB8AC3E}">
        <p14:creationId xmlns:p14="http://schemas.microsoft.com/office/powerpoint/2010/main" val="63562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normAutofit/>
          </a:bodyPr>
          <a:lstStyle/>
          <a:p>
            <a:r>
              <a:rPr lang="en-US" dirty="0"/>
              <a:t>All motors wired to starters</a:t>
            </a:r>
          </a:p>
          <a:p>
            <a:r>
              <a:rPr lang="en-US" dirty="0"/>
              <a:t>Optional variable frequency drive (VFD) for supply and exhaust fans</a:t>
            </a:r>
          </a:p>
          <a:p>
            <a:r>
              <a:rPr lang="en-US" dirty="0"/>
              <a:t>Optional VFD for wheel with premium controls</a:t>
            </a:r>
          </a:p>
          <a:p>
            <a:r>
              <a:rPr lang="en-US" dirty="0"/>
              <a:t>Accepts contact inputs for supply fan, wheel, and unit start/stop</a:t>
            </a:r>
          </a:p>
          <a:p>
            <a:r>
              <a:rPr lang="en-US" dirty="0"/>
              <a:t>Multiple options on input voltage to units</a:t>
            </a:r>
          </a:p>
        </p:txBody>
      </p:sp>
      <p:sp>
        <p:nvSpPr>
          <p:cNvPr id="2" name="Title 1"/>
          <p:cNvSpPr>
            <a:spLocks noGrp="1"/>
          </p:cNvSpPr>
          <p:nvPr>
            <p:ph type="title"/>
          </p:nvPr>
        </p:nvSpPr>
        <p:spPr/>
        <p:txBody>
          <a:bodyPr>
            <a:normAutofit/>
          </a:bodyPr>
          <a:lstStyle/>
          <a:p>
            <a:r>
              <a:rPr lang="en-US" dirty="0"/>
              <a:t>SEMCO FV: Electrical Package</a:t>
            </a:r>
          </a:p>
        </p:txBody>
      </p:sp>
      <p:pic>
        <p:nvPicPr>
          <p:cNvPr id="11" name="Picture 10"/>
          <p:cNvPicPr>
            <a:picLocks noChangeAspect="1"/>
          </p:cNvPicPr>
          <p:nvPr/>
        </p:nvPicPr>
        <p:blipFill rotWithShape="1">
          <a:blip r:embed="rId2">
            <a:extLst>
              <a:ext uri="{28A0092B-C50C-407E-A947-70E740481C1C}">
                <a14:useLocalDpi xmlns:a14="http://schemas.microsoft.com/office/drawing/2010/main" val="0"/>
              </a:ext>
            </a:extLst>
          </a:blip>
          <a:srcRect l="11016" r="8072"/>
          <a:stretch/>
        </p:blipFill>
        <p:spPr>
          <a:xfrm>
            <a:off x="633047" y="936158"/>
            <a:ext cx="4883499" cy="223080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4482" y="2241119"/>
            <a:ext cx="2360895" cy="276602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4132272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normAutofit/>
          </a:bodyPr>
          <a:lstStyle/>
          <a:p>
            <a:r>
              <a:rPr lang="en-US" dirty="0"/>
              <a:t>Coil Control</a:t>
            </a:r>
          </a:p>
          <a:p>
            <a:r>
              <a:rPr lang="en-US" dirty="0"/>
              <a:t>Web Access</a:t>
            </a:r>
          </a:p>
          <a:p>
            <a:r>
              <a:rPr lang="en-US" dirty="0"/>
              <a:t>Communication to BAS</a:t>
            </a:r>
          </a:p>
          <a:p>
            <a:r>
              <a:rPr lang="en-US" dirty="0"/>
              <a:t>Wheel Control</a:t>
            </a:r>
          </a:p>
          <a:p>
            <a:pPr lvl="1"/>
            <a:r>
              <a:rPr lang="en-US" sz="1800" b="1" dirty="0"/>
              <a:t>Stop/Jog Economizer </a:t>
            </a:r>
            <a:r>
              <a:rPr lang="en-US" sz="1800" dirty="0"/>
              <a:t>- allows wheel to be  stopped automatically during mild outdoor temperatures with periodic brief rotation to maintain the self-cleaning feature of the heat exchanger</a:t>
            </a:r>
          </a:p>
          <a:p>
            <a:pPr lvl="1"/>
            <a:r>
              <a:rPr lang="en-US" sz="1800" b="1" dirty="0"/>
              <a:t>Wheel Frost Protection </a:t>
            </a:r>
            <a:r>
              <a:rPr lang="en-US" sz="1800" dirty="0"/>
              <a:t>- allows wheel only to be stopped by the stop/jog economizer at a predetermined outdoor temperature in applications where preheat coil or thermostat shut-off is not desired</a:t>
            </a:r>
          </a:p>
          <a:p>
            <a:pPr lvl="1"/>
            <a:r>
              <a:rPr lang="en-US" sz="1800" b="1" dirty="0"/>
              <a:t>Rotation Detector Sensor </a:t>
            </a:r>
            <a:r>
              <a:rPr lang="en-US" sz="1800" dirty="0"/>
              <a:t>- can provide an alarm signal indicating wheel rotation failure</a:t>
            </a:r>
          </a:p>
        </p:txBody>
      </p:sp>
      <p:sp>
        <p:nvSpPr>
          <p:cNvPr id="2" name="Title 1"/>
          <p:cNvSpPr>
            <a:spLocks noGrp="1"/>
          </p:cNvSpPr>
          <p:nvPr>
            <p:ph type="title"/>
          </p:nvPr>
        </p:nvSpPr>
        <p:spPr/>
        <p:txBody>
          <a:bodyPr>
            <a:normAutofit/>
          </a:bodyPr>
          <a:lstStyle/>
          <a:p>
            <a:r>
              <a:rPr lang="en-US" dirty="0"/>
              <a:t>SEMCO FV: Control System</a:t>
            </a:r>
          </a:p>
        </p:txBody>
      </p:sp>
      <p:pic>
        <p:nvPicPr>
          <p:cNvPr id="22" name="Picture 2" descr="W:\01-Electrical\Insight control panel.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rot="5400000">
            <a:off x="7652517" y="1148067"/>
            <a:ext cx="3702273" cy="2776705"/>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p:cNvGrpSpPr/>
          <p:nvPr/>
        </p:nvGrpSpPr>
        <p:grpSpPr>
          <a:xfrm>
            <a:off x="9220200" y="4004745"/>
            <a:ext cx="2157413" cy="1016793"/>
            <a:chOff x="2819400" y="3900488"/>
            <a:chExt cx="2157413" cy="1016793"/>
          </a:xfrm>
        </p:grpSpPr>
        <p:pic>
          <p:nvPicPr>
            <p:cNvPr id="20" name="Picture 19"/>
            <p:cNvPicPr>
              <a:picLocks noChangeAspect="1"/>
            </p:cNvPicPr>
            <p:nvPr/>
          </p:nvPicPr>
          <p:blipFill rotWithShape="1">
            <a:blip r:embed="rId3">
              <a:extLst>
                <a:ext uri="{28A0092B-C50C-407E-A947-70E740481C1C}">
                  <a14:useLocalDpi xmlns:a14="http://schemas.microsoft.com/office/drawing/2010/main"/>
                </a:ext>
              </a:extLst>
            </a:blip>
            <a:srcRect l="565" t="2234" r="545" b="1243"/>
            <a:stretch/>
          </p:blipFill>
          <p:spPr>
            <a:xfrm>
              <a:off x="2819400" y="3900488"/>
              <a:ext cx="2157413" cy="1016793"/>
            </a:xfrm>
            <a:prstGeom prst="rect">
              <a:avLst/>
            </a:prstGeom>
          </p:spPr>
        </p:pic>
        <p:sp>
          <p:nvSpPr>
            <p:cNvPr id="21" name="Rounded Rectangle 20"/>
            <p:cNvSpPr/>
            <p:nvPr/>
          </p:nvSpPr>
          <p:spPr>
            <a:xfrm>
              <a:off x="3249832" y="4066280"/>
              <a:ext cx="1296144" cy="233363"/>
            </a:xfrm>
            <a:prstGeom prst="roundRect">
              <a:avLst/>
            </a:prstGeom>
            <a:solidFill>
              <a:srgbClr val="33CC33"/>
            </a:solidFill>
            <a:ln w="12700">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61938" indent="-261938" algn="ctr">
                <a:buFont typeface="Arial" pitchFamily="34" charset="0"/>
                <a:buChar char="•"/>
              </a:pPr>
              <a:endParaRPr lang="en-US" sz="1400" dirty="0">
                <a:solidFill>
                  <a:schemeClr val="tx1"/>
                </a:solidFill>
                <a:latin typeface="Boxed Book" panose="02000506040000020004" pitchFamily="2" charset="0"/>
              </a:endParaRPr>
            </a:p>
          </p:txBody>
        </p:sp>
      </p:grpSp>
    </p:spTree>
    <p:extLst>
      <p:ext uri="{BB962C8B-B14F-4D97-AF65-F5344CB8AC3E}">
        <p14:creationId xmlns:p14="http://schemas.microsoft.com/office/powerpoint/2010/main" val="409217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SEMCO FV: Control Options</a:t>
            </a:r>
          </a:p>
        </p:txBody>
      </p:sp>
      <p:pic>
        <p:nvPicPr>
          <p:cNvPr id="5" name="Picture 4"/>
          <p:cNvPicPr/>
          <p:nvPr/>
        </p:nvPicPr>
        <p:blipFill>
          <a:blip r:embed="rId2">
            <a:extLst>
              <a:ext uri="{28A0092B-C50C-407E-A947-70E740481C1C}">
                <a14:useLocalDpi xmlns:a14="http://schemas.microsoft.com/office/drawing/2010/main"/>
              </a:ext>
            </a:extLst>
          </a:blip>
          <a:srcRect/>
          <a:stretch>
            <a:fillRect/>
          </a:stretch>
        </p:blipFill>
        <p:spPr bwMode="auto">
          <a:xfrm>
            <a:off x="3279852" y="3798414"/>
            <a:ext cx="4072263" cy="2221386"/>
          </a:xfrm>
          <a:prstGeom prst="rect">
            <a:avLst/>
          </a:prstGeom>
          <a:noFill/>
        </p:spPr>
      </p:pic>
      <p:sp>
        <p:nvSpPr>
          <p:cNvPr id="8" name="Trapèze 19"/>
          <p:cNvSpPr/>
          <p:nvPr/>
        </p:nvSpPr>
        <p:spPr bwMode="auto">
          <a:xfrm rot="6111057">
            <a:off x="3462446" y="3934247"/>
            <a:ext cx="1141974" cy="2038725"/>
          </a:xfrm>
          <a:prstGeom prst="trapezoid">
            <a:avLst>
              <a:gd name="adj" fmla="val 43544"/>
            </a:avLst>
          </a:prstGeom>
          <a:gradFill flip="none" rotWithShape="1">
            <a:gsLst>
              <a:gs pos="22000">
                <a:srgbClr val="005F2A"/>
              </a:gs>
              <a:gs pos="79000">
                <a:srgbClr val="09FF84"/>
              </a:gs>
            </a:gsLst>
            <a:lin ang="5400000" scaled="1"/>
            <a:tileRect/>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latin typeface="Boxed Book" panose="02000506040000020004" pitchFamily="2" charset="0"/>
            </a:endParaRPr>
          </a:p>
        </p:txBody>
      </p:sp>
      <p:sp>
        <p:nvSpPr>
          <p:cNvPr id="9" name="Ellipse 12"/>
          <p:cNvSpPr/>
          <p:nvPr/>
        </p:nvSpPr>
        <p:spPr>
          <a:xfrm rot="810520" flipV="1">
            <a:off x="5031672" y="5064909"/>
            <a:ext cx="228600" cy="228600"/>
          </a:xfrm>
          <a:prstGeom prst="ellipse">
            <a:avLst/>
          </a:prstGeom>
          <a:solidFill>
            <a:srgbClr val="005C2D"/>
          </a:solidFill>
          <a:effectLst>
            <a:glow rad="228600">
              <a:schemeClr val="accent3">
                <a:satMod val="175000"/>
                <a:alpha val="40000"/>
              </a:schemeClr>
            </a:glow>
            <a:outerShdw blurRad="40000" dist="20000" dir="5400000" rotWithShape="0">
              <a:srgbClr val="000000">
                <a:alpha val="38000"/>
              </a:srgbClr>
            </a:outerShdw>
          </a:effectLst>
        </p:spPr>
        <p:style>
          <a:lnRef idx="3">
            <a:schemeClr val="lt1"/>
          </a:lnRef>
          <a:fillRef idx="1">
            <a:schemeClr val="accent1"/>
          </a:fillRef>
          <a:effectRef idx="1">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fr-FR" dirty="0">
              <a:solidFill>
                <a:srgbClr val="FFFFFF"/>
              </a:solidFill>
              <a:latin typeface="Boxed Book" panose="02000506040000020004" pitchFamily="2" charset="0"/>
            </a:endParaRPr>
          </a:p>
        </p:txBody>
      </p:sp>
      <p:sp>
        <p:nvSpPr>
          <p:cNvPr id="10" name="Main Circle"/>
          <p:cNvSpPr/>
          <p:nvPr/>
        </p:nvSpPr>
        <p:spPr bwMode="auto">
          <a:xfrm rot="732355">
            <a:off x="1976273" y="4005284"/>
            <a:ext cx="1426483" cy="1410027"/>
          </a:xfrm>
          <a:prstGeom prst="ellipse">
            <a:avLst/>
          </a:prstGeom>
          <a:solidFill>
            <a:schemeClr val="bg1"/>
          </a:solidFill>
          <a:ln w="44450" cap="sq" cmpd="thinThick">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dirty="0">
              <a:solidFill>
                <a:srgbClr val="FFFFFF"/>
              </a:solidFill>
              <a:latin typeface="Boxed Book" panose="02000506040000020004" pitchFamily="2" charset="0"/>
            </a:endParaRPr>
          </a:p>
        </p:txBody>
      </p:sp>
      <p:grpSp>
        <p:nvGrpSpPr>
          <p:cNvPr id="7" name="Group 6"/>
          <p:cNvGrpSpPr/>
          <p:nvPr/>
        </p:nvGrpSpPr>
        <p:grpSpPr>
          <a:xfrm>
            <a:off x="8023527" y="1237458"/>
            <a:ext cx="3320748" cy="4754190"/>
            <a:chOff x="7709202" y="1237458"/>
            <a:chExt cx="2501599" cy="4754190"/>
          </a:xfrm>
        </p:grpSpPr>
        <p:sp>
          <p:nvSpPr>
            <p:cNvPr id="11" name="compl. unit"/>
            <p:cNvSpPr>
              <a:spLocks noChangeArrowheads="1"/>
            </p:cNvSpPr>
            <p:nvPr/>
          </p:nvSpPr>
          <p:spPr bwMode="auto">
            <a:xfrm flipH="1">
              <a:off x="7709202" y="1237458"/>
              <a:ext cx="2501599" cy="396875"/>
            </a:xfrm>
            <a:prstGeom prst="roundRect">
              <a:avLst>
                <a:gd name="adj" fmla="val 50000"/>
              </a:avLst>
            </a:prstGeom>
            <a:solidFill>
              <a:schemeClr val="bg1"/>
            </a:solidFill>
            <a:ln w="19050">
              <a:solidFill>
                <a:schemeClr val="tx1">
                  <a:lumMod val="65000"/>
                  <a:lumOff val="35000"/>
                </a:schemeClr>
              </a:solidFill>
              <a:round/>
              <a:headEnd/>
              <a:tailEnd/>
            </a:ln>
          </p:spPr>
          <p:txBody>
            <a:bodyPr lIns="0" tIns="0" rIns="0" bIns="0" anchor="ctr"/>
            <a:lstStyle/>
            <a:p>
              <a:pPr algn="ctr"/>
              <a:r>
                <a:rPr lang="en-US" b="1" dirty="0">
                  <a:latin typeface="Boxed Book" panose="02000506040000020004" pitchFamily="2" charset="0"/>
                </a:rPr>
                <a:t>Full Controls</a:t>
              </a:r>
            </a:p>
          </p:txBody>
        </p:sp>
        <p:sp>
          <p:nvSpPr>
            <p:cNvPr id="12" name="compl. unit"/>
            <p:cNvSpPr>
              <a:spLocks noChangeArrowheads="1"/>
            </p:cNvSpPr>
            <p:nvPr/>
          </p:nvSpPr>
          <p:spPr bwMode="auto">
            <a:xfrm flipH="1">
              <a:off x="7709202" y="1859932"/>
              <a:ext cx="2501599" cy="396875"/>
            </a:xfrm>
            <a:prstGeom prst="roundRect">
              <a:avLst>
                <a:gd name="adj" fmla="val 50000"/>
              </a:avLst>
            </a:prstGeom>
            <a:solidFill>
              <a:schemeClr val="bg1"/>
            </a:solidFill>
            <a:ln w="19050">
              <a:solidFill>
                <a:schemeClr val="tx1">
                  <a:lumMod val="65000"/>
                  <a:lumOff val="35000"/>
                </a:schemeClr>
              </a:solidFill>
              <a:round/>
              <a:headEnd/>
              <a:tailEnd/>
            </a:ln>
          </p:spPr>
          <p:txBody>
            <a:bodyPr lIns="0" tIns="0" rIns="0" bIns="0" anchor="ctr"/>
            <a:lstStyle/>
            <a:p>
              <a:pPr algn="ctr"/>
              <a:r>
                <a:rPr lang="en-US" b="1" dirty="0">
                  <a:latin typeface="Boxed Book" panose="02000506040000020004" pitchFamily="2" charset="0"/>
                </a:rPr>
                <a:t>Enthalpy Economizer</a:t>
              </a:r>
            </a:p>
          </p:txBody>
        </p:sp>
        <p:sp>
          <p:nvSpPr>
            <p:cNvPr id="13" name="compl. unit"/>
            <p:cNvSpPr>
              <a:spLocks noChangeArrowheads="1"/>
            </p:cNvSpPr>
            <p:nvPr/>
          </p:nvSpPr>
          <p:spPr bwMode="auto">
            <a:xfrm flipH="1">
              <a:off x="7709202" y="2482406"/>
              <a:ext cx="2501599" cy="396875"/>
            </a:xfrm>
            <a:prstGeom prst="roundRect">
              <a:avLst>
                <a:gd name="adj" fmla="val 50000"/>
              </a:avLst>
            </a:prstGeom>
            <a:solidFill>
              <a:schemeClr val="bg1"/>
            </a:solidFill>
            <a:ln w="19050">
              <a:solidFill>
                <a:schemeClr val="tx1">
                  <a:lumMod val="65000"/>
                  <a:lumOff val="35000"/>
                </a:schemeClr>
              </a:solidFill>
              <a:round/>
              <a:headEnd/>
              <a:tailEnd/>
            </a:ln>
          </p:spPr>
          <p:txBody>
            <a:bodyPr lIns="0" tIns="0" rIns="0" bIns="0" anchor="ctr"/>
            <a:lstStyle/>
            <a:p>
              <a:pPr algn="ctr"/>
              <a:r>
                <a:rPr lang="en-US" b="1" dirty="0">
                  <a:latin typeface="Boxed Book" panose="02000506040000020004" pitchFamily="2" charset="0"/>
                </a:rPr>
                <a:t>CFM Fan Control Opt</a:t>
              </a:r>
            </a:p>
          </p:txBody>
        </p:sp>
        <p:sp>
          <p:nvSpPr>
            <p:cNvPr id="14" name="compl. unit"/>
            <p:cNvSpPr>
              <a:spLocks noChangeArrowheads="1"/>
            </p:cNvSpPr>
            <p:nvPr/>
          </p:nvSpPr>
          <p:spPr bwMode="auto">
            <a:xfrm flipH="1">
              <a:off x="7709202" y="3104880"/>
              <a:ext cx="2501599" cy="396875"/>
            </a:xfrm>
            <a:prstGeom prst="roundRect">
              <a:avLst>
                <a:gd name="adj" fmla="val 50000"/>
              </a:avLst>
            </a:prstGeom>
            <a:solidFill>
              <a:schemeClr val="bg1"/>
            </a:solidFill>
            <a:ln w="19050">
              <a:solidFill>
                <a:schemeClr val="tx1">
                  <a:lumMod val="65000"/>
                  <a:lumOff val="35000"/>
                </a:schemeClr>
              </a:solidFill>
              <a:round/>
              <a:headEnd/>
              <a:tailEnd/>
            </a:ln>
          </p:spPr>
          <p:txBody>
            <a:bodyPr lIns="0" tIns="0" rIns="0" bIns="0" anchor="ctr"/>
            <a:lstStyle/>
            <a:p>
              <a:pPr algn="ctr"/>
              <a:r>
                <a:rPr lang="en-US" b="1" dirty="0">
                  <a:latin typeface="Boxed Book" panose="02000506040000020004" pitchFamily="2" charset="0"/>
                </a:rPr>
                <a:t>Duct P Fan Control Opt</a:t>
              </a:r>
            </a:p>
          </p:txBody>
        </p:sp>
        <p:sp>
          <p:nvSpPr>
            <p:cNvPr id="15" name="compl. unit"/>
            <p:cNvSpPr>
              <a:spLocks noChangeArrowheads="1"/>
            </p:cNvSpPr>
            <p:nvPr/>
          </p:nvSpPr>
          <p:spPr bwMode="auto">
            <a:xfrm flipH="1">
              <a:off x="7709202" y="3727354"/>
              <a:ext cx="2501599" cy="396875"/>
            </a:xfrm>
            <a:prstGeom prst="roundRect">
              <a:avLst>
                <a:gd name="adj" fmla="val 50000"/>
              </a:avLst>
            </a:prstGeom>
            <a:solidFill>
              <a:schemeClr val="bg1"/>
            </a:solidFill>
            <a:ln w="19050">
              <a:solidFill>
                <a:schemeClr val="tx1">
                  <a:lumMod val="65000"/>
                  <a:lumOff val="35000"/>
                </a:schemeClr>
              </a:solidFill>
              <a:round/>
              <a:headEnd/>
              <a:tailEnd/>
            </a:ln>
          </p:spPr>
          <p:txBody>
            <a:bodyPr lIns="0" tIns="0" rIns="0" bIns="0" anchor="ctr"/>
            <a:lstStyle/>
            <a:p>
              <a:pPr algn="ctr"/>
              <a:r>
                <a:rPr lang="en-US" b="1" dirty="0">
                  <a:latin typeface="Boxed Book" panose="02000506040000020004" pitchFamily="2" charset="0"/>
                </a:rPr>
                <a:t>CO2 Monitoring Opt</a:t>
              </a:r>
            </a:p>
          </p:txBody>
        </p:sp>
        <p:sp>
          <p:nvSpPr>
            <p:cNvPr id="16" name="compl. unit"/>
            <p:cNvSpPr>
              <a:spLocks noChangeArrowheads="1"/>
            </p:cNvSpPr>
            <p:nvPr/>
          </p:nvSpPr>
          <p:spPr bwMode="auto">
            <a:xfrm flipH="1">
              <a:off x="7709202" y="4349828"/>
              <a:ext cx="2501599" cy="396875"/>
            </a:xfrm>
            <a:prstGeom prst="roundRect">
              <a:avLst>
                <a:gd name="adj" fmla="val 50000"/>
              </a:avLst>
            </a:prstGeom>
            <a:solidFill>
              <a:schemeClr val="bg1"/>
            </a:solidFill>
            <a:ln w="19050">
              <a:solidFill>
                <a:schemeClr val="tx1">
                  <a:lumMod val="65000"/>
                  <a:lumOff val="35000"/>
                </a:schemeClr>
              </a:solidFill>
              <a:round/>
              <a:headEnd/>
              <a:tailEnd/>
            </a:ln>
          </p:spPr>
          <p:txBody>
            <a:bodyPr lIns="0" tIns="0" rIns="0" bIns="0" anchor="ctr"/>
            <a:lstStyle/>
            <a:p>
              <a:pPr algn="ctr"/>
              <a:r>
                <a:rPr lang="en-US" b="1" dirty="0">
                  <a:latin typeface="Boxed Book" panose="02000506040000020004" pitchFamily="2" charset="0"/>
                </a:rPr>
                <a:t>Cooling/Heating Control</a:t>
              </a:r>
            </a:p>
          </p:txBody>
        </p:sp>
        <p:sp>
          <p:nvSpPr>
            <p:cNvPr id="17" name="compl. unit"/>
            <p:cNvSpPr>
              <a:spLocks noChangeArrowheads="1"/>
            </p:cNvSpPr>
            <p:nvPr/>
          </p:nvSpPr>
          <p:spPr bwMode="auto">
            <a:xfrm flipH="1">
              <a:off x="7709202" y="4972302"/>
              <a:ext cx="2501599" cy="396875"/>
            </a:xfrm>
            <a:prstGeom prst="roundRect">
              <a:avLst>
                <a:gd name="adj" fmla="val 50000"/>
              </a:avLst>
            </a:prstGeom>
            <a:solidFill>
              <a:schemeClr val="bg1"/>
            </a:solidFill>
            <a:ln w="19050">
              <a:solidFill>
                <a:schemeClr val="tx1">
                  <a:lumMod val="65000"/>
                  <a:lumOff val="35000"/>
                </a:schemeClr>
              </a:solidFill>
              <a:round/>
              <a:headEnd/>
              <a:tailEnd/>
            </a:ln>
          </p:spPr>
          <p:txBody>
            <a:bodyPr lIns="0" tIns="0" rIns="0" bIns="0" anchor="ctr"/>
            <a:lstStyle/>
            <a:p>
              <a:pPr algn="ctr"/>
              <a:r>
                <a:rPr lang="en-US" b="1" dirty="0">
                  <a:latin typeface="Boxed Book" panose="02000506040000020004" pitchFamily="2" charset="0"/>
                </a:rPr>
                <a:t>Large Keypad</a:t>
              </a:r>
            </a:p>
          </p:txBody>
        </p:sp>
        <p:sp>
          <p:nvSpPr>
            <p:cNvPr id="18" name="compl. unit"/>
            <p:cNvSpPr>
              <a:spLocks noChangeArrowheads="1"/>
            </p:cNvSpPr>
            <p:nvPr/>
          </p:nvSpPr>
          <p:spPr bwMode="auto">
            <a:xfrm flipH="1">
              <a:off x="7709202" y="5594773"/>
              <a:ext cx="2501599" cy="396875"/>
            </a:xfrm>
            <a:prstGeom prst="roundRect">
              <a:avLst>
                <a:gd name="adj" fmla="val 50000"/>
              </a:avLst>
            </a:prstGeom>
            <a:solidFill>
              <a:schemeClr val="bg1"/>
            </a:solidFill>
            <a:ln w="19050">
              <a:solidFill>
                <a:schemeClr val="tx1">
                  <a:lumMod val="65000"/>
                  <a:lumOff val="35000"/>
                </a:schemeClr>
              </a:solidFill>
              <a:round/>
              <a:headEnd/>
              <a:tailEnd/>
            </a:ln>
          </p:spPr>
          <p:txBody>
            <a:bodyPr lIns="0" tIns="0" rIns="0" bIns="0" anchor="ctr"/>
            <a:lstStyle/>
            <a:p>
              <a:pPr algn="ctr"/>
              <a:r>
                <a:rPr lang="en-US" b="1" dirty="0">
                  <a:latin typeface="Boxed Book" panose="02000506040000020004" pitchFamily="2" charset="0"/>
                </a:rPr>
                <a:t>BAS Connection</a:t>
              </a:r>
            </a:p>
          </p:txBody>
        </p:sp>
      </p:grpSp>
      <p:grpSp>
        <p:nvGrpSpPr>
          <p:cNvPr id="23" name="Group 22"/>
          <p:cNvGrpSpPr/>
          <p:nvPr/>
        </p:nvGrpSpPr>
        <p:grpSpPr>
          <a:xfrm>
            <a:off x="2077445" y="4414755"/>
            <a:ext cx="1224136" cy="591083"/>
            <a:chOff x="6444208" y="4823856"/>
            <a:chExt cx="2181631" cy="1053416"/>
          </a:xfrm>
        </p:grpSpPr>
        <p:pic>
          <p:nvPicPr>
            <p:cNvPr id="24" name="Picture 2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444208" y="4823856"/>
              <a:ext cx="2181631" cy="1053416"/>
            </a:xfrm>
            <a:prstGeom prst="rect">
              <a:avLst/>
            </a:prstGeom>
          </p:spPr>
        </p:pic>
        <p:sp>
          <p:nvSpPr>
            <p:cNvPr id="25" name="Rounded Rectangle 24"/>
            <p:cNvSpPr/>
            <p:nvPr/>
          </p:nvSpPr>
          <p:spPr>
            <a:xfrm>
              <a:off x="6886951" y="5013176"/>
              <a:ext cx="1296144" cy="233363"/>
            </a:xfrm>
            <a:prstGeom prst="roundRect">
              <a:avLst/>
            </a:prstGeom>
            <a:solidFill>
              <a:srgbClr val="33CC33"/>
            </a:solidFill>
            <a:ln w="12700">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61938" indent="-261938" algn="ctr">
                <a:buFont typeface="Arial" pitchFamily="34" charset="0"/>
                <a:buChar char="•"/>
              </a:pPr>
              <a:endParaRPr lang="en-US" sz="1400" dirty="0">
                <a:solidFill>
                  <a:schemeClr val="tx1"/>
                </a:solidFill>
                <a:latin typeface="Boxed Book" panose="02000506040000020004" pitchFamily="2" charset="0"/>
              </a:endParaRPr>
            </a:p>
          </p:txBody>
        </p:sp>
      </p:grpSp>
      <p:grpSp>
        <p:nvGrpSpPr>
          <p:cNvPr id="6" name="Group 5"/>
          <p:cNvGrpSpPr/>
          <p:nvPr/>
        </p:nvGrpSpPr>
        <p:grpSpPr>
          <a:xfrm>
            <a:off x="4152901" y="1237457"/>
            <a:ext cx="3474420" cy="2354372"/>
            <a:chOff x="4522170" y="1237457"/>
            <a:chExt cx="2790825" cy="2354372"/>
          </a:xfrm>
        </p:grpSpPr>
        <p:sp>
          <p:nvSpPr>
            <p:cNvPr id="19" name="semco wheel text"/>
            <p:cNvSpPr>
              <a:spLocks noChangeArrowheads="1"/>
            </p:cNvSpPr>
            <p:nvPr/>
          </p:nvSpPr>
          <p:spPr bwMode="auto">
            <a:xfrm flipH="1">
              <a:off x="4522170" y="1237457"/>
              <a:ext cx="2790825" cy="360362"/>
            </a:xfrm>
            <a:prstGeom prst="roundRect">
              <a:avLst>
                <a:gd name="adj" fmla="val 50000"/>
              </a:avLst>
            </a:prstGeom>
            <a:solidFill>
              <a:srgbClr val="005C2D"/>
            </a:solidFill>
            <a:ln w="9525">
              <a:solidFill>
                <a:schemeClr val="bg1"/>
              </a:solidFill>
              <a:round/>
              <a:headEnd/>
              <a:tailEnd/>
            </a:ln>
          </p:spPr>
          <p:txBody>
            <a:bodyPr lIns="0" tIns="0" rIns="0" bIns="0" anchor="ctr"/>
            <a:lstStyle/>
            <a:p>
              <a:pPr algn="ctr"/>
              <a:r>
                <a:rPr lang="sv-SE" b="1" dirty="0">
                  <a:solidFill>
                    <a:schemeClr val="bg1"/>
                  </a:solidFill>
                  <a:latin typeface="Boxed Book" panose="02000506040000020004" pitchFamily="2" charset="0"/>
                </a:rPr>
                <a:t>Control Ready Package </a:t>
              </a:r>
              <a:endParaRPr lang="en-US" b="1" dirty="0">
                <a:solidFill>
                  <a:schemeClr val="bg1"/>
                </a:solidFill>
                <a:latin typeface="Boxed Book" panose="02000506040000020004" pitchFamily="2" charset="0"/>
              </a:endParaRPr>
            </a:p>
          </p:txBody>
        </p:sp>
        <p:sp>
          <p:nvSpPr>
            <p:cNvPr id="20" name="semco wheel text"/>
            <p:cNvSpPr>
              <a:spLocks noChangeArrowheads="1"/>
            </p:cNvSpPr>
            <p:nvPr/>
          </p:nvSpPr>
          <p:spPr bwMode="auto">
            <a:xfrm flipH="1">
              <a:off x="4522170" y="1741513"/>
              <a:ext cx="2790825" cy="360362"/>
            </a:xfrm>
            <a:prstGeom prst="roundRect">
              <a:avLst>
                <a:gd name="adj" fmla="val 50000"/>
              </a:avLst>
            </a:prstGeom>
            <a:solidFill>
              <a:srgbClr val="005C2D"/>
            </a:solidFill>
            <a:ln w="9525">
              <a:solidFill>
                <a:schemeClr val="bg1"/>
              </a:solidFill>
              <a:round/>
              <a:headEnd/>
              <a:tailEnd/>
            </a:ln>
          </p:spPr>
          <p:txBody>
            <a:bodyPr lIns="0" tIns="0" rIns="0" bIns="0" anchor="ctr"/>
            <a:lstStyle/>
            <a:p>
              <a:pPr algn="ctr"/>
              <a:r>
                <a:rPr lang="sv-SE" b="1" dirty="0">
                  <a:solidFill>
                    <a:schemeClr val="bg1"/>
                  </a:solidFill>
                  <a:latin typeface="Boxed Book" panose="02000506040000020004" pitchFamily="2" charset="0"/>
                </a:rPr>
                <a:t>Wheel VFD</a:t>
              </a:r>
              <a:endParaRPr lang="en-US" b="1" dirty="0">
                <a:solidFill>
                  <a:schemeClr val="bg1"/>
                </a:solidFill>
                <a:latin typeface="Boxed Book" panose="02000506040000020004" pitchFamily="2" charset="0"/>
              </a:endParaRPr>
            </a:p>
          </p:txBody>
        </p:sp>
        <p:sp>
          <p:nvSpPr>
            <p:cNvPr id="21" name="semco wheel text"/>
            <p:cNvSpPr>
              <a:spLocks noChangeArrowheads="1"/>
            </p:cNvSpPr>
            <p:nvPr/>
          </p:nvSpPr>
          <p:spPr bwMode="auto">
            <a:xfrm flipH="1">
              <a:off x="4522170" y="2245569"/>
              <a:ext cx="2790825" cy="360362"/>
            </a:xfrm>
            <a:prstGeom prst="roundRect">
              <a:avLst>
                <a:gd name="adj" fmla="val 50000"/>
              </a:avLst>
            </a:prstGeom>
            <a:solidFill>
              <a:srgbClr val="005C2D"/>
            </a:solidFill>
            <a:ln w="9525">
              <a:solidFill>
                <a:schemeClr val="bg1"/>
              </a:solidFill>
              <a:round/>
              <a:headEnd/>
              <a:tailEnd/>
            </a:ln>
          </p:spPr>
          <p:txBody>
            <a:bodyPr lIns="0" tIns="0" rIns="0" bIns="0" anchor="ctr"/>
            <a:lstStyle/>
            <a:p>
              <a:pPr algn="ctr"/>
              <a:r>
                <a:rPr lang="sv-SE" b="1" dirty="0">
                  <a:solidFill>
                    <a:schemeClr val="bg1"/>
                  </a:solidFill>
                  <a:latin typeface="Boxed Book" panose="02000506040000020004" pitchFamily="2" charset="0"/>
                </a:rPr>
                <a:t>Rotation Detector</a:t>
              </a:r>
              <a:endParaRPr lang="en-US" b="1" dirty="0">
                <a:solidFill>
                  <a:schemeClr val="bg1"/>
                </a:solidFill>
                <a:latin typeface="Boxed Book" panose="02000506040000020004" pitchFamily="2" charset="0"/>
              </a:endParaRPr>
            </a:p>
          </p:txBody>
        </p:sp>
        <p:sp>
          <p:nvSpPr>
            <p:cNvPr id="22" name="semco wheel text"/>
            <p:cNvSpPr>
              <a:spLocks noChangeArrowheads="1"/>
            </p:cNvSpPr>
            <p:nvPr/>
          </p:nvSpPr>
          <p:spPr bwMode="auto">
            <a:xfrm flipH="1">
              <a:off x="4522170" y="2749625"/>
              <a:ext cx="2790825" cy="360362"/>
            </a:xfrm>
            <a:prstGeom prst="roundRect">
              <a:avLst>
                <a:gd name="adj" fmla="val 50000"/>
              </a:avLst>
            </a:prstGeom>
            <a:solidFill>
              <a:srgbClr val="005C2D"/>
            </a:solidFill>
            <a:ln w="9525">
              <a:solidFill>
                <a:schemeClr val="bg1"/>
              </a:solidFill>
              <a:round/>
              <a:headEnd/>
              <a:tailEnd/>
            </a:ln>
          </p:spPr>
          <p:txBody>
            <a:bodyPr lIns="0" tIns="0" rIns="0" bIns="0" anchor="ctr"/>
            <a:lstStyle/>
            <a:p>
              <a:pPr algn="ctr"/>
              <a:r>
                <a:rPr lang="sv-SE" b="1" dirty="0">
                  <a:solidFill>
                    <a:schemeClr val="bg1"/>
                  </a:solidFill>
                  <a:latin typeface="Boxed Book" panose="02000506040000020004" pitchFamily="2" charset="0"/>
                </a:rPr>
                <a:t>Filter Pressure Switches</a:t>
              </a:r>
              <a:endParaRPr lang="en-US" b="1" dirty="0">
                <a:solidFill>
                  <a:schemeClr val="bg1"/>
                </a:solidFill>
                <a:latin typeface="Boxed Book" panose="02000506040000020004" pitchFamily="2" charset="0"/>
              </a:endParaRPr>
            </a:p>
          </p:txBody>
        </p:sp>
        <p:sp>
          <p:nvSpPr>
            <p:cNvPr id="28" name="semco wheel text"/>
            <p:cNvSpPr>
              <a:spLocks noChangeArrowheads="1"/>
            </p:cNvSpPr>
            <p:nvPr/>
          </p:nvSpPr>
          <p:spPr bwMode="auto">
            <a:xfrm flipH="1">
              <a:off x="4522170" y="3231467"/>
              <a:ext cx="2790825" cy="360362"/>
            </a:xfrm>
            <a:prstGeom prst="roundRect">
              <a:avLst>
                <a:gd name="adj" fmla="val 50000"/>
              </a:avLst>
            </a:prstGeom>
            <a:solidFill>
              <a:srgbClr val="005C2D"/>
            </a:solidFill>
            <a:ln w="9525">
              <a:solidFill>
                <a:schemeClr val="bg1"/>
              </a:solidFill>
              <a:round/>
              <a:headEnd/>
              <a:tailEnd/>
            </a:ln>
          </p:spPr>
          <p:txBody>
            <a:bodyPr lIns="0" tIns="0" rIns="0" bIns="0" anchor="ctr"/>
            <a:lstStyle/>
            <a:p>
              <a:pPr algn="ctr"/>
              <a:r>
                <a:rPr lang="sv-SE" b="1" dirty="0">
                  <a:solidFill>
                    <a:schemeClr val="bg1"/>
                  </a:solidFill>
                  <a:latin typeface="Boxed Book" panose="02000506040000020004" pitchFamily="2" charset="0"/>
                </a:rPr>
                <a:t>HOA switch w/ Alarm Light</a:t>
              </a:r>
              <a:endParaRPr lang="en-US" b="1" dirty="0">
                <a:solidFill>
                  <a:schemeClr val="bg1"/>
                </a:solidFill>
                <a:latin typeface="Boxed Book" panose="02000506040000020004" pitchFamily="2" charset="0"/>
              </a:endParaRPr>
            </a:p>
          </p:txBody>
        </p:sp>
      </p:grpSp>
      <p:grpSp>
        <p:nvGrpSpPr>
          <p:cNvPr id="4" name="Group 3"/>
          <p:cNvGrpSpPr/>
          <p:nvPr/>
        </p:nvGrpSpPr>
        <p:grpSpPr>
          <a:xfrm>
            <a:off x="937717" y="1219201"/>
            <a:ext cx="2952454" cy="1977094"/>
            <a:chOff x="1984696" y="1219201"/>
            <a:chExt cx="2177433" cy="1977094"/>
          </a:xfrm>
        </p:grpSpPr>
        <p:sp>
          <p:nvSpPr>
            <p:cNvPr id="26" name="compl. unit"/>
            <p:cNvSpPr>
              <a:spLocks noChangeArrowheads="1"/>
            </p:cNvSpPr>
            <p:nvPr/>
          </p:nvSpPr>
          <p:spPr bwMode="auto">
            <a:xfrm flipH="1">
              <a:off x="1984696" y="1219201"/>
              <a:ext cx="2160240" cy="396875"/>
            </a:xfrm>
            <a:prstGeom prst="roundRect">
              <a:avLst>
                <a:gd name="adj" fmla="val 50000"/>
              </a:avLst>
            </a:prstGeom>
            <a:solidFill>
              <a:schemeClr val="bg1"/>
            </a:solidFill>
            <a:ln w="19050">
              <a:solidFill>
                <a:schemeClr val="tx1">
                  <a:lumMod val="65000"/>
                  <a:lumOff val="35000"/>
                </a:schemeClr>
              </a:solidFill>
              <a:round/>
              <a:headEnd/>
              <a:tailEnd/>
            </a:ln>
          </p:spPr>
          <p:txBody>
            <a:bodyPr lIns="0" tIns="0" rIns="0" bIns="0" anchor="ctr"/>
            <a:lstStyle/>
            <a:p>
              <a:pPr algn="ctr"/>
              <a:r>
                <a:rPr lang="en-US" b="1" dirty="0">
                  <a:latin typeface="Boxed Book" panose="02000506040000020004" pitchFamily="2" charset="0"/>
                </a:rPr>
                <a:t>Basic Options</a:t>
              </a:r>
            </a:p>
          </p:txBody>
        </p:sp>
        <p:sp>
          <p:nvSpPr>
            <p:cNvPr id="27" name="compl. unit"/>
            <p:cNvSpPr>
              <a:spLocks noChangeArrowheads="1"/>
            </p:cNvSpPr>
            <p:nvPr/>
          </p:nvSpPr>
          <p:spPr bwMode="auto">
            <a:xfrm flipH="1">
              <a:off x="1984696" y="1754473"/>
              <a:ext cx="2160240" cy="396875"/>
            </a:xfrm>
            <a:prstGeom prst="roundRect">
              <a:avLst>
                <a:gd name="adj" fmla="val 50000"/>
              </a:avLst>
            </a:prstGeom>
            <a:solidFill>
              <a:schemeClr val="bg1"/>
            </a:solidFill>
            <a:ln w="19050">
              <a:solidFill>
                <a:schemeClr val="tx1">
                  <a:lumMod val="65000"/>
                  <a:lumOff val="35000"/>
                </a:schemeClr>
              </a:solidFill>
              <a:round/>
              <a:headEnd/>
              <a:tailEnd/>
            </a:ln>
          </p:spPr>
          <p:txBody>
            <a:bodyPr lIns="0" tIns="0" rIns="0" bIns="0" anchor="ctr"/>
            <a:lstStyle/>
            <a:p>
              <a:pPr algn="ctr"/>
              <a:r>
                <a:rPr lang="en-US" b="1" dirty="0">
                  <a:latin typeface="Boxed Book" panose="02000506040000020004" pitchFamily="2" charset="0"/>
                </a:rPr>
                <a:t>Stop/Jog Economizer</a:t>
              </a:r>
            </a:p>
          </p:txBody>
        </p:sp>
        <p:sp>
          <p:nvSpPr>
            <p:cNvPr id="29" name="compl. unit"/>
            <p:cNvSpPr>
              <a:spLocks noChangeArrowheads="1"/>
            </p:cNvSpPr>
            <p:nvPr/>
          </p:nvSpPr>
          <p:spPr bwMode="auto">
            <a:xfrm flipH="1">
              <a:off x="2001889" y="2258529"/>
              <a:ext cx="2160240" cy="396875"/>
            </a:xfrm>
            <a:prstGeom prst="roundRect">
              <a:avLst>
                <a:gd name="adj" fmla="val 50000"/>
              </a:avLst>
            </a:prstGeom>
            <a:solidFill>
              <a:schemeClr val="bg1"/>
            </a:solidFill>
            <a:ln w="19050">
              <a:solidFill>
                <a:schemeClr val="tx1">
                  <a:lumMod val="65000"/>
                  <a:lumOff val="35000"/>
                </a:schemeClr>
              </a:solidFill>
              <a:round/>
              <a:headEnd/>
              <a:tailEnd/>
            </a:ln>
          </p:spPr>
          <p:txBody>
            <a:bodyPr lIns="0" tIns="0" rIns="0" bIns="0" anchor="ctr"/>
            <a:lstStyle/>
            <a:p>
              <a:pPr algn="ctr"/>
              <a:r>
                <a:rPr lang="en-US" b="1" dirty="0">
                  <a:latin typeface="Boxed Book" panose="02000506040000020004" pitchFamily="2" charset="0"/>
                </a:rPr>
                <a:t>Rotation Detector</a:t>
              </a:r>
            </a:p>
          </p:txBody>
        </p:sp>
        <p:sp>
          <p:nvSpPr>
            <p:cNvPr id="30" name="compl. unit"/>
            <p:cNvSpPr>
              <a:spLocks noChangeArrowheads="1"/>
            </p:cNvSpPr>
            <p:nvPr/>
          </p:nvSpPr>
          <p:spPr bwMode="auto">
            <a:xfrm flipH="1">
              <a:off x="2001889" y="2799420"/>
              <a:ext cx="2160240" cy="396875"/>
            </a:xfrm>
            <a:prstGeom prst="roundRect">
              <a:avLst>
                <a:gd name="adj" fmla="val 50000"/>
              </a:avLst>
            </a:prstGeom>
            <a:solidFill>
              <a:schemeClr val="bg1"/>
            </a:solidFill>
            <a:ln w="19050">
              <a:solidFill>
                <a:schemeClr val="tx1">
                  <a:lumMod val="65000"/>
                  <a:lumOff val="35000"/>
                </a:schemeClr>
              </a:solidFill>
              <a:round/>
              <a:headEnd/>
              <a:tailEnd/>
            </a:ln>
          </p:spPr>
          <p:txBody>
            <a:bodyPr lIns="0" tIns="0" rIns="0" bIns="0" anchor="ctr"/>
            <a:lstStyle/>
            <a:p>
              <a:pPr algn="ctr"/>
              <a:r>
                <a:rPr lang="en-US" b="1" dirty="0">
                  <a:latin typeface="Boxed Book" panose="02000506040000020004" pitchFamily="2" charset="0"/>
                </a:rPr>
                <a:t>Frost T-Stat</a:t>
              </a:r>
            </a:p>
          </p:txBody>
        </p:sp>
      </p:grpSp>
    </p:spTree>
    <p:extLst>
      <p:ext uri="{BB962C8B-B14F-4D97-AF65-F5344CB8AC3E}">
        <p14:creationId xmlns:p14="http://schemas.microsoft.com/office/powerpoint/2010/main" val="5267302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7616824" y="0"/>
            <a:ext cx="4575175" cy="6858000"/>
          </a:xfrm>
          <a:prstGeom prst="rect">
            <a:avLst/>
          </a:prstGeom>
        </p:spPr>
      </p:pic>
      <p:sp>
        <p:nvSpPr>
          <p:cNvPr id="3" name="Title 2"/>
          <p:cNvSpPr>
            <a:spLocks noGrp="1"/>
          </p:cNvSpPr>
          <p:nvPr>
            <p:ph type="title"/>
          </p:nvPr>
        </p:nvSpPr>
        <p:spPr/>
        <p:txBody>
          <a:bodyPr/>
          <a:lstStyle/>
          <a:p>
            <a:r>
              <a:rPr lang="en-US" dirty="0">
                <a:latin typeface="Boxed Book" panose="020B0604020202020204" pitchFamily="50" charset="0"/>
              </a:rPr>
              <a:t>SEMCO </a:t>
            </a:r>
            <a:r>
              <a:rPr lang="en-US" dirty="0"/>
              <a:t>FV: True 3Å Wheel</a:t>
            </a:r>
          </a:p>
        </p:txBody>
      </p:sp>
      <p:sp>
        <p:nvSpPr>
          <p:cNvPr id="2" name="Text Placeholder 1"/>
          <p:cNvSpPr>
            <a:spLocks noGrp="1"/>
          </p:cNvSpPr>
          <p:nvPr>
            <p:ph type="body" sz="quarter" idx="11"/>
          </p:nvPr>
        </p:nvSpPr>
        <p:spPr>
          <a:xfrm>
            <a:off x="719404" y="1082469"/>
            <a:ext cx="6565651" cy="5521531"/>
          </a:xfrm>
        </p:spPr>
        <p:txBody>
          <a:bodyPr>
            <a:noAutofit/>
          </a:bodyPr>
          <a:lstStyle/>
          <a:p>
            <a:pPr marL="171450" indent="-171450">
              <a:spcBef>
                <a:spcPts val="600"/>
              </a:spcBef>
              <a:buFont typeface="Arial" panose="020B0604020202020204" pitchFamily="34" charset="0"/>
              <a:buChar char="•"/>
            </a:pPr>
            <a:r>
              <a:rPr lang="en-US" dirty="0"/>
              <a:t>Patented 3Å molecular sieve-desiccant coating for independently certified cross-contamination &lt; 0.04%</a:t>
            </a:r>
          </a:p>
          <a:p>
            <a:pPr marL="171450" indent="-171450">
              <a:spcBef>
                <a:spcPts val="600"/>
              </a:spcBef>
              <a:buFont typeface="Arial" panose="020B0604020202020204" pitchFamily="34" charset="0"/>
              <a:buChar char="•"/>
            </a:pPr>
            <a:r>
              <a:rPr lang="en-US" dirty="0"/>
              <a:t>Optimizes the parasitic pressure loss across the energy wheel media</a:t>
            </a:r>
          </a:p>
          <a:p>
            <a:pPr marL="171450" indent="-171450">
              <a:spcBef>
                <a:spcPts val="600"/>
              </a:spcBef>
              <a:buFont typeface="Arial" panose="020B0604020202020204" pitchFamily="34" charset="0"/>
              <a:buChar char="•"/>
            </a:pPr>
            <a:r>
              <a:rPr lang="en-US" dirty="0"/>
              <a:t>Designed with an aluminum substrate built to meet smoke and flame ratings</a:t>
            </a:r>
          </a:p>
          <a:p>
            <a:pPr marL="171450" indent="-171450">
              <a:spcBef>
                <a:spcPts val="600"/>
              </a:spcBef>
              <a:buFont typeface="Arial" panose="020B0604020202020204" pitchFamily="34" charset="0"/>
              <a:buChar char="•"/>
            </a:pPr>
            <a:r>
              <a:rPr lang="en-US" dirty="0"/>
              <a:t>Independently certified wheel performance in accordance with ASHRAE Standard 84-91 and ARI Standard 1060 with regard to:</a:t>
            </a:r>
          </a:p>
          <a:p>
            <a:pPr marL="781020" lvl="1" indent="-171450">
              <a:spcBef>
                <a:spcPts val="300"/>
              </a:spcBef>
              <a:buFont typeface="Arial" panose="020B0604020202020204" pitchFamily="34" charset="0"/>
              <a:buChar char="•"/>
            </a:pPr>
            <a:r>
              <a:rPr lang="en-US" dirty="0"/>
              <a:t>latent transfer efficiency</a:t>
            </a:r>
          </a:p>
          <a:p>
            <a:pPr marL="781020" lvl="1" indent="-171450">
              <a:spcBef>
                <a:spcPts val="300"/>
              </a:spcBef>
              <a:buFont typeface="Arial" panose="020B0604020202020204" pitchFamily="34" charset="0"/>
              <a:buChar char="•"/>
            </a:pPr>
            <a:r>
              <a:rPr lang="en-US" dirty="0"/>
              <a:t>sensible transfer efficiency</a:t>
            </a:r>
          </a:p>
          <a:p>
            <a:pPr marL="781020" lvl="1" indent="-171450">
              <a:spcBef>
                <a:spcPts val="300"/>
              </a:spcBef>
              <a:buFont typeface="Arial" panose="020B0604020202020204" pitchFamily="34" charset="0"/>
              <a:buChar char="•"/>
            </a:pPr>
            <a:r>
              <a:rPr lang="en-US" dirty="0"/>
              <a:t>pressure loss across wheel</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6825" y="0"/>
            <a:ext cx="4572000" cy="6858000"/>
          </a:xfrm>
          <a:prstGeom prst="rect">
            <a:avLst/>
          </a:prstGeom>
        </p:spPr>
      </p:pic>
      <p:pic>
        <p:nvPicPr>
          <p:cNvPr id="7" name="Picture 6" descr="C:\Users\thomas.rice\Desktop\AHRI_certified_label.jpg"/>
          <p:cNvPicPr/>
          <p:nvPr/>
        </p:nvPicPr>
        <p:blipFill>
          <a:blip r:embed="rId4">
            <a:extLst>
              <a:ext uri="{BEBA8EAE-BF5A-486C-A8C5-ECC9F3942E4B}">
                <a14:imgProps xmlns:a14="http://schemas.microsoft.com/office/drawing/2010/main">
                  <a14:imgLayer r:embed="rId5">
                    <a14:imgEffect>
                      <a14:backgroundRemoval t="0" b="100000" l="0" r="100000">
                        <a14:foregroundMark x1="48936" y1="24017" x2="48936" y2="24017"/>
                        <a14:foregroundMark x1="52482" y1="25764" x2="53664" y2="25764"/>
                        <a14:foregroundMark x1="59338" y1="22707" x2="59338" y2="22707"/>
                        <a14:foregroundMark x1="60520" y1="24891" x2="60520" y2="24891"/>
                        <a14:foregroundMark x1="61466" y1="32314" x2="61466" y2="32314"/>
                        <a14:foregroundMark x1="66194" y1="25764" x2="66194" y2="25764"/>
                        <a14:foregroundMark x1="64539" y1="23144" x2="64539" y2="23144"/>
                        <a14:foregroundMark x1="66194" y1="21834" x2="79196" y2="30131"/>
                        <a14:foregroundMark x1="71395" y1="20087" x2="93144" y2="29258"/>
                        <a14:foregroundMark x1="86761" y1="20961" x2="76123" y2="37555"/>
                        <a14:foregroundMark x1="45154" y1="19214" x2="61466" y2="38865"/>
                        <a14:foregroundMark x1="46809" y1="15284" x2="50355" y2="41485"/>
                        <a14:foregroundMark x1="6147" y1="14410" x2="47281" y2="36681"/>
                        <a14:foregroundMark x1="23641" y1="12664" x2="50827" y2="24017"/>
                        <a14:foregroundMark x1="4728" y1="30568" x2="34043" y2="29258"/>
                      </a14:backgroundRemoval>
                    </a14:imgEffect>
                  </a14:imgLayer>
                </a14:imgProps>
              </a:ext>
              <a:ext uri="{28A0092B-C50C-407E-A947-70E740481C1C}">
                <a14:useLocalDpi xmlns:a14="http://schemas.microsoft.com/office/drawing/2010/main" val="0"/>
              </a:ext>
            </a:extLst>
          </a:blip>
          <a:srcRect/>
          <a:stretch>
            <a:fillRect/>
          </a:stretch>
        </p:blipFill>
        <p:spPr bwMode="auto">
          <a:xfrm>
            <a:off x="6002383" y="5162550"/>
            <a:ext cx="2765333" cy="1441450"/>
          </a:xfrm>
          <a:prstGeom prst="rect">
            <a:avLst/>
          </a:prstGeom>
          <a:noFill/>
          <a:ln>
            <a:noFill/>
          </a:ln>
        </p:spPr>
      </p:pic>
    </p:spTree>
    <p:extLst>
      <p:ext uri="{BB962C8B-B14F-4D97-AF65-F5344CB8AC3E}">
        <p14:creationId xmlns:p14="http://schemas.microsoft.com/office/powerpoint/2010/main" val="14245564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SEMCO FV: Airflow ranges</a:t>
            </a:r>
          </a:p>
        </p:txBody>
      </p:sp>
      <p:sp>
        <p:nvSpPr>
          <p:cNvPr id="8" name="TextBox 7"/>
          <p:cNvSpPr txBox="1"/>
          <p:nvPr/>
        </p:nvSpPr>
        <p:spPr>
          <a:xfrm>
            <a:off x="1356526" y="5800640"/>
            <a:ext cx="9753323" cy="801127"/>
          </a:xfrm>
          <a:prstGeom prst="rect">
            <a:avLst/>
          </a:prstGeom>
          <a:solidFill>
            <a:schemeClr val="bg2"/>
          </a:solidFill>
        </p:spPr>
        <p:txBody>
          <a:bodyPr vert="horz" wrap="square" lIns="91440" tIns="45720" rIns="91440" bIns="45720" rtlCol="0" anchor="ctr">
            <a:normAutofit/>
          </a:bodyPr>
          <a:lstStyle/>
          <a:p>
            <a:pPr algn="ctr" defTabSz="457200">
              <a:spcBef>
                <a:spcPct val="0"/>
              </a:spcBef>
            </a:pPr>
            <a:r>
              <a:rPr lang="en-US" sz="1600" b="1" dirty="0">
                <a:latin typeface="+mj-lt"/>
                <a:ea typeface="+mj-ea"/>
                <a:cs typeface="+mj-cs"/>
              </a:rPr>
              <a:t>Adding a SEMCO  Coil Module will provide a significant increase in the outdoor air quantity</a:t>
            </a:r>
            <a:br>
              <a:rPr lang="en-US" sz="1600" b="1" dirty="0">
                <a:latin typeface="+mj-lt"/>
                <a:ea typeface="+mj-ea"/>
                <a:cs typeface="+mj-cs"/>
              </a:rPr>
            </a:br>
            <a:r>
              <a:rPr lang="en-US" sz="1600" b="1" dirty="0">
                <a:latin typeface="+mj-lt"/>
                <a:ea typeface="+mj-ea"/>
                <a:cs typeface="+mj-cs"/>
              </a:rPr>
              <a:t>(5 to 20 cfm/person) without increasing operating costs</a:t>
            </a:r>
            <a:endParaRPr kumimoji="0" lang="en-US" sz="1600" b="1" i="0" u="none" strike="noStrike" kern="1200" spc="0" normalizeH="0" noProof="0" dirty="0">
              <a:ln>
                <a:noFill/>
              </a:ln>
              <a:effectLst/>
              <a:uLnTx/>
              <a:uFillTx/>
              <a:latin typeface="+mj-lt"/>
              <a:ea typeface="+mj-ea"/>
              <a:cs typeface="+mj-cs"/>
            </a:endParaRPr>
          </a:p>
        </p:txBody>
      </p:sp>
      <p:grpSp>
        <p:nvGrpSpPr>
          <p:cNvPr id="40" name="Group 39">
            <a:extLst>
              <a:ext uri="{FF2B5EF4-FFF2-40B4-BE49-F238E27FC236}">
                <a16:creationId xmlns:a16="http://schemas.microsoft.com/office/drawing/2014/main" id="{3EC1608D-1D50-4043-A9C0-35E9E590FD9A}"/>
              </a:ext>
            </a:extLst>
          </p:cNvPr>
          <p:cNvGrpSpPr/>
          <p:nvPr/>
        </p:nvGrpSpPr>
        <p:grpSpPr>
          <a:xfrm>
            <a:off x="1588863" y="1536970"/>
            <a:ext cx="10690689" cy="3784059"/>
            <a:chOff x="1165690" y="1546698"/>
            <a:chExt cx="11237067" cy="3765734"/>
          </a:xfrm>
        </p:grpSpPr>
        <p:sp>
          <p:nvSpPr>
            <p:cNvPr id="16" name="Rectangle 15">
              <a:extLst>
                <a:ext uri="{FF2B5EF4-FFF2-40B4-BE49-F238E27FC236}">
                  <a16:creationId xmlns:a16="http://schemas.microsoft.com/office/drawing/2014/main" id="{04A9EF9F-A936-4B4B-A7BF-B3BF5C0E5706}"/>
                </a:ext>
              </a:extLst>
            </p:cNvPr>
            <p:cNvSpPr/>
            <p:nvPr/>
          </p:nvSpPr>
          <p:spPr>
            <a:xfrm>
              <a:off x="7208188" y="1546698"/>
              <a:ext cx="4477966" cy="262647"/>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71970E52-08B2-45D2-B4DB-4E7A24EC951C}"/>
                </a:ext>
              </a:extLst>
            </p:cNvPr>
            <p:cNvSpPr/>
            <p:nvPr/>
          </p:nvSpPr>
          <p:spPr>
            <a:xfrm>
              <a:off x="5972775" y="2053821"/>
              <a:ext cx="4769796" cy="262647"/>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E468D27-F1FC-4FEB-A30C-C739D816E0AA}"/>
                </a:ext>
              </a:extLst>
            </p:cNvPr>
            <p:cNvSpPr/>
            <p:nvPr/>
          </p:nvSpPr>
          <p:spPr>
            <a:xfrm>
              <a:off x="4105065" y="2541497"/>
              <a:ext cx="3878094" cy="262647"/>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4A22287-6965-4020-A43F-6CD1C3BFEC1E}"/>
                </a:ext>
              </a:extLst>
            </p:cNvPr>
            <p:cNvSpPr/>
            <p:nvPr/>
          </p:nvSpPr>
          <p:spPr>
            <a:xfrm>
              <a:off x="4105065" y="3113667"/>
              <a:ext cx="1767191" cy="280849"/>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F7D70A5-E96A-43C7-9721-8954F3B9817D}"/>
                </a:ext>
              </a:extLst>
            </p:cNvPr>
            <p:cNvSpPr/>
            <p:nvPr/>
          </p:nvSpPr>
          <p:spPr>
            <a:xfrm>
              <a:off x="3304154" y="3588553"/>
              <a:ext cx="1601822" cy="262647"/>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8129124-FFE8-44AE-BE0C-DEEC1775731C}"/>
                </a:ext>
              </a:extLst>
            </p:cNvPr>
            <p:cNvSpPr/>
            <p:nvPr/>
          </p:nvSpPr>
          <p:spPr>
            <a:xfrm>
              <a:off x="2363813" y="4064693"/>
              <a:ext cx="1462392" cy="262647"/>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7FE1FB41-025F-4ABA-96D4-D019D1DA8AD1}"/>
                </a:ext>
              </a:extLst>
            </p:cNvPr>
            <p:cNvSpPr/>
            <p:nvPr/>
          </p:nvSpPr>
          <p:spPr>
            <a:xfrm>
              <a:off x="1553175" y="4553307"/>
              <a:ext cx="1601822" cy="262647"/>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EC53AD3E-EB56-473C-9F72-27D686A7E57C}"/>
                </a:ext>
              </a:extLst>
            </p:cNvPr>
            <p:cNvSpPr/>
            <p:nvPr/>
          </p:nvSpPr>
          <p:spPr>
            <a:xfrm>
              <a:off x="1699089" y="5043419"/>
              <a:ext cx="411805" cy="262647"/>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457D9854-A490-4398-8DE2-D1115C9AE669}"/>
                </a:ext>
              </a:extLst>
            </p:cNvPr>
            <p:cNvSpPr txBox="1"/>
            <p:nvPr/>
          </p:nvSpPr>
          <p:spPr>
            <a:xfrm>
              <a:off x="6721803" y="1558417"/>
              <a:ext cx="774971" cy="262647"/>
            </a:xfrm>
            <a:prstGeom prst="rect">
              <a:avLst/>
            </a:prstGeom>
          </p:spPr>
          <p:txBody>
            <a:bodyPr vert="horz" wrap="square" lIns="91440" tIns="45720" rIns="91440" bIns="45720" rtlCol="0" anchor="ctr">
              <a:normAutofit fontScale="77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tx1"/>
                  </a:solidFill>
                  <a:effectLst/>
                  <a:uLnTx/>
                  <a:uFillTx/>
                  <a:latin typeface="Calibri" pitchFamily="34" charset="0"/>
                  <a:ea typeface="+mj-ea"/>
                  <a:cs typeface="+mj-cs"/>
                </a:rPr>
                <a:t>6,000</a:t>
              </a:r>
            </a:p>
          </p:txBody>
        </p:sp>
        <p:sp>
          <p:nvSpPr>
            <p:cNvPr id="25" name="TextBox 24">
              <a:extLst>
                <a:ext uri="{FF2B5EF4-FFF2-40B4-BE49-F238E27FC236}">
                  <a16:creationId xmlns:a16="http://schemas.microsoft.com/office/drawing/2014/main" id="{FBBCC0E6-0032-4CCD-BE5B-932E5A7A0FDE}"/>
                </a:ext>
              </a:extLst>
            </p:cNvPr>
            <p:cNvSpPr txBox="1"/>
            <p:nvPr/>
          </p:nvSpPr>
          <p:spPr>
            <a:xfrm>
              <a:off x="11627786" y="1558417"/>
              <a:ext cx="774971" cy="262647"/>
            </a:xfrm>
            <a:prstGeom prst="rect">
              <a:avLst/>
            </a:prstGeom>
          </p:spPr>
          <p:txBody>
            <a:bodyPr vert="horz" wrap="square" lIns="91440" tIns="45720" rIns="91440" bIns="45720" rtlCol="0" anchor="ctr">
              <a:normAutofit fontScale="77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lang="en-US" sz="1600" b="1" dirty="0">
                  <a:latin typeface="Calibri" pitchFamily="34" charset="0"/>
                  <a:ea typeface="+mj-ea"/>
                  <a:cs typeface="+mj-cs"/>
                </a:rPr>
                <a:t>10,</a:t>
              </a:r>
              <a:r>
                <a:rPr kumimoji="0" lang="en-US" sz="1600" b="1" i="0" u="none" strike="noStrike" kern="1200" spc="0" normalizeH="0" noProof="0" dirty="0">
                  <a:ln>
                    <a:noFill/>
                  </a:ln>
                  <a:solidFill>
                    <a:schemeClr val="tx1"/>
                  </a:solidFill>
                  <a:effectLst/>
                  <a:uLnTx/>
                  <a:uFillTx/>
                  <a:latin typeface="Calibri" pitchFamily="34" charset="0"/>
                  <a:ea typeface="+mj-ea"/>
                  <a:cs typeface="+mj-cs"/>
                </a:rPr>
                <a:t>000</a:t>
              </a:r>
            </a:p>
          </p:txBody>
        </p:sp>
        <p:sp>
          <p:nvSpPr>
            <p:cNvPr id="26" name="TextBox 25">
              <a:extLst>
                <a:ext uri="{FF2B5EF4-FFF2-40B4-BE49-F238E27FC236}">
                  <a16:creationId xmlns:a16="http://schemas.microsoft.com/office/drawing/2014/main" id="{73544051-46F9-4F5C-8530-79687D3DC740}"/>
                </a:ext>
              </a:extLst>
            </p:cNvPr>
            <p:cNvSpPr txBox="1"/>
            <p:nvPr/>
          </p:nvSpPr>
          <p:spPr>
            <a:xfrm>
              <a:off x="5478286" y="2062921"/>
              <a:ext cx="774971" cy="262647"/>
            </a:xfrm>
            <a:prstGeom prst="rect">
              <a:avLst/>
            </a:prstGeom>
          </p:spPr>
          <p:txBody>
            <a:bodyPr vert="horz" wrap="square" lIns="91440" tIns="45720" rIns="91440" bIns="45720" rtlCol="0" anchor="ctr">
              <a:normAutofit fontScale="77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lang="en-US" sz="1600" b="1" dirty="0">
                  <a:latin typeface="Calibri" pitchFamily="34" charset="0"/>
                  <a:ea typeface="+mj-ea"/>
                  <a:cs typeface="+mj-cs"/>
                </a:rPr>
                <a:t>4,5</a:t>
              </a:r>
              <a:r>
                <a:rPr kumimoji="0" lang="en-US" sz="1600" b="1" i="0" u="none" strike="noStrike" kern="1200" spc="0" normalizeH="0" noProof="0" dirty="0">
                  <a:ln>
                    <a:noFill/>
                  </a:ln>
                  <a:solidFill>
                    <a:schemeClr val="tx1"/>
                  </a:solidFill>
                  <a:effectLst/>
                  <a:uLnTx/>
                  <a:uFillTx/>
                  <a:latin typeface="Calibri" pitchFamily="34" charset="0"/>
                  <a:ea typeface="+mj-ea"/>
                  <a:cs typeface="+mj-cs"/>
                </a:rPr>
                <a:t>00</a:t>
              </a:r>
            </a:p>
          </p:txBody>
        </p:sp>
        <p:sp>
          <p:nvSpPr>
            <p:cNvPr id="27" name="TextBox 26">
              <a:extLst>
                <a:ext uri="{FF2B5EF4-FFF2-40B4-BE49-F238E27FC236}">
                  <a16:creationId xmlns:a16="http://schemas.microsoft.com/office/drawing/2014/main" id="{59280C64-B71E-4991-B997-FBBCCA023442}"/>
                </a:ext>
              </a:extLst>
            </p:cNvPr>
            <p:cNvSpPr txBox="1"/>
            <p:nvPr/>
          </p:nvSpPr>
          <p:spPr>
            <a:xfrm>
              <a:off x="10742571" y="2062920"/>
              <a:ext cx="774971" cy="262647"/>
            </a:xfrm>
            <a:prstGeom prst="rect">
              <a:avLst/>
            </a:prstGeom>
          </p:spPr>
          <p:txBody>
            <a:bodyPr vert="horz" wrap="square" lIns="91440" tIns="45720" rIns="91440" bIns="45720" rtlCol="0" anchor="ctr">
              <a:normAutofit fontScale="77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tx1"/>
                  </a:solidFill>
                  <a:effectLst/>
                  <a:uLnTx/>
                  <a:uFillTx/>
                  <a:latin typeface="Calibri" pitchFamily="34" charset="0"/>
                  <a:ea typeface="+mj-ea"/>
                  <a:cs typeface="+mj-cs"/>
                </a:rPr>
                <a:t>9,000</a:t>
              </a:r>
            </a:p>
          </p:txBody>
        </p:sp>
        <p:sp>
          <p:nvSpPr>
            <p:cNvPr id="28" name="TextBox 27">
              <a:extLst>
                <a:ext uri="{FF2B5EF4-FFF2-40B4-BE49-F238E27FC236}">
                  <a16:creationId xmlns:a16="http://schemas.microsoft.com/office/drawing/2014/main" id="{A1041298-17C7-483A-9419-2E08821984DE}"/>
                </a:ext>
              </a:extLst>
            </p:cNvPr>
            <p:cNvSpPr txBox="1"/>
            <p:nvPr/>
          </p:nvSpPr>
          <p:spPr>
            <a:xfrm>
              <a:off x="3612196" y="2564935"/>
              <a:ext cx="774971" cy="262647"/>
            </a:xfrm>
            <a:prstGeom prst="rect">
              <a:avLst/>
            </a:prstGeom>
          </p:spPr>
          <p:txBody>
            <a:bodyPr vert="horz" wrap="square" lIns="91440" tIns="45720" rIns="91440" bIns="45720" rtlCol="0" anchor="ctr">
              <a:normAutofit fontScale="77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lang="en-US" sz="1600" b="1" dirty="0">
                  <a:latin typeface="Calibri" pitchFamily="34" charset="0"/>
                  <a:ea typeface="+mj-ea"/>
                  <a:cs typeface="+mj-cs"/>
                </a:rPr>
                <a:t>2,6</a:t>
              </a:r>
              <a:r>
                <a:rPr kumimoji="0" lang="en-US" sz="1600" b="1" i="0" u="none" strike="noStrike" kern="1200" spc="0" normalizeH="0" noProof="0" dirty="0">
                  <a:ln>
                    <a:noFill/>
                  </a:ln>
                  <a:solidFill>
                    <a:schemeClr val="tx1"/>
                  </a:solidFill>
                  <a:effectLst/>
                  <a:uLnTx/>
                  <a:uFillTx/>
                  <a:latin typeface="Calibri" pitchFamily="34" charset="0"/>
                  <a:ea typeface="+mj-ea"/>
                  <a:cs typeface="+mj-cs"/>
                </a:rPr>
                <a:t>00</a:t>
              </a:r>
            </a:p>
          </p:txBody>
        </p:sp>
        <p:sp>
          <p:nvSpPr>
            <p:cNvPr id="29" name="TextBox 28">
              <a:extLst>
                <a:ext uri="{FF2B5EF4-FFF2-40B4-BE49-F238E27FC236}">
                  <a16:creationId xmlns:a16="http://schemas.microsoft.com/office/drawing/2014/main" id="{EAA71846-322C-475B-912F-FC56DDE67FA5}"/>
                </a:ext>
              </a:extLst>
            </p:cNvPr>
            <p:cNvSpPr txBox="1"/>
            <p:nvPr/>
          </p:nvSpPr>
          <p:spPr>
            <a:xfrm>
              <a:off x="7983159" y="2539436"/>
              <a:ext cx="774971" cy="262647"/>
            </a:xfrm>
            <a:prstGeom prst="rect">
              <a:avLst/>
            </a:prstGeom>
          </p:spPr>
          <p:txBody>
            <a:bodyPr vert="horz" wrap="square" lIns="91440" tIns="45720" rIns="91440" bIns="45720" rtlCol="0" anchor="ctr">
              <a:normAutofit fontScale="77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tx1"/>
                  </a:solidFill>
                  <a:effectLst/>
                  <a:uLnTx/>
                  <a:uFillTx/>
                  <a:latin typeface="Calibri" pitchFamily="34" charset="0"/>
                  <a:ea typeface="+mj-ea"/>
                  <a:cs typeface="+mj-cs"/>
                </a:rPr>
                <a:t>6,200</a:t>
              </a:r>
            </a:p>
          </p:txBody>
        </p:sp>
        <p:sp>
          <p:nvSpPr>
            <p:cNvPr id="30" name="TextBox 29">
              <a:extLst>
                <a:ext uri="{FF2B5EF4-FFF2-40B4-BE49-F238E27FC236}">
                  <a16:creationId xmlns:a16="http://schemas.microsoft.com/office/drawing/2014/main" id="{DB781A47-9AF4-4D0C-9B7A-456682F06C99}"/>
                </a:ext>
              </a:extLst>
            </p:cNvPr>
            <p:cNvSpPr txBox="1"/>
            <p:nvPr/>
          </p:nvSpPr>
          <p:spPr>
            <a:xfrm>
              <a:off x="3612196" y="3128702"/>
              <a:ext cx="774971" cy="262647"/>
            </a:xfrm>
            <a:prstGeom prst="rect">
              <a:avLst/>
            </a:prstGeom>
          </p:spPr>
          <p:txBody>
            <a:bodyPr vert="horz" wrap="square" lIns="91440" tIns="45720" rIns="91440" bIns="45720" rtlCol="0" anchor="ctr">
              <a:normAutofit fontScale="77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tx1"/>
                  </a:solidFill>
                  <a:effectLst/>
                  <a:uLnTx/>
                  <a:uFillTx/>
                  <a:latin typeface="Calibri" pitchFamily="34" charset="0"/>
                  <a:ea typeface="+mj-ea"/>
                  <a:cs typeface="+mj-cs"/>
                </a:rPr>
                <a:t>2,600</a:t>
              </a:r>
            </a:p>
          </p:txBody>
        </p:sp>
        <p:sp>
          <p:nvSpPr>
            <p:cNvPr id="31" name="TextBox 30">
              <a:extLst>
                <a:ext uri="{FF2B5EF4-FFF2-40B4-BE49-F238E27FC236}">
                  <a16:creationId xmlns:a16="http://schemas.microsoft.com/office/drawing/2014/main" id="{9E0A252A-B597-4F34-BBBA-465552962946}"/>
                </a:ext>
              </a:extLst>
            </p:cNvPr>
            <p:cNvSpPr txBox="1"/>
            <p:nvPr/>
          </p:nvSpPr>
          <p:spPr>
            <a:xfrm>
              <a:off x="5872256" y="3122767"/>
              <a:ext cx="774971" cy="262647"/>
            </a:xfrm>
            <a:prstGeom prst="rect">
              <a:avLst/>
            </a:prstGeom>
          </p:spPr>
          <p:txBody>
            <a:bodyPr vert="horz" wrap="square" lIns="91440" tIns="45720" rIns="91440" bIns="45720" rtlCol="0" anchor="ctr">
              <a:normAutofit fontScale="77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lang="en-US" sz="1600" b="1" dirty="0">
                  <a:latin typeface="Calibri" pitchFamily="34" charset="0"/>
                  <a:ea typeface="+mj-ea"/>
                  <a:cs typeface="+mj-cs"/>
                </a:rPr>
                <a:t>4</a:t>
              </a:r>
              <a:r>
                <a:rPr kumimoji="0" lang="en-US" sz="1600" b="1" i="0" u="none" strike="noStrike" kern="1200" spc="0" normalizeH="0" noProof="0" dirty="0">
                  <a:ln>
                    <a:noFill/>
                  </a:ln>
                  <a:solidFill>
                    <a:schemeClr val="tx1"/>
                  </a:solidFill>
                  <a:effectLst/>
                  <a:uLnTx/>
                  <a:uFillTx/>
                  <a:latin typeface="Calibri" pitchFamily="34" charset="0"/>
                  <a:ea typeface="+mj-ea"/>
                  <a:cs typeface="+mj-cs"/>
                </a:rPr>
                <a:t>,000</a:t>
              </a:r>
            </a:p>
          </p:txBody>
        </p:sp>
        <p:sp>
          <p:nvSpPr>
            <p:cNvPr id="32" name="TextBox 31">
              <a:extLst>
                <a:ext uri="{FF2B5EF4-FFF2-40B4-BE49-F238E27FC236}">
                  <a16:creationId xmlns:a16="http://schemas.microsoft.com/office/drawing/2014/main" id="{60D73796-6B84-4D3B-BCBC-B11568E9EA5B}"/>
                </a:ext>
              </a:extLst>
            </p:cNvPr>
            <p:cNvSpPr txBox="1"/>
            <p:nvPr/>
          </p:nvSpPr>
          <p:spPr>
            <a:xfrm>
              <a:off x="2789398" y="3588553"/>
              <a:ext cx="774971" cy="262647"/>
            </a:xfrm>
            <a:prstGeom prst="rect">
              <a:avLst/>
            </a:prstGeom>
          </p:spPr>
          <p:txBody>
            <a:bodyPr vert="horz" wrap="square" lIns="91440" tIns="45720" rIns="91440" bIns="45720" rtlCol="0" anchor="ctr">
              <a:normAutofit fontScale="77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tx1"/>
                  </a:solidFill>
                  <a:effectLst/>
                  <a:uLnTx/>
                  <a:uFillTx/>
                  <a:latin typeface="Calibri" pitchFamily="34" charset="0"/>
                  <a:ea typeface="+mj-ea"/>
                  <a:cs typeface="+mj-cs"/>
                </a:rPr>
                <a:t>1,800</a:t>
              </a:r>
            </a:p>
          </p:txBody>
        </p:sp>
        <p:sp>
          <p:nvSpPr>
            <p:cNvPr id="33" name="TextBox 32">
              <a:extLst>
                <a:ext uri="{FF2B5EF4-FFF2-40B4-BE49-F238E27FC236}">
                  <a16:creationId xmlns:a16="http://schemas.microsoft.com/office/drawing/2014/main" id="{CEA87434-6A16-4999-B248-B5683A67094A}"/>
                </a:ext>
              </a:extLst>
            </p:cNvPr>
            <p:cNvSpPr txBox="1"/>
            <p:nvPr/>
          </p:nvSpPr>
          <p:spPr>
            <a:xfrm>
              <a:off x="4905976" y="3588553"/>
              <a:ext cx="774971" cy="262647"/>
            </a:xfrm>
            <a:prstGeom prst="rect">
              <a:avLst/>
            </a:prstGeom>
          </p:spPr>
          <p:txBody>
            <a:bodyPr vert="horz" wrap="square" lIns="91440" tIns="45720" rIns="91440" bIns="45720" rtlCol="0" anchor="ctr">
              <a:normAutofit fontScale="77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lang="en-US" sz="1600" b="1" dirty="0">
                  <a:latin typeface="Calibri" pitchFamily="34" charset="0"/>
                  <a:ea typeface="+mj-ea"/>
                  <a:cs typeface="+mj-cs"/>
                </a:rPr>
                <a:t>3,0</a:t>
              </a:r>
              <a:r>
                <a:rPr kumimoji="0" lang="en-US" sz="1600" b="1" i="0" u="none" strike="noStrike" kern="1200" spc="0" normalizeH="0" noProof="0" dirty="0">
                  <a:ln>
                    <a:noFill/>
                  </a:ln>
                  <a:solidFill>
                    <a:schemeClr val="tx1"/>
                  </a:solidFill>
                  <a:effectLst/>
                  <a:uLnTx/>
                  <a:uFillTx/>
                  <a:latin typeface="Calibri" pitchFamily="34" charset="0"/>
                  <a:ea typeface="+mj-ea"/>
                  <a:cs typeface="+mj-cs"/>
                </a:rPr>
                <a:t>00</a:t>
              </a:r>
            </a:p>
          </p:txBody>
        </p:sp>
        <p:sp>
          <p:nvSpPr>
            <p:cNvPr id="34" name="TextBox 33">
              <a:extLst>
                <a:ext uri="{FF2B5EF4-FFF2-40B4-BE49-F238E27FC236}">
                  <a16:creationId xmlns:a16="http://schemas.microsoft.com/office/drawing/2014/main" id="{AD06FBAC-9196-4DB8-BEFC-86245FF27377}"/>
                </a:ext>
              </a:extLst>
            </p:cNvPr>
            <p:cNvSpPr txBox="1"/>
            <p:nvPr/>
          </p:nvSpPr>
          <p:spPr>
            <a:xfrm>
              <a:off x="1976327" y="4064693"/>
              <a:ext cx="774971" cy="262647"/>
            </a:xfrm>
            <a:prstGeom prst="rect">
              <a:avLst/>
            </a:prstGeom>
          </p:spPr>
          <p:txBody>
            <a:bodyPr vert="horz" wrap="square" lIns="91440" tIns="45720" rIns="91440" bIns="45720" rtlCol="0" anchor="ctr">
              <a:normAutofit fontScale="77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tx1"/>
                  </a:solidFill>
                  <a:effectLst/>
                  <a:uLnTx/>
                  <a:uFillTx/>
                  <a:latin typeface="Calibri" pitchFamily="34" charset="0"/>
                  <a:ea typeface="+mj-ea"/>
                  <a:cs typeface="+mj-cs"/>
                </a:rPr>
                <a:t>800</a:t>
              </a:r>
            </a:p>
          </p:txBody>
        </p:sp>
        <p:sp>
          <p:nvSpPr>
            <p:cNvPr id="35" name="TextBox 34">
              <a:extLst>
                <a:ext uri="{FF2B5EF4-FFF2-40B4-BE49-F238E27FC236}">
                  <a16:creationId xmlns:a16="http://schemas.microsoft.com/office/drawing/2014/main" id="{3E3304EC-B5C0-46A1-A185-0CDCDC7C5E1E}"/>
                </a:ext>
              </a:extLst>
            </p:cNvPr>
            <p:cNvSpPr txBox="1"/>
            <p:nvPr/>
          </p:nvSpPr>
          <p:spPr>
            <a:xfrm>
              <a:off x="3826205" y="4056580"/>
              <a:ext cx="774971" cy="262647"/>
            </a:xfrm>
            <a:prstGeom prst="rect">
              <a:avLst/>
            </a:prstGeom>
          </p:spPr>
          <p:txBody>
            <a:bodyPr vert="horz" wrap="square" lIns="91440" tIns="45720" rIns="91440" bIns="45720" rtlCol="0" anchor="ctr">
              <a:normAutofit fontScale="77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lang="en-US" sz="1600" b="1" dirty="0">
                  <a:latin typeface="Calibri" pitchFamily="34" charset="0"/>
                  <a:ea typeface="+mj-ea"/>
                  <a:cs typeface="+mj-cs"/>
                </a:rPr>
                <a:t>2,00</a:t>
              </a:r>
              <a:r>
                <a:rPr kumimoji="0" lang="en-US" sz="1600" b="1" i="0" u="none" strike="noStrike" kern="1200" spc="0" normalizeH="0" noProof="0" dirty="0">
                  <a:ln>
                    <a:noFill/>
                  </a:ln>
                  <a:solidFill>
                    <a:schemeClr val="tx1"/>
                  </a:solidFill>
                  <a:effectLst/>
                  <a:uLnTx/>
                  <a:uFillTx/>
                  <a:latin typeface="Calibri" pitchFamily="34" charset="0"/>
                  <a:ea typeface="+mj-ea"/>
                  <a:cs typeface="+mj-cs"/>
                </a:rPr>
                <a:t>0</a:t>
              </a:r>
            </a:p>
          </p:txBody>
        </p:sp>
        <p:sp>
          <p:nvSpPr>
            <p:cNvPr id="36" name="TextBox 35">
              <a:extLst>
                <a:ext uri="{FF2B5EF4-FFF2-40B4-BE49-F238E27FC236}">
                  <a16:creationId xmlns:a16="http://schemas.microsoft.com/office/drawing/2014/main" id="{B7F3A9E5-C904-477E-B83F-8CDFF025DE7B}"/>
                </a:ext>
              </a:extLst>
            </p:cNvPr>
            <p:cNvSpPr txBox="1"/>
            <p:nvPr/>
          </p:nvSpPr>
          <p:spPr>
            <a:xfrm>
              <a:off x="1165690" y="4571978"/>
              <a:ext cx="774971" cy="262647"/>
            </a:xfrm>
            <a:prstGeom prst="rect">
              <a:avLst/>
            </a:prstGeom>
          </p:spPr>
          <p:txBody>
            <a:bodyPr vert="horz" wrap="square" lIns="91440" tIns="45720" rIns="91440" bIns="45720" rtlCol="0" anchor="ctr">
              <a:normAutofit fontScale="77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tx1"/>
                  </a:solidFill>
                  <a:effectLst/>
                  <a:uLnTx/>
                  <a:uFillTx/>
                  <a:latin typeface="Calibri" pitchFamily="34" charset="0"/>
                  <a:ea typeface="+mj-ea"/>
                  <a:cs typeface="+mj-cs"/>
                </a:rPr>
                <a:t>415</a:t>
              </a:r>
            </a:p>
          </p:txBody>
        </p:sp>
        <p:sp>
          <p:nvSpPr>
            <p:cNvPr id="37" name="TextBox 36">
              <a:extLst>
                <a:ext uri="{FF2B5EF4-FFF2-40B4-BE49-F238E27FC236}">
                  <a16:creationId xmlns:a16="http://schemas.microsoft.com/office/drawing/2014/main" id="{2752E444-3662-4436-8D37-3879CA9555E3}"/>
                </a:ext>
              </a:extLst>
            </p:cNvPr>
            <p:cNvSpPr txBox="1"/>
            <p:nvPr/>
          </p:nvSpPr>
          <p:spPr>
            <a:xfrm>
              <a:off x="3142027" y="4551433"/>
              <a:ext cx="774971" cy="262647"/>
            </a:xfrm>
            <a:prstGeom prst="rect">
              <a:avLst/>
            </a:prstGeom>
          </p:spPr>
          <p:txBody>
            <a:bodyPr vert="horz" wrap="square" lIns="91440" tIns="45720" rIns="91440" bIns="45720" rtlCol="0" anchor="ctr">
              <a:normAutofit fontScale="77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lang="en-US" sz="1600" b="1" dirty="0">
                  <a:latin typeface="Calibri" pitchFamily="34" charset="0"/>
                  <a:ea typeface="+mj-ea"/>
                  <a:cs typeface="+mj-cs"/>
                </a:rPr>
                <a:t>1,245</a:t>
              </a:r>
              <a:endParaRPr kumimoji="0" lang="en-US" sz="1600" b="1" i="0" u="none" strike="noStrike" kern="1200" spc="0" normalizeH="0" noProof="0" dirty="0">
                <a:ln>
                  <a:noFill/>
                </a:ln>
                <a:solidFill>
                  <a:schemeClr val="tx1"/>
                </a:solidFill>
                <a:effectLst/>
                <a:uLnTx/>
                <a:uFillTx/>
                <a:latin typeface="Calibri" pitchFamily="34" charset="0"/>
                <a:ea typeface="+mj-ea"/>
                <a:cs typeface="+mj-cs"/>
              </a:endParaRPr>
            </a:p>
          </p:txBody>
        </p:sp>
        <p:sp>
          <p:nvSpPr>
            <p:cNvPr id="38" name="TextBox 37">
              <a:extLst>
                <a:ext uri="{FF2B5EF4-FFF2-40B4-BE49-F238E27FC236}">
                  <a16:creationId xmlns:a16="http://schemas.microsoft.com/office/drawing/2014/main" id="{D3A366B0-0E82-4DB7-ACF7-821CD9C5EFE4}"/>
                </a:ext>
              </a:extLst>
            </p:cNvPr>
            <p:cNvSpPr txBox="1"/>
            <p:nvPr/>
          </p:nvSpPr>
          <p:spPr>
            <a:xfrm>
              <a:off x="1327816" y="5049785"/>
              <a:ext cx="774971" cy="262647"/>
            </a:xfrm>
            <a:prstGeom prst="rect">
              <a:avLst/>
            </a:prstGeom>
          </p:spPr>
          <p:txBody>
            <a:bodyPr vert="horz" wrap="square" lIns="91440" tIns="45720" rIns="91440" bIns="45720" rtlCol="0" anchor="ctr">
              <a:normAutofit fontScale="77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tx1"/>
                  </a:solidFill>
                  <a:effectLst/>
                  <a:uLnTx/>
                  <a:uFillTx/>
                  <a:latin typeface="Calibri" pitchFamily="34" charset="0"/>
                  <a:ea typeface="+mj-ea"/>
                  <a:cs typeface="+mj-cs"/>
                </a:rPr>
                <a:t>525</a:t>
              </a:r>
            </a:p>
          </p:txBody>
        </p:sp>
        <p:sp>
          <p:nvSpPr>
            <p:cNvPr id="39" name="TextBox 38">
              <a:extLst>
                <a:ext uri="{FF2B5EF4-FFF2-40B4-BE49-F238E27FC236}">
                  <a16:creationId xmlns:a16="http://schemas.microsoft.com/office/drawing/2014/main" id="{D9FB58F2-17E4-4F99-8EB3-20129B176E4B}"/>
                </a:ext>
              </a:extLst>
            </p:cNvPr>
            <p:cNvSpPr txBox="1"/>
            <p:nvPr/>
          </p:nvSpPr>
          <p:spPr>
            <a:xfrm>
              <a:off x="2102787" y="5040414"/>
              <a:ext cx="774971" cy="262647"/>
            </a:xfrm>
            <a:prstGeom prst="rect">
              <a:avLst/>
            </a:prstGeom>
          </p:spPr>
          <p:txBody>
            <a:bodyPr vert="horz" wrap="square" lIns="91440" tIns="45720" rIns="91440" bIns="45720" rtlCol="0" anchor="ctr">
              <a:normAutofit fontScale="77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lang="en-US" sz="1600" b="1" dirty="0">
                  <a:latin typeface="Calibri" pitchFamily="34" charset="0"/>
                  <a:ea typeface="+mj-ea"/>
                  <a:cs typeface="+mj-cs"/>
                </a:rPr>
                <a:t>77</a:t>
              </a:r>
              <a:r>
                <a:rPr kumimoji="0" lang="en-US" sz="1600" b="1" i="0" u="none" strike="noStrike" kern="1200" spc="0" normalizeH="0" noProof="0" dirty="0">
                  <a:ln>
                    <a:noFill/>
                  </a:ln>
                  <a:solidFill>
                    <a:schemeClr val="tx1"/>
                  </a:solidFill>
                  <a:effectLst/>
                  <a:uLnTx/>
                  <a:uFillTx/>
                  <a:latin typeface="Calibri" pitchFamily="34" charset="0"/>
                  <a:ea typeface="+mj-ea"/>
                  <a:cs typeface="+mj-cs"/>
                </a:rPr>
                <a:t>5</a:t>
              </a:r>
            </a:p>
          </p:txBody>
        </p:sp>
      </p:grpSp>
      <p:sp>
        <p:nvSpPr>
          <p:cNvPr id="41" name="TextBox 40">
            <a:extLst>
              <a:ext uri="{FF2B5EF4-FFF2-40B4-BE49-F238E27FC236}">
                <a16:creationId xmlns:a16="http://schemas.microsoft.com/office/drawing/2014/main" id="{5565CFA0-0386-450F-BC49-60D7715F4AF1}"/>
              </a:ext>
            </a:extLst>
          </p:cNvPr>
          <p:cNvSpPr txBox="1"/>
          <p:nvPr/>
        </p:nvSpPr>
        <p:spPr>
          <a:xfrm>
            <a:off x="597273" y="1578683"/>
            <a:ext cx="975010" cy="292188"/>
          </a:xfrm>
          <a:prstGeom prst="rect">
            <a:avLst/>
          </a:prstGeom>
        </p:spPr>
        <p:txBody>
          <a:bodyPr vert="horz" wrap="square" lIns="91440" tIns="45720" rIns="91440" bIns="45720" rtlCol="0" anchor="ctr">
            <a:normAutofit fontScale="92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tx1"/>
                </a:solidFill>
                <a:effectLst/>
                <a:uLnTx/>
                <a:uFillTx/>
                <a:latin typeface="Calibri" pitchFamily="34" charset="0"/>
                <a:ea typeface="+mj-ea"/>
                <a:cs typeface="+mj-cs"/>
              </a:rPr>
              <a:t>FV - 9000</a:t>
            </a:r>
          </a:p>
        </p:txBody>
      </p:sp>
      <p:sp>
        <p:nvSpPr>
          <p:cNvPr id="42" name="TextBox 41">
            <a:extLst>
              <a:ext uri="{FF2B5EF4-FFF2-40B4-BE49-F238E27FC236}">
                <a16:creationId xmlns:a16="http://schemas.microsoft.com/office/drawing/2014/main" id="{334DF7D7-B9D8-4264-A5FE-1B2D1870DEDF}"/>
              </a:ext>
            </a:extLst>
          </p:cNvPr>
          <p:cNvSpPr txBox="1"/>
          <p:nvPr/>
        </p:nvSpPr>
        <p:spPr>
          <a:xfrm>
            <a:off x="603404" y="2096791"/>
            <a:ext cx="975010" cy="292188"/>
          </a:xfrm>
          <a:prstGeom prst="rect">
            <a:avLst/>
          </a:prstGeom>
        </p:spPr>
        <p:txBody>
          <a:bodyPr vert="horz" wrap="square" lIns="91440" tIns="45720" rIns="91440" bIns="45720" rtlCol="0" anchor="ctr">
            <a:normAutofit fontScale="92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tx1"/>
                </a:solidFill>
                <a:effectLst/>
                <a:uLnTx/>
                <a:uFillTx/>
                <a:latin typeface="Calibri" pitchFamily="34" charset="0"/>
                <a:ea typeface="+mj-ea"/>
                <a:cs typeface="+mj-cs"/>
              </a:rPr>
              <a:t>FV - 7500</a:t>
            </a:r>
          </a:p>
        </p:txBody>
      </p:sp>
      <p:sp>
        <p:nvSpPr>
          <p:cNvPr id="43" name="TextBox 42">
            <a:extLst>
              <a:ext uri="{FF2B5EF4-FFF2-40B4-BE49-F238E27FC236}">
                <a16:creationId xmlns:a16="http://schemas.microsoft.com/office/drawing/2014/main" id="{684A0347-B87D-4DE7-9E89-7C11AE09370E}"/>
              </a:ext>
            </a:extLst>
          </p:cNvPr>
          <p:cNvSpPr txBox="1"/>
          <p:nvPr/>
        </p:nvSpPr>
        <p:spPr>
          <a:xfrm>
            <a:off x="584480" y="2589346"/>
            <a:ext cx="975010" cy="292188"/>
          </a:xfrm>
          <a:prstGeom prst="rect">
            <a:avLst/>
          </a:prstGeom>
        </p:spPr>
        <p:txBody>
          <a:bodyPr vert="horz" wrap="square" lIns="91440" tIns="45720" rIns="91440" bIns="45720" rtlCol="0" anchor="ctr">
            <a:normAutofit fontScale="92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tx1"/>
                </a:solidFill>
                <a:effectLst/>
                <a:uLnTx/>
                <a:uFillTx/>
                <a:latin typeface="Calibri" pitchFamily="34" charset="0"/>
                <a:ea typeface="+mj-ea"/>
                <a:cs typeface="+mj-cs"/>
              </a:rPr>
              <a:t>FV - 5000</a:t>
            </a:r>
          </a:p>
        </p:txBody>
      </p:sp>
      <p:sp>
        <p:nvSpPr>
          <p:cNvPr id="44" name="TextBox 43">
            <a:extLst>
              <a:ext uri="{FF2B5EF4-FFF2-40B4-BE49-F238E27FC236}">
                <a16:creationId xmlns:a16="http://schemas.microsoft.com/office/drawing/2014/main" id="{A205AAFE-9152-448C-8221-CC7A37CDD0E7}"/>
              </a:ext>
            </a:extLst>
          </p:cNvPr>
          <p:cNvSpPr txBox="1"/>
          <p:nvPr/>
        </p:nvSpPr>
        <p:spPr>
          <a:xfrm>
            <a:off x="598395" y="3121292"/>
            <a:ext cx="975010" cy="292188"/>
          </a:xfrm>
          <a:prstGeom prst="rect">
            <a:avLst/>
          </a:prstGeom>
        </p:spPr>
        <p:txBody>
          <a:bodyPr vert="horz" wrap="square" lIns="91440" tIns="45720" rIns="91440" bIns="45720" rtlCol="0" anchor="ctr">
            <a:normAutofit fontScale="92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tx1"/>
                </a:solidFill>
                <a:effectLst/>
                <a:uLnTx/>
                <a:uFillTx/>
                <a:latin typeface="Calibri" pitchFamily="34" charset="0"/>
                <a:ea typeface="+mj-ea"/>
                <a:cs typeface="+mj-cs"/>
              </a:rPr>
              <a:t>FV - 4000</a:t>
            </a:r>
          </a:p>
        </p:txBody>
      </p:sp>
      <p:sp>
        <p:nvSpPr>
          <p:cNvPr id="45" name="TextBox 44">
            <a:extLst>
              <a:ext uri="{FF2B5EF4-FFF2-40B4-BE49-F238E27FC236}">
                <a16:creationId xmlns:a16="http://schemas.microsoft.com/office/drawing/2014/main" id="{A7F8E350-4F47-40F0-BB31-1363153C74A7}"/>
              </a:ext>
            </a:extLst>
          </p:cNvPr>
          <p:cNvSpPr txBox="1"/>
          <p:nvPr/>
        </p:nvSpPr>
        <p:spPr>
          <a:xfrm>
            <a:off x="597273" y="3588761"/>
            <a:ext cx="975010" cy="292188"/>
          </a:xfrm>
          <a:prstGeom prst="rect">
            <a:avLst/>
          </a:prstGeom>
        </p:spPr>
        <p:txBody>
          <a:bodyPr vert="horz" wrap="square" lIns="91440" tIns="45720" rIns="91440" bIns="45720" rtlCol="0" anchor="ctr">
            <a:normAutofit fontScale="92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tx1"/>
                </a:solidFill>
                <a:effectLst/>
                <a:uLnTx/>
                <a:uFillTx/>
                <a:latin typeface="Calibri" pitchFamily="34" charset="0"/>
                <a:ea typeface="+mj-ea"/>
                <a:cs typeface="+mj-cs"/>
              </a:rPr>
              <a:t>FV - 3000</a:t>
            </a:r>
          </a:p>
        </p:txBody>
      </p:sp>
      <p:sp>
        <p:nvSpPr>
          <p:cNvPr id="46" name="TextBox 45">
            <a:extLst>
              <a:ext uri="{FF2B5EF4-FFF2-40B4-BE49-F238E27FC236}">
                <a16:creationId xmlns:a16="http://schemas.microsoft.com/office/drawing/2014/main" id="{3667F515-366C-42D1-948B-DCE527D99E36}"/>
              </a:ext>
            </a:extLst>
          </p:cNvPr>
          <p:cNvSpPr txBox="1"/>
          <p:nvPr/>
        </p:nvSpPr>
        <p:spPr>
          <a:xfrm>
            <a:off x="597273" y="4044403"/>
            <a:ext cx="975010" cy="292188"/>
          </a:xfrm>
          <a:prstGeom prst="rect">
            <a:avLst/>
          </a:prstGeom>
        </p:spPr>
        <p:txBody>
          <a:bodyPr vert="horz" wrap="square" lIns="91440" tIns="45720" rIns="91440" bIns="45720" rtlCol="0" anchor="ctr">
            <a:normAutofit fontScale="92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tx1"/>
                </a:solidFill>
                <a:effectLst/>
                <a:uLnTx/>
                <a:uFillTx/>
                <a:latin typeface="Calibri" pitchFamily="34" charset="0"/>
                <a:ea typeface="+mj-ea"/>
                <a:cs typeface="+mj-cs"/>
              </a:rPr>
              <a:t>FV - 2000</a:t>
            </a:r>
          </a:p>
        </p:txBody>
      </p:sp>
      <p:sp>
        <p:nvSpPr>
          <p:cNvPr id="47" name="TextBox 46">
            <a:extLst>
              <a:ext uri="{FF2B5EF4-FFF2-40B4-BE49-F238E27FC236}">
                <a16:creationId xmlns:a16="http://schemas.microsoft.com/office/drawing/2014/main" id="{C5158EA8-AE0B-48C2-B56C-AC1000EBC3A0}"/>
              </a:ext>
            </a:extLst>
          </p:cNvPr>
          <p:cNvSpPr txBox="1"/>
          <p:nvPr/>
        </p:nvSpPr>
        <p:spPr>
          <a:xfrm>
            <a:off x="584480" y="4550797"/>
            <a:ext cx="975010" cy="292188"/>
          </a:xfrm>
          <a:prstGeom prst="rect">
            <a:avLst/>
          </a:prstGeom>
        </p:spPr>
        <p:txBody>
          <a:bodyPr vert="horz" wrap="square" lIns="91440" tIns="45720" rIns="91440" bIns="45720" rtlCol="0" anchor="ctr">
            <a:normAutofit fontScale="92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tx1"/>
                </a:solidFill>
                <a:effectLst/>
                <a:uLnTx/>
                <a:uFillTx/>
                <a:latin typeface="Calibri" pitchFamily="34" charset="0"/>
                <a:ea typeface="+mj-ea"/>
                <a:cs typeface="+mj-cs"/>
              </a:rPr>
              <a:t>FV - 1000</a:t>
            </a:r>
          </a:p>
        </p:txBody>
      </p:sp>
      <p:sp>
        <p:nvSpPr>
          <p:cNvPr id="48" name="TextBox 47">
            <a:extLst>
              <a:ext uri="{FF2B5EF4-FFF2-40B4-BE49-F238E27FC236}">
                <a16:creationId xmlns:a16="http://schemas.microsoft.com/office/drawing/2014/main" id="{44169740-F421-41DB-8270-804B75E34061}"/>
              </a:ext>
            </a:extLst>
          </p:cNvPr>
          <p:cNvSpPr txBox="1"/>
          <p:nvPr/>
        </p:nvSpPr>
        <p:spPr>
          <a:xfrm>
            <a:off x="584480" y="5035937"/>
            <a:ext cx="975010" cy="292188"/>
          </a:xfrm>
          <a:prstGeom prst="rect">
            <a:avLst/>
          </a:prstGeom>
        </p:spPr>
        <p:txBody>
          <a:bodyPr vert="horz" wrap="square" lIns="91440" tIns="45720" rIns="91440" bIns="45720" rtlCol="0" anchor="ctr">
            <a:normAutofit fontScale="92500" lnSpcReduction="20000"/>
          </a:bodyPr>
          <a:lstStyle/>
          <a:p>
            <a:pPr marL="0" marR="0" indent="0" algn="l" defTabSz="457200" rtl="0" eaLnBrk="1" fontAlgn="auto" latinLnBrk="0" hangingPunct="1">
              <a:lnSpc>
                <a:spcPct val="100000"/>
              </a:lnSpc>
              <a:spcBef>
                <a:spcPct val="0"/>
              </a:spcBef>
              <a:spcAft>
                <a:spcPts val="0"/>
              </a:spcAft>
              <a:buClrTx/>
              <a:buSzTx/>
              <a:buFontTx/>
              <a:buNone/>
              <a:tabLst/>
            </a:pPr>
            <a:r>
              <a:rPr kumimoji="0" lang="en-US" sz="1600" b="1" i="0" u="none" strike="noStrike" kern="1200" spc="0" normalizeH="0" noProof="0" dirty="0">
                <a:ln>
                  <a:noFill/>
                </a:ln>
                <a:solidFill>
                  <a:schemeClr val="tx1"/>
                </a:solidFill>
                <a:effectLst/>
                <a:uLnTx/>
                <a:uFillTx/>
                <a:latin typeface="Calibri" pitchFamily="34" charset="0"/>
                <a:ea typeface="+mj-ea"/>
                <a:cs typeface="+mj-cs"/>
              </a:rPr>
              <a:t>FV - 600</a:t>
            </a:r>
          </a:p>
        </p:txBody>
      </p:sp>
      <p:cxnSp>
        <p:nvCxnSpPr>
          <p:cNvPr id="50" name="Straight Connector 49">
            <a:extLst>
              <a:ext uri="{FF2B5EF4-FFF2-40B4-BE49-F238E27FC236}">
                <a16:creationId xmlns:a16="http://schemas.microsoft.com/office/drawing/2014/main" id="{18776432-1EA9-44F6-9086-EA286692835F}"/>
              </a:ext>
            </a:extLst>
          </p:cNvPr>
          <p:cNvCxnSpPr/>
          <p:nvPr/>
        </p:nvCxnSpPr>
        <p:spPr>
          <a:xfrm flipV="1">
            <a:off x="1743106" y="1668932"/>
            <a:ext cx="5060766" cy="11776"/>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5348E0D7-31C7-4F3B-81B4-CFEDC6F7B0B5}"/>
              </a:ext>
            </a:extLst>
          </p:cNvPr>
          <p:cNvCxnSpPr>
            <a:cxnSpLocks/>
            <a:endCxn id="26" idx="1"/>
          </p:cNvCxnSpPr>
          <p:nvPr/>
        </p:nvCxnSpPr>
        <p:spPr>
          <a:xfrm flipV="1">
            <a:off x="1704882" y="2187668"/>
            <a:ext cx="3986886" cy="24846"/>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4" name="Straight Connector 53">
            <a:extLst>
              <a:ext uri="{FF2B5EF4-FFF2-40B4-BE49-F238E27FC236}">
                <a16:creationId xmlns:a16="http://schemas.microsoft.com/office/drawing/2014/main" id="{65AB2DD2-8489-42A3-BF3A-B96811185FFE}"/>
              </a:ext>
            </a:extLst>
          </p:cNvPr>
          <p:cNvCxnSpPr>
            <a:cxnSpLocks/>
            <a:endCxn id="28" idx="1"/>
          </p:cNvCxnSpPr>
          <p:nvPr/>
        </p:nvCxnSpPr>
        <p:spPr>
          <a:xfrm>
            <a:off x="1704882" y="2692125"/>
            <a:ext cx="2211531" cy="0"/>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7" name="Straight Connector 56">
            <a:extLst>
              <a:ext uri="{FF2B5EF4-FFF2-40B4-BE49-F238E27FC236}">
                <a16:creationId xmlns:a16="http://schemas.microsoft.com/office/drawing/2014/main" id="{0381459B-26B6-41A9-8695-6D010B06FFFC}"/>
              </a:ext>
            </a:extLst>
          </p:cNvPr>
          <p:cNvCxnSpPr>
            <a:cxnSpLocks/>
          </p:cNvCxnSpPr>
          <p:nvPr/>
        </p:nvCxnSpPr>
        <p:spPr>
          <a:xfrm>
            <a:off x="1704882" y="3246992"/>
            <a:ext cx="2166030" cy="0"/>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8" name="Straight Connector 57">
            <a:extLst>
              <a:ext uri="{FF2B5EF4-FFF2-40B4-BE49-F238E27FC236}">
                <a16:creationId xmlns:a16="http://schemas.microsoft.com/office/drawing/2014/main" id="{E8CC8A8F-4028-4CE1-A690-DD023F693CF7}"/>
              </a:ext>
            </a:extLst>
          </p:cNvPr>
          <p:cNvCxnSpPr>
            <a:cxnSpLocks/>
            <a:endCxn id="32" idx="1"/>
          </p:cNvCxnSpPr>
          <p:nvPr/>
        </p:nvCxnSpPr>
        <p:spPr>
          <a:xfrm>
            <a:off x="1680012" y="3705706"/>
            <a:ext cx="1453610" cy="15018"/>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0" name="Straight Connector 59">
            <a:extLst>
              <a:ext uri="{FF2B5EF4-FFF2-40B4-BE49-F238E27FC236}">
                <a16:creationId xmlns:a16="http://schemas.microsoft.com/office/drawing/2014/main" id="{E5A6102C-F86F-4AD6-818F-6CEE3E83A553}"/>
              </a:ext>
            </a:extLst>
          </p:cNvPr>
          <p:cNvCxnSpPr>
            <a:cxnSpLocks/>
          </p:cNvCxnSpPr>
          <p:nvPr/>
        </p:nvCxnSpPr>
        <p:spPr>
          <a:xfrm>
            <a:off x="1704882" y="4169709"/>
            <a:ext cx="621271" cy="0"/>
          </a:xfrm>
          <a:prstGeom prst="line">
            <a:avLst/>
          </a:prstGeom>
          <a:ln w="9525"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9981264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2235201" y="6248400"/>
            <a:ext cx="189653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35" name="Rectangle 3"/>
          <p:cNvSpPr>
            <a:spLocks noChangeArrowheads="1"/>
          </p:cNvSpPr>
          <p:nvPr/>
        </p:nvSpPr>
        <p:spPr bwMode="auto">
          <a:xfrm>
            <a:off x="4673600" y="6248400"/>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36" name="Rectangle 4"/>
          <p:cNvSpPr>
            <a:spLocks noChangeArrowheads="1"/>
          </p:cNvSpPr>
          <p:nvPr/>
        </p:nvSpPr>
        <p:spPr bwMode="auto">
          <a:xfrm>
            <a:off x="2235201" y="6248400"/>
            <a:ext cx="189653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37" name="Rectangle 5"/>
          <p:cNvSpPr>
            <a:spLocks noChangeArrowheads="1"/>
          </p:cNvSpPr>
          <p:nvPr/>
        </p:nvSpPr>
        <p:spPr bwMode="auto">
          <a:xfrm>
            <a:off x="4673600" y="6248400"/>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38" name="Rectangle 6"/>
          <p:cNvSpPr>
            <a:spLocks noChangeArrowheads="1"/>
          </p:cNvSpPr>
          <p:nvPr/>
        </p:nvSpPr>
        <p:spPr bwMode="auto">
          <a:xfrm>
            <a:off x="2235201" y="6248400"/>
            <a:ext cx="189653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39" name="Rectangle 7"/>
          <p:cNvSpPr>
            <a:spLocks noChangeArrowheads="1"/>
          </p:cNvSpPr>
          <p:nvPr/>
        </p:nvSpPr>
        <p:spPr bwMode="auto">
          <a:xfrm>
            <a:off x="4673600" y="6248400"/>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440" name="Rectangle 8"/>
          <p:cNvSpPr>
            <a:spLocks noGrp="1" noChangeArrowheads="1"/>
          </p:cNvSpPr>
          <p:nvPr>
            <p:ph type="title"/>
          </p:nvPr>
        </p:nvSpPr>
        <p:spPr>
          <a:noFill/>
          <a:ln/>
        </p:spPr>
        <p:txBody>
          <a:bodyPr>
            <a:normAutofit/>
          </a:bodyPr>
          <a:lstStyle/>
          <a:p>
            <a:pPr algn="l"/>
            <a:r>
              <a:rPr lang="en-US" altLang="en-US" dirty="0"/>
              <a:t>SEMCO FV: Typical Performance</a:t>
            </a:r>
            <a:endParaRPr lang="en-US" altLang="en-US" dirty="0">
              <a:solidFill>
                <a:srgbClr val="000000"/>
              </a:solidFill>
            </a:endParaRPr>
          </a:p>
        </p:txBody>
      </p:sp>
      <p:sp>
        <p:nvSpPr>
          <p:cNvPr id="18511" name="Rectangle 79"/>
          <p:cNvSpPr>
            <a:spLocks noChangeArrowheads="1"/>
          </p:cNvSpPr>
          <p:nvPr/>
        </p:nvSpPr>
        <p:spPr bwMode="auto">
          <a:xfrm>
            <a:off x="2863851" y="5445929"/>
            <a:ext cx="3036088" cy="646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3600" b="1" dirty="0">
                <a:solidFill>
                  <a:schemeClr val="tx2"/>
                </a:solidFill>
              </a:rPr>
              <a:t>Cooling Mode</a:t>
            </a:r>
          </a:p>
        </p:txBody>
      </p:sp>
      <p:sp>
        <p:nvSpPr>
          <p:cNvPr id="18512" name="Rectangle 80"/>
          <p:cNvSpPr>
            <a:spLocks noChangeArrowheads="1"/>
          </p:cNvSpPr>
          <p:nvPr/>
        </p:nvSpPr>
        <p:spPr bwMode="auto">
          <a:xfrm>
            <a:off x="7382505" y="5445929"/>
            <a:ext cx="3087384" cy="646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3600" b="1" dirty="0">
                <a:solidFill>
                  <a:schemeClr val="tx2"/>
                </a:solidFill>
              </a:rPr>
              <a:t>Heating Mode</a:t>
            </a:r>
          </a:p>
        </p:txBody>
      </p:sp>
      <p:grpSp>
        <p:nvGrpSpPr>
          <p:cNvPr id="6" name="Group 5"/>
          <p:cNvGrpSpPr/>
          <p:nvPr/>
        </p:nvGrpSpPr>
        <p:grpSpPr>
          <a:xfrm>
            <a:off x="2709335" y="1874839"/>
            <a:ext cx="3555259" cy="3382077"/>
            <a:chOff x="2709335" y="1874839"/>
            <a:chExt cx="3555259" cy="3382077"/>
          </a:xfrm>
        </p:grpSpPr>
        <p:sp>
          <p:nvSpPr>
            <p:cNvPr id="18441" name="Line 9"/>
            <p:cNvSpPr>
              <a:spLocks noChangeShapeType="1"/>
            </p:cNvSpPr>
            <p:nvPr/>
          </p:nvSpPr>
          <p:spPr bwMode="auto">
            <a:xfrm>
              <a:off x="3951111" y="3395663"/>
              <a:ext cx="865012"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mj-lt"/>
              </a:endParaRPr>
            </a:p>
          </p:txBody>
        </p:sp>
        <p:grpSp>
          <p:nvGrpSpPr>
            <p:cNvPr id="18449" name="Group 17"/>
            <p:cNvGrpSpPr>
              <a:grpSpLocks/>
            </p:cNvGrpSpPr>
            <p:nvPr/>
          </p:nvGrpSpPr>
          <p:grpSpPr bwMode="auto">
            <a:xfrm>
              <a:off x="4185356" y="2335215"/>
              <a:ext cx="476956" cy="2359025"/>
              <a:chOff x="1886" y="1471"/>
              <a:chExt cx="338" cy="1486"/>
            </a:xfrm>
          </p:grpSpPr>
          <p:sp>
            <p:nvSpPr>
              <p:cNvPr id="18442" name="Rectangle 10"/>
              <p:cNvSpPr>
                <a:spLocks noChangeArrowheads="1"/>
              </p:cNvSpPr>
              <p:nvPr/>
            </p:nvSpPr>
            <p:spPr bwMode="auto">
              <a:xfrm>
                <a:off x="1890" y="1471"/>
                <a:ext cx="334" cy="1486"/>
              </a:xfrm>
              <a:prstGeom prst="rect">
                <a:avLst/>
              </a:prstGeom>
              <a:solidFill>
                <a:srgbClr val="00703C"/>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703C"/>
                  </a:solidFill>
                  <a:latin typeface="+mj-lt"/>
                </a:endParaRPr>
              </a:p>
            </p:txBody>
          </p:sp>
          <p:sp>
            <p:nvSpPr>
              <p:cNvPr id="18443" name="Line 11"/>
              <p:cNvSpPr>
                <a:spLocks noChangeShapeType="1"/>
              </p:cNvSpPr>
              <p:nvPr/>
            </p:nvSpPr>
            <p:spPr bwMode="auto">
              <a:xfrm>
                <a:off x="1886" y="1519"/>
                <a:ext cx="333"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703C"/>
                  </a:solidFill>
                  <a:latin typeface="+mj-lt"/>
                </a:endParaRPr>
              </a:p>
            </p:txBody>
          </p:sp>
          <p:sp>
            <p:nvSpPr>
              <p:cNvPr id="18444" name="Line 12"/>
              <p:cNvSpPr>
                <a:spLocks noChangeShapeType="1"/>
              </p:cNvSpPr>
              <p:nvPr/>
            </p:nvSpPr>
            <p:spPr bwMode="auto">
              <a:xfrm>
                <a:off x="1886" y="1991"/>
                <a:ext cx="333"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703C"/>
                  </a:solidFill>
                  <a:latin typeface="+mj-lt"/>
                </a:endParaRPr>
              </a:p>
            </p:txBody>
          </p:sp>
          <p:sp>
            <p:nvSpPr>
              <p:cNvPr id="18445" name="Line 13"/>
              <p:cNvSpPr>
                <a:spLocks noChangeShapeType="1"/>
              </p:cNvSpPr>
              <p:nvPr/>
            </p:nvSpPr>
            <p:spPr bwMode="auto">
              <a:xfrm>
                <a:off x="1886" y="2367"/>
                <a:ext cx="324"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703C"/>
                  </a:solidFill>
                  <a:latin typeface="+mj-lt"/>
                </a:endParaRPr>
              </a:p>
            </p:txBody>
          </p:sp>
          <p:sp>
            <p:nvSpPr>
              <p:cNvPr id="18446" name="Line 14"/>
              <p:cNvSpPr>
                <a:spLocks noChangeShapeType="1"/>
              </p:cNvSpPr>
              <p:nvPr/>
            </p:nvSpPr>
            <p:spPr bwMode="auto">
              <a:xfrm>
                <a:off x="1886" y="2777"/>
                <a:ext cx="333"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703C"/>
                  </a:solidFill>
                  <a:latin typeface="+mj-lt"/>
                </a:endParaRPr>
              </a:p>
            </p:txBody>
          </p:sp>
          <p:sp>
            <p:nvSpPr>
              <p:cNvPr id="18447" name="Line 15"/>
              <p:cNvSpPr>
                <a:spLocks noChangeShapeType="1"/>
              </p:cNvSpPr>
              <p:nvPr/>
            </p:nvSpPr>
            <p:spPr bwMode="auto">
              <a:xfrm>
                <a:off x="1886" y="2917"/>
                <a:ext cx="333"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703C"/>
                  </a:solidFill>
                  <a:latin typeface="+mj-lt"/>
                </a:endParaRPr>
              </a:p>
            </p:txBody>
          </p:sp>
          <p:sp>
            <p:nvSpPr>
              <p:cNvPr id="18448" name="Line 16"/>
              <p:cNvSpPr>
                <a:spLocks noChangeShapeType="1"/>
              </p:cNvSpPr>
              <p:nvPr/>
            </p:nvSpPr>
            <p:spPr bwMode="auto">
              <a:xfrm>
                <a:off x="1886" y="1720"/>
                <a:ext cx="333"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703C"/>
                  </a:solidFill>
                  <a:latin typeface="+mj-lt"/>
                </a:endParaRPr>
              </a:p>
            </p:txBody>
          </p:sp>
        </p:grpSp>
        <p:grpSp>
          <p:nvGrpSpPr>
            <p:cNvPr id="18453" name="Group 21"/>
            <p:cNvGrpSpPr>
              <a:grpSpLocks/>
            </p:cNvGrpSpPr>
            <p:nvPr/>
          </p:nvGrpSpPr>
          <p:grpSpPr bwMode="auto">
            <a:xfrm>
              <a:off x="2782712" y="2362200"/>
              <a:ext cx="162278" cy="1041400"/>
              <a:chOff x="892" y="1488"/>
              <a:chExt cx="115" cy="656"/>
            </a:xfrm>
          </p:grpSpPr>
          <p:sp>
            <p:nvSpPr>
              <p:cNvPr id="18450" name="Oval 18"/>
              <p:cNvSpPr>
                <a:spLocks noChangeArrowheads="1"/>
              </p:cNvSpPr>
              <p:nvPr/>
            </p:nvSpPr>
            <p:spPr bwMode="auto">
              <a:xfrm>
                <a:off x="892" y="1488"/>
                <a:ext cx="115" cy="333"/>
              </a:xfrm>
              <a:prstGeom prst="ellipse">
                <a:avLst/>
              </a:prstGeom>
              <a:solidFill>
                <a:srgbClr val="0000D6"/>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mj-lt"/>
                </a:endParaRPr>
              </a:p>
            </p:txBody>
          </p:sp>
          <p:sp>
            <p:nvSpPr>
              <p:cNvPr id="18451" name="Oval 19"/>
              <p:cNvSpPr>
                <a:spLocks noChangeArrowheads="1"/>
              </p:cNvSpPr>
              <p:nvPr/>
            </p:nvSpPr>
            <p:spPr bwMode="auto">
              <a:xfrm>
                <a:off x="892" y="1829"/>
                <a:ext cx="115" cy="315"/>
              </a:xfrm>
              <a:prstGeom prst="ellipse">
                <a:avLst/>
              </a:prstGeom>
              <a:solidFill>
                <a:srgbClr val="0000D6"/>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mj-lt"/>
                </a:endParaRPr>
              </a:p>
            </p:txBody>
          </p:sp>
          <p:sp>
            <p:nvSpPr>
              <p:cNvPr id="18452" name="Oval 20"/>
              <p:cNvSpPr>
                <a:spLocks noChangeArrowheads="1"/>
              </p:cNvSpPr>
              <p:nvPr/>
            </p:nvSpPr>
            <p:spPr bwMode="auto">
              <a:xfrm>
                <a:off x="901" y="1768"/>
                <a:ext cx="106" cy="105"/>
              </a:xfrm>
              <a:prstGeom prst="ellipse">
                <a:avLst/>
              </a:prstGeom>
              <a:solidFill>
                <a:srgbClr val="0000D6"/>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mj-lt"/>
                </a:endParaRPr>
              </a:p>
            </p:txBody>
          </p:sp>
        </p:grpSp>
        <p:grpSp>
          <p:nvGrpSpPr>
            <p:cNvPr id="18457" name="Group 25"/>
            <p:cNvGrpSpPr>
              <a:grpSpLocks/>
            </p:cNvGrpSpPr>
            <p:nvPr/>
          </p:nvGrpSpPr>
          <p:grpSpPr bwMode="auto">
            <a:xfrm>
              <a:off x="2782712" y="3694113"/>
              <a:ext cx="162278" cy="1027112"/>
              <a:chOff x="892" y="2327"/>
              <a:chExt cx="115" cy="647"/>
            </a:xfrm>
          </p:grpSpPr>
          <p:sp>
            <p:nvSpPr>
              <p:cNvPr id="18454" name="Oval 22"/>
              <p:cNvSpPr>
                <a:spLocks noChangeArrowheads="1"/>
              </p:cNvSpPr>
              <p:nvPr/>
            </p:nvSpPr>
            <p:spPr bwMode="auto">
              <a:xfrm>
                <a:off x="892" y="2327"/>
                <a:ext cx="115" cy="324"/>
              </a:xfrm>
              <a:prstGeom prst="ellipse">
                <a:avLst/>
              </a:prstGeom>
              <a:solidFill>
                <a:srgbClr val="0000D6"/>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mj-lt"/>
                </a:endParaRPr>
              </a:p>
            </p:txBody>
          </p:sp>
          <p:sp>
            <p:nvSpPr>
              <p:cNvPr id="18455" name="Oval 23"/>
              <p:cNvSpPr>
                <a:spLocks noChangeArrowheads="1"/>
              </p:cNvSpPr>
              <p:nvPr/>
            </p:nvSpPr>
            <p:spPr bwMode="auto">
              <a:xfrm>
                <a:off x="892" y="2659"/>
                <a:ext cx="115" cy="315"/>
              </a:xfrm>
              <a:prstGeom prst="ellipse">
                <a:avLst/>
              </a:prstGeom>
              <a:solidFill>
                <a:srgbClr val="0000D6"/>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mj-lt"/>
                </a:endParaRPr>
              </a:p>
            </p:txBody>
          </p:sp>
          <p:sp>
            <p:nvSpPr>
              <p:cNvPr id="18456" name="Oval 24"/>
              <p:cNvSpPr>
                <a:spLocks noChangeArrowheads="1"/>
              </p:cNvSpPr>
              <p:nvPr/>
            </p:nvSpPr>
            <p:spPr bwMode="auto">
              <a:xfrm>
                <a:off x="901" y="2598"/>
                <a:ext cx="106" cy="105"/>
              </a:xfrm>
              <a:prstGeom prst="ellipse">
                <a:avLst/>
              </a:prstGeom>
              <a:solidFill>
                <a:srgbClr val="0000D6"/>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mj-lt"/>
                </a:endParaRPr>
              </a:p>
            </p:txBody>
          </p:sp>
        </p:grpSp>
        <p:sp>
          <p:nvSpPr>
            <p:cNvPr id="18458" name="Freeform 26"/>
            <p:cNvSpPr>
              <a:spLocks/>
            </p:cNvSpPr>
            <p:nvPr/>
          </p:nvSpPr>
          <p:spPr bwMode="auto">
            <a:xfrm>
              <a:off x="4779434" y="2578102"/>
              <a:ext cx="1087966" cy="708025"/>
            </a:xfrm>
            <a:custGeom>
              <a:avLst/>
              <a:gdLst>
                <a:gd name="T0" fmla="*/ 0 w 771"/>
                <a:gd name="T1" fmla="*/ 210 h 446"/>
                <a:gd name="T2" fmla="*/ 323 w 771"/>
                <a:gd name="T3" fmla="*/ 0 h 446"/>
                <a:gd name="T4" fmla="*/ 323 w 771"/>
                <a:gd name="T5" fmla="*/ 70 h 446"/>
                <a:gd name="T6" fmla="*/ 770 w 771"/>
                <a:gd name="T7" fmla="*/ 70 h 446"/>
                <a:gd name="T8" fmla="*/ 770 w 771"/>
                <a:gd name="T9" fmla="*/ 384 h 446"/>
                <a:gd name="T10" fmla="*/ 323 w 771"/>
                <a:gd name="T11" fmla="*/ 384 h 446"/>
                <a:gd name="T12" fmla="*/ 323 w 771"/>
                <a:gd name="T13" fmla="*/ 445 h 446"/>
                <a:gd name="T14" fmla="*/ 0 w 771"/>
                <a:gd name="T15" fmla="*/ 210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1" h="446">
                  <a:moveTo>
                    <a:pt x="0" y="210"/>
                  </a:moveTo>
                  <a:lnTo>
                    <a:pt x="323" y="0"/>
                  </a:lnTo>
                  <a:lnTo>
                    <a:pt x="323" y="70"/>
                  </a:lnTo>
                  <a:lnTo>
                    <a:pt x="770" y="70"/>
                  </a:lnTo>
                  <a:lnTo>
                    <a:pt x="770" y="384"/>
                  </a:lnTo>
                  <a:lnTo>
                    <a:pt x="323" y="384"/>
                  </a:lnTo>
                  <a:lnTo>
                    <a:pt x="323" y="445"/>
                  </a:lnTo>
                  <a:lnTo>
                    <a:pt x="0" y="210"/>
                  </a:lnTo>
                </a:path>
              </a:pathLst>
            </a:custGeom>
            <a:solidFill>
              <a:srgbClr val="D6D6EF"/>
            </a:solidFill>
            <a:ln w="12700" cap="rnd" cmpd="sng">
              <a:solidFill>
                <a:srgbClr val="00000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mj-lt"/>
              </a:endParaRPr>
            </a:p>
          </p:txBody>
        </p:sp>
        <p:sp>
          <p:nvSpPr>
            <p:cNvPr id="18459" name="Freeform 27"/>
            <p:cNvSpPr>
              <a:spLocks/>
            </p:cNvSpPr>
            <p:nvPr/>
          </p:nvSpPr>
          <p:spPr bwMode="auto">
            <a:xfrm>
              <a:off x="3036711" y="3813177"/>
              <a:ext cx="1063978" cy="722313"/>
            </a:xfrm>
            <a:custGeom>
              <a:avLst/>
              <a:gdLst>
                <a:gd name="T0" fmla="*/ 753 w 754"/>
                <a:gd name="T1" fmla="*/ 209 h 455"/>
                <a:gd name="T2" fmla="*/ 429 w 754"/>
                <a:gd name="T3" fmla="*/ 0 h 455"/>
                <a:gd name="T4" fmla="*/ 429 w 754"/>
                <a:gd name="T5" fmla="*/ 69 h 455"/>
                <a:gd name="T6" fmla="*/ 0 w 754"/>
                <a:gd name="T7" fmla="*/ 69 h 455"/>
                <a:gd name="T8" fmla="*/ 0 w 754"/>
                <a:gd name="T9" fmla="*/ 384 h 455"/>
                <a:gd name="T10" fmla="*/ 429 w 754"/>
                <a:gd name="T11" fmla="*/ 384 h 455"/>
                <a:gd name="T12" fmla="*/ 429 w 754"/>
                <a:gd name="T13" fmla="*/ 454 h 455"/>
                <a:gd name="T14" fmla="*/ 753 w 754"/>
                <a:gd name="T15" fmla="*/ 209 h 4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4" h="455">
                  <a:moveTo>
                    <a:pt x="753" y="209"/>
                  </a:moveTo>
                  <a:lnTo>
                    <a:pt x="429" y="0"/>
                  </a:lnTo>
                  <a:lnTo>
                    <a:pt x="429" y="69"/>
                  </a:lnTo>
                  <a:lnTo>
                    <a:pt x="0" y="69"/>
                  </a:lnTo>
                  <a:lnTo>
                    <a:pt x="0" y="384"/>
                  </a:lnTo>
                  <a:lnTo>
                    <a:pt x="429" y="384"/>
                  </a:lnTo>
                  <a:lnTo>
                    <a:pt x="429" y="454"/>
                  </a:lnTo>
                  <a:lnTo>
                    <a:pt x="753" y="209"/>
                  </a:lnTo>
                </a:path>
              </a:pathLst>
            </a:custGeom>
            <a:solidFill>
              <a:srgbClr val="D6D6EF"/>
            </a:solidFill>
            <a:ln w="12700" cap="rnd" cmpd="sng">
              <a:solidFill>
                <a:srgbClr val="00000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mj-lt"/>
              </a:endParaRPr>
            </a:p>
          </p:txBody>
        </p:sp>
        <p:sp>
          <p:nvSpPr>
            <p:cNvPr id="18460" name="Freeform 28"/>
            <p:cNvSpPr>
              <a:spLocks/>
            </p:cNvSpPr>
            <p:nvPr/>
          </p:nvSpPr>
          <p:spPr bwMode="auto">
            <a:xfrm>
              <a:off x="4790723" y="3770313"/>
              <a:ext cx="1039988" cy="723900"/>
            </a:xfrm>
            <a:custGeom>
              <a:avLst/>
              <a:gdLst>
                <a:gd name="T0" fmla="*/ 736 w 737"/>
                <a:gd name="T1" fmla="*/ 210 h 456"/>
                <a:gd name="T2" fmla="*/ 412 w 737"/>
                <a:gd name="T3" fmla="*/ 0 h 456"/>
                <a:gd name="T4" fmla="*/ 412 w 737"/>
                <a:gd name="T5" fmla="*/ 70 h 456"/>
                <a:gd name="T6" fmla="*/ 0 w 737"/>
                <a:gd name="T7" fmla="*/ 70 h 456"/>
                <a:gd name="T8" fmla="*/ 0 w 737"/>
                <a:gd name="T9" fmla="*/ 385 h 456"/>
                <a:gd name="T10" fmla="*/ 412 w 737"/>
                <a:gd name="T11" fmla="*/ 385 h 456"/>
                <a:gd name="T12" fmla="*/ 412 w 737"/>
                <a:gd name="T13" fmla="*/ 455 h 456"/>
                <a:gd name="T14" fmla="*/ 736 w 737"/>
                <a:gd name="T15" fmla="*/ 210 h 4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7" h="456">
                  <a:moveTo>
                    <a:pt x="736" y="210"/>
                  </a:moveTo>
                  <a:lnTo>
                    <a:pt x="412" y="0"/>
                  </a:lnTo>
                  <a:lnTo>
                    <a:pt x="412" y="70"/>
                  </a:lnTo>
                  <a:lnTo>
                    <a:pt x="0" y="70"/>
                  </a:lnTo>
                  <a:lnTo>
                    <a:pt x="0" y="385"/>
                  </a:lnTo>
                  <a:lnTo>
                    <a:pt x="412" y="385"/>
                  </a:lnTo>
                  <a:lnTo>
                    <a:pt x="412" y="455"/>
                  </a:lnTo>
                  <a:lnTo>
                    <a:pt x="736" y="210"/>
                  </a:lnTo>
                </a:path>
              </a:pathLst>
            </a:custGeom>
            <a:solidFill>
              <a:srgbClr val="D6D6EF"/>
            </a:solidFill>
            <a:ln w="12700" cap="rnd" cmpd="sng">
              <a:solidFill>
                <a:srgbClr val="00000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mj-lt"/>
              </a:endParaRPr>
            </a:p>
          </p:txBody>
        </p:sp>
        <p:sp>
          <p:nvSpPr>
            <p:cNvPr id="18461" name="Rectangle 29"/>
            <p:cNvSpPr>
              <a:spLocks noChangeArrowheads="1"/>
            </p:cNvSpPr>
            <p:nvPr/>
          </p:nvSpPr>
          <p:spPr bwMode="auto">
            <a:xfrm>
              <a:off x="2758723" y="4856164"/>
              <a:ext cx="1600438"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000" b="1">
                  <a:solidFill>
                    <a:srgbClr val="000000"/>
                  </a:solidFill>
                  <a:latin typeface="+mj-lt"/>
                </a:rPr>
                <a:t>Outdoor Air </a:t>
              </a:r>
            </a:p>
          </p:txBody>
        </p:sp>
        <p:sp>
          <p:nvSpPr>
            <p:cNvPr id="18462" name="Rectangle 30"/>
            <p:cNvSpPr>
              <a:spLocks noChangeArrowheads="1"/>
            </p:cNvSpPr>
            <p:nvPr/>
          </p:nvSpPr>
          <p:spPr bwMode="auto">
            <a:xfrm>
              <a:off x="4821767" y="3900489"/>
              <a:ext cx="891270"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latin typeface="+mj-lt"/>
                </a:rPr>
                <a:t>83 DEG </a:t>
              </a:r>
            </a:p>
          </p:txBody>
        </p:sp>
        <p:sp>
          <p:nvSpPr>
            <p:cNvPr id="18463" name="Rectangle 31"/>
            <p:cNvSpPr>
              <a:spLocks noChangeArrowheads="1"/>
            </p:cNvSpPr>
            <p:nvPr/>
          </p:nvSpPr>
          <p:spPr bwMode="auto">
            <a:xfrm>
              <a:off x="4821768" y="4108451"/>
              <a:ext cx="763029"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latin typeface="+mj-lt"/>
                </a:rPr>
                <a:t>79 GR.</a:t>
              </a:r>
            </a:p>
          </p:txBody>
        </p:sp>
        <p:sp>
          <p:nvSpPr>
            <p:cNvPr id="18464" name="Rectangle 32"/>
            <p:cNvSpPr>
              <a:spLocks noChangeArrowheads="1"/>
            </p:cNvSpPr>
            <p:nvPr/>
          </p:nvSpPr>
          <p:spPr bwMode="auto">
            <a:xfrm>
              <a:off x="5044723" y="2708276"/>
              <a:ext cx="891270"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latin typeface="+mj-lt"/>
                </a:rPr>
                <a:t>80 DEG </a:t>
              </a:r>
            </a:p>
          </p:txBody>
        </p:sp>
        <p:sp>
          <p:nvSpPr>
            <p:cNvPr id="18465" name="Rectangle 33"/>
            <p:cNvSpPr>
              <a:spLocks noChangeArrowheads="1"/>
            </p:cNvSpPr>
            <p:nvPr/>
          </p:nvSpPr>
          <p:spPr bwMode="auto">
            <a:xfrm>
              <a:off x="5044724" y="2916239"/>
              <a:ext cx="763029"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dirty="0">
                  <a:solidFill>
                    <a:srgbClr val="000000"/>
                  </a:solidFill>
                  <a:latin typeface="+mj-lt"/>
                </a:rPr>
                <a:t>70 GR.</a:t>
              </a:r>
            </a:p>
          </p:txBody>
        </p:sp>
        <p:sp>
          <p:nvSpPr>
            <p:cNvPr id="18466" name="Rectangle 34"/>
            <p:cNvSpPr>
              <a:spLocks noChangeArrowheads="1"/>
            </p:cNvSpPr>
            <p:nvPr/>
          </p:nvSpPr>
          <p:spPr bwMode="auto">
            <a:xfrm>
              <a:off x="3055056" y="3927475"/>
              <a:ext cx="891270"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dirty="0">
                  <a:solidFill>
                    <a:srgbClr val="000000"/>
                  </a:solidFill>
                  <a:latin typeface="+mj-lt"/>
                </a:rPr>
                <a:t>95 DEG </a:t>
              </a:r>
            </a:p>
          </p:txBody>
        </p:sp>
        <p:sp>
          <p:nvSpPr>
            <p:cNvPr id="18467" name="Rectangle 35"/>
            <p:cNvSpPr>
              <a:spLocks noChangeArrowheads="1"/>
            </p:cNvSpPr>
            <p:nvPr/>
          </p:nvSpPr>
          <p:spPr bwMode="auto">
            <a:xfrm>
              <a:off x="3055056" y="4135439"/>
              <a:ext cx="812723"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latin typeface="+mj-lt"/>
                </a:rPr>
                <a:t>115 GR.</a:t>
              </a:r>
            </a:p>
          </p:txBody>
        </p:sp>
        <p:sp>
          <p:nvSpPr>
            <p:cNvPr id="18468" name="Freeform 36"/>
            <p:cNvSpPr>
              <a:spLocks/>
            </p:cNvSpPr>
            <p:nvPr/>
          </p:nvSpPr>
          <p:spPr bwMode="auto">
            <a:xfrm>
              <a:off x="3073402" y="2549527"/>
              <a:ext cx="1014589" cy="709613"/>
            </a:xfrm>
            <a:custGeom>
              <a:avLst/>
              <a:gdLst>
                <a:gd name="T0" fmla="*/ 0 w 719"/>
                <a:gd name="T1" fmla="*/ 210 h 447"/>
                <a:gd name="T2" fmla="*/ 324 w 719"/>
                <a:gd name="T3" fmla="*/ 0 h 447"/>
                <a:gd name="T4" fmla="*/ 324 w 719"/>
                <a:gd name="T5" fmla="*/ 70 h 447"/>
                <a:gd name="T6" fmla="*/ 718 w 719"/>
                <a:gd name="T7" fmla="*/ 70 h 447"/>
                <a:gd name="T8" fmla="*/ 718 w 719"/>
                <a:gd name="T9" fmla="*/ 385 h 447"/>
                <a:gd name="T10" fmla="*/ 324 w 719"/>
                <a:gd name="T11" fmla="*/ 385 h 447"/>
                <a:gd name="T12" fmla="*/ 324 w 719"/>
                <a:gd name="T13" fmla="*/ 446 h 447"/>
                <a:gd name="T14" fmla="*/ 0 w 719"/>
                <a:gd name="T15" fmla="*/ 210 h 4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9" h="447">
                  <a:moveTo>
                    <a:pt x="0" y="210"/>
                  </a:moveTo>
                  <a:lnTo>
                    <a:pt x="324" y="0"/>
                  </a:lnTo>
                  <a:lnTo>
                    <a:pt x="324" y="70"/>
                  </a:lnTo>
                  <a:lnTo>
                    <a:pt x="718" y="70"/>
                  </a:lnTo>
                  <a:lnTo>
                    <a:pt x="718" y="385"/>
                  </a:lnTo>
                  <a:lnTo>
                    <a:pt x="324" y="385"/>
                  </a:lnTo>
                  <a:lnTo>
                    <a:pt x="324" y="446"/>
                  </a:lnTo>
                  <a:lnTo>
                    <a:pt x="0" y="210"/>
                  </a:lnTo>
                </a:path>
              </a:pathLst>
            </a:custGeom>
            <a:solidFill>
              <a:srgbClr val="D6D6EF"/>
            </a:solidFill>
            <a:ln w="12700" cap="rnd" cmpd="sng">
              <a:solidFill>
                <a:srgbClr val="00000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mj-lt"/>
              </a:endParaRPr>
            </a:p>
          </p:txBody>
        </p:sp>
        <p:sp>
          <p:nvSpPr>
            <p:cNvPr id="18469" name="Rectangle 37"/>
            <p:cNvSpPr>
              <a:spLocks noChangeArrowheads="1"/>
            </p:cNvSpPr>
            <p:nvPr/>
          </p:nvSpPr>
          <p:spPr bwMode="auto">
            <a:xfrm>
              <a:off x="4748389" y="1874839"/>
              <a:ext cx="1513684"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000" b="1" dirty="0">
                  <a:solidFill>
                    <a:srgbClr val="000000"/>
                  </a:solidFill>
                  <a:latin typeface="+mj-lt"/>
                </a:rPr>
                <a:t> Return Air </a:t>
              </a:r>
            </a:p>
          </p:txBody>
        </p:sp>
        <p:sp>
          <p:nvSpPr>
            <p:cNvPr id="18470" name="Rectangle 38"/>
            <p:cNvSpPr>
              <a:spLocks noChangeArrowheads="1"/>
            </p:cNvSpPr>
            <p:nvPr/>
          </p:nvSpPr>
          <p:spPr bwMode="auto">
            <a:xfrm>
              <a:off x="4809067" y="4856164"/>
              <a:ext cx="1455527"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000" b="1">
                  <a:solidFill>
                    <a:srgbClr val="000000"/>
                  </a:solidFill>
                  <a:latin typeface="+mj-lt"/>
                </a:rPr>
                <a:t>Supply Air </a:t>
              </a:r>
            </a:p>
          </p:txBody>
        </p:sp>
        <p:sp>
          <p:nvSpPr>
            <p:cNvPr id="18471" name="Rectangle 39"/>
            <p:cNvSpPr>
              <a:spLocks noChangeArrowheads="1"/>
            </p:cNvSpPr>
            <p:nvPr/>
          </p:nvSpPr>
          <p:spPr bwMode="auto">
            <a:xfrm>
              <a:off x="3265311" y="2667001"/>
              <a:ext cx="891270"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latin typeface="+mj-lt"/>
                </a:rPr>
                <a:t>92 DEG </a:t>
              </a:r>
            </a:p>
          </p:txBody>
        </p:sp>
        <p:sp>
          <p:nvSpPr>
            <p:cNvPr id="18472" name="Rectangle 40"/>
            <p:cNvSpPr>
              <a:spLocks noChangeArrowheads="1"/>
            </p:cNvSpPr>
            <p:nvPr/>
          </p:nvSpPr>
          <p:spPr bwMode="auto">
            <a:xfrm>
              <a:off x="3265311" y="2874964"/>
              <a:ext cx="859210"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latin typeface="+mj-lt"/>
                </a:rPr>
                <a:t>109 GR.</a:t>
              </a:r>
            </a:p>
          </p:txBody>
        </p:sp>
        <p:sp>
          <p:nvSpPr>
            <p:cNvPr id="18475" name="Rectangle 43"/>
            <p:cNvSpPr>
              <a:spLocks noChangeArrowheads="1"/>
            </p:cNvSpPr>
            <p:nvPr/>
          </p:nvSpPr>
          <p:spPr bwMode="auto">
            <a:xfrm>
              <a:off x="2709335" y="1874839"/>
              <a:ext cx="1503873"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000" b="1">
                  <a:solidFill>
                    <a:srgbClr val="000000"/>
                  </a:solidFill>
                  <a:latin typeface="+mj-lt"/>
                </a:rPr>
                <a:t>Exhaust Air</a:t>
              </a:r>
            </a:p>
          </p:txBody>
        </p:sp>
        <p:cxnSp>
          <p:nvCxnSpPr>
            <p:cNvPr id="4" name="Straight Arrow Connector 3"/>
            <p:cNvCxnSpPr/>
            <p:nvPr/>
          </p:nvCxnSpPr>
          <p:spPr>
            <a:xfrm flipH="1">
              <a:off x="4436022" y="2915443"/>
              <a:ext cx="3176" cy="989014"/>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p:nvGrpSpPr>
          <p:cNvPr id="7" name="Group 6"/>
          <p:cNvGrpSpPr/>
          <p:nvPr/>
        </p:nvGrpSpPr>
        <p:grpSpPr>
          <a:xfrm>
            <a:off x="7098948" y="1889126"/>
            <a:ext cx="3564028" cy="3367790"/>
            <a:chOff x="6784623" y="1889126"/>
            <a:chExt cx="3564028" cy="3367790"/>
          </a:xfrm>
        </p:grpSpPr>
        <p:sp>
          <p:nvSpPr>
            <p:cNvPr id="18476" name="Line 44"/>
            <p:cNvSpPr>
              <a:spLocks noChangeShapeType="1"/>
            </p:cNvSpPr>
            <p:nvPr/>
          </p:nvSpPr>
          <p:spPr bwMode="auto">
            <a:xfrm>
              <a:off x="8027813" y="3409950"/>
              <a:ext cx="877711"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mj-lt"/>
              </a:endParaRPr>
            </a:p>
          </p:txBody>
        </p:sp>
        <p:grpSp>
          <p:nvGrpSpPr>
            <p:cNvPr id="18484" name="Group 52"/>
            <p:cNvGrpSpPr>
              <a:grpSpLocks/>
            </p:cNvGrpSpPr>
            <p:nvPr/>
          </p:nvGrpSpPr>
          <p:grpSpPr bwMode="auto">
            <a:xfrm>
              <a:off x="8274756" y="2335215"/>
              <a:ext cx="464256" cy="2359025"/>
              <a:chOff x="4784" y="1471"/>
              <a:chExt cx="329" cy="1486"/>
            </a:xfrm>
          </p:grpSpPr>
          <p:sp>
            <p:nvSpPr>
              <p:cNvPr id="18477" name="Rectangle 45"/>
              <p:cNvSpPr>
                <a:spLocks noChangeArrowheads="1"/>
              </p:cNvSpPr>
              <p:nvPr/>
            </p:nvSpPr>
            <p:spPr bwMode="auto">
              <a:xfrm>
                <a:off x="4788" y="1471"/>
                <a:ext cx="325" cy="1486"/>
              </a:xfrm>
              <a:prstGeom prst="rect">
                <a:avLst/>
              </a:prstGeom>
              <a:solidFill>
                <a:srgbClr val="00703C"/>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solidFill>
                    <a:srgbClr val="00703C"/>
                  </a:solidFill>
                  <a:latin typeface="+mj-lt"/>
                </a:endParaRPr>
              </a:p>
            </p:txBody>
          </p:sp>
          <p:sp>
            <p:nvSpPr>
              <p:cNvPr id="18478" name="Line 46"/>
              <p:cNvSpPr>
                <a:spLocks noChangeShapeType="1"/>
              </p:cNvSpPr>
              <p:nvPr/>
            </p:nvSpPr>
            <p:spPr bwMode="auto">
              <a:xfrm>
                <a:off x="4784" y="1519"/>
                <a:ext cx="324"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703C"/>
                  </a:solidFill>
                  <a:latin typeface="+mj-lt"/>
                </a:endParaRPr>
              </a:p>
            </p:txBody>
          </p:sp>
          <p:sp>
            <p:nvSpPr>
              <p:cNvPr id="18479" name="Line 47"/>
              <p:cNvSpPr>
                <a:spLocks noChangeShapeType="1"/>
              </p:cNvSpPr>
              <p:nvPr/>
            </p:nvSpPr>
            <p:spPr bwMode="auto">
              <a:xfrm>
                <a:off x="4784" y="1991"/>
                <a:ext cx="324"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703C"/>
                  </a:solidFill>
                  <a:latin typeface="+mj-lt"/>
                </a:endParaRPr>
              </a:p>
            </p:txBody>
          </p:sp>
          <p:sp>
            <p:nvSpPr>
              <p:cNvPr id="18480" name="Line 48"/>
              <p:cNvSpPr>
                <a:spLocks noChangeShapeType="1"/>
              </p:cNvSpPr>
              <p:nvPr/>
            </p:nvSpPr>
            <p:spPr bwMode="auto">
              <a:xfrm>
                <a:off x="4784" y="2367"/>
                <a:ext cx="324"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703C"/>
                  </a:solidFill>
                  <a:latin typeface="+mj-lt"/>
                </a:endParaRPr>
              </a:p>
            </p:txBody>
          </p:sp>
          <p:sp>
            <p:nvSpPr>
              <p:cNvPr id="18481" name="Line 49"/>
              <p:cNvSpPr>
                <a:spLocks noChangeShapeType="1"/>
              </p:cNvSpPr>
              <p:nvPr/>
            </p:nvSpPr>
            <p:spPr bwMode="auto">
              <a:xfrm>
                <a:off x="4784" y="2786"/>
                <a:ext cx="324"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703C"/>
                  </a:solidFill>
                  <a:latin typeface="+mj-lt"/>
                </a:endParaRPr>
              </a:p>
            </p:txBody>
          </p:sp>
          <p:sp>
            <p:nvSpPr>
              <p:cNvPr id="18482" name="Line 50"/>
              <p:cNvSpPr>
                <a:spLocks noChangeShapeType="1"/>
              </p:cNvSpPr>
              <p:nvPr/>
            </p:nvSpPr>
            <p:spPr bwMode="auto">
              <a:xfrm>
                <a:off x="4784" y="2926"/>
                <a:ext cx="324"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703C"/>
                  </a:solidFill>
                  <a:latin typeface="+mj-lt"/>
                </a:endParaRPr>
              </a:p>
            </p:txBody>
          </p:sp>
          <p:sp>
            <p:nvSpPr>
              <p:cNvPr id="18483" name="Line 51"/>
              <p:cNvSpPr>
                <a:spLocks noChangeShapeType="1"/>
              </p:cNvSpPr>
              <p:nvPr/>
            </p:nvSpPr>
            <p:spPr bwMode="auto">
              <a:xfrm>
                <a:off x="4784" y="1729"/>
                <a:ext cx="324"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703C"/>
                  </a:solidFill>
                  <a:latin typeface="+mj-lt"/>
                </a:endParaRPr>
              </a:p>
            </p:txBody>
          </p:sp>
        </p:grpSp>
        <p:grpSp>
          <p:nvGrpSpPr>
            <p:cNvPr id="18488" name="Group 56"/>
            <p:cNvGrpSpPr>
              <a:grpSpLocks/>
            </p:cNvGrpSpPr>
            <p:nvPr/>
          </p:nvGrpSpPr>
          <p:grpSpPr bwMode="auto">
            <a:xfrm>
              <a:off x="6859413" y="2376488"/>
              <a:ext cx="162277" cy="1027112"/>
              <a:chOff x="3781" y="1497"/>
              <a:chExt cx="115" cy="647"/>
            </a:xfrm>
          </p:grpSpPr>
          <p:sp>
            <p:nvSpPr>
              <p:cNvPr id="18485" name="Oval 53"/>
              <p:cNvSpPr>
                <a:spLocks noChangeArrowheads="1"/>
              </p:cNvSpPr>
              <p:nvPr/>
            </p:nvSpPr>
            <p:spPr bwMode="auto">
              <a:xfrm>
                <a:off x="3781" y="1497"/>
                <a:ext cx="115" cy="333"/>
              </a:xfrm>
              <a:prstGeom prst="ellipse">
                <a:avLst/>
              </a:prstGeom>
              <a:solidFill>
                <a:srgbClr val="0000D6"/>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mj-lt"/>
                </a:endParaRPr>
              </a:p>
            </p:txBody>
          </p:sp>
          <p:sp>
            <p:nvSpPr>
              <p:cNvPr id="18486" name="Oval 54"/>
              <p:cNvSpPr>
                <a:spLocks noChangeArrowheads="1"/>
              </p:cNvSpPr>
              <p:nvPr/>
            </p:nvSpPr>
            <p:spPr bwMode="auto">
              <a:xfrm>
                <a:off x="3781" y="1829"/>
                <a:ext cx="115" cy="315"/>
              </a:xfrm>
              <a:prstGeom prst="ellipse">
                <a:avLst/>
              </a:prstGeom>
              <a:solidFill>
                <a:srgbClr val="0000D6"/>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mj-lt"/>
                </a:endParaRPr>
              </a:p>
            </p:txBody>
          </p:sp>
          <p:sp>
            <p:nvSpPr>
              <p:cNvPr id="18487" name="Oval 55"/>
              <p:cNvSpPr>
                <a:spLocks noChangeArrowheads="1"/>
              </p:cNvSpPr>
              <p:nvPr/>
            </p:nvSpPr>
            <p:spPr bwMode="auto">
              <a:xfrm>
                <a:off x="3790" y="1768"/>
                <a:ext cx="106" cy="105"/>
              </a:xfrm>
              <a:prstGeom prst="ellipse">
                <a:avLst/>
              </a:prstGeom>
              <a:solidFill>
                <a:srgbClr val="0000D6"/>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mj-lt"/>
                </a:endParaRPr>
              </a:p>
            </p:txBody>
          </p:sp>
        </p:grpSp>
        <p:grpSp>
          <p:nvGrpSpPr>
            <p:cNvPr id="18492" name="Group 60"/>
            <p:cNvGrpSpPr>
              <a:grpSpLocks/>
            </p:cNvGrpSpPr>
            <p:nvPr/>
          </p:nvGrpSpPr>
          <p:grpSpPr bwMode="auto">
            <a:xfrm>
              <a:off x="6859413" y="3694113"/>
              <a:ext cx="162277" cy="1041400"/>
              <a:chOff x="3781" y="2327"/>
              <a:chExt cx="115" cy="656"/>
            </a:xfrm>
          </p:grpSpPr>
          <p:sp>
            <p:nvSpPr>
              <p:cNvPr id="18489" name="Oval 57"/>
              <p:cNvSpPr>
                <a:spLocks noChangeArrowheads="1"/>
              </p:cNvSpPr>
              <p:nvPr/>
            </p:nvSpPr>
            <p:spPr bwMode="auto">
              <a:xfrm>
                <a:off x="3781" y="2327"/>
                <a:ext cx="115" cy="333"/>
              </a:xfrm>
              <a:prstGeom prst="ellipse">
                <a:avLst/>
              </a:prstGeom>
              <a:solidFill>
                <a:srgbClr val="0000D6"/>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mj-lt"/>
                </a:endParaRPr>
              </a:p>
            </p:txBody>
          </p:sp>
          <p:sp>
            <p:nvSpPr>
              <p:cNvPr id="18490" name="Oval 58"/>
              <p:cNvSpPr>
                <a:spLocks noChangeArrowheads="1"/>
              </p:cNvSpPr>
              <p:nvPr/>
            </p:nvSpPr>
            <p:spPr bwMode="auto">
              <a:xfrm>
                <a:off x="3781" y="2668"/>
                <a:ext cx="115" cy="315"/>
              </a:xfrm>
              <a:prstGeom prst="ellipse">
                <a:avLst/>
              </a:prstGeom>
              <a:solidFill>
                <a:srgbClr val="0000D6"/>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mj-lt"/>
                </a:endParaRPr>
              </a:p>
            </p:txBody>
          </p:sp>
          <p:sp>
            <p:nvSpPr>
              <p:cNvPr id="18491" name="Oval 59"/>
              <p:cNvSpPr>
                <a:spLocks noChangeArrowheads="1"/>
              </p:cNvSpPr>
              <p:nvPr/>
            </p:nvSpPr>
            <p:spPr bwMode="auto">
              <a:xfrm>
                <a:off x="3790" y="2607"/>
                <a:ext cx="106" cy="105"/>
              </a:xfrm>
              <a:prstGeom prst="ellipse">
                <a:avLst/>
              </a:prstGeom>
              <a:solidFill>
                <a:srgbClr val="0000D6"/>
              </a:solidFill>
              <a:ln w="12700">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mj-lt"/>
                </a:endParaRPr>
              </a:p>
            </p:txBody>
          </p:sp>
        </p:grpSp>
        <p:sp>
          <p:nvSpPr>
            <p:cNvPr id="18493" name="Freeform 61"/>
            <p:cNvSpPr>
              <a:spLocks/>
            </p:cNvSpPr>
            <p:nvPr/>
          </p:nvSpPr>
          <p:spPr bwMode="auto">
            <a:xfrm>
              <a:off x="8854723" y="2592390"/>
              <a:ext cx="1089378" cy="708025"/>
            </a:xfrm>
            <a:custGeom>
              <a:avLst/>
              <a:gdLst>
                <a:gd name="T0" fmla="*/ 0 w 772"/>
                <a:gd name="T1" fmla="*/ 209 h 446"/>
                <a:gd name="T2" fmla="*/ 333 w 772"/>
                <a:gd name="T3" fmla="*/ 0 h 446"/>
                <a:gd name="T4" fmla="*/ 333 w 772"/>
                <a:gd name="T5" fmla="*/ 61 h 446"/>
                <a:gd name="T6" fmla="*/ 771 w 772"/>
                <a:gd name="T7" fmla="*/ 61 h 446"/>
                <a:gd name="T8" fmla="*/ 771 w 772"/>
                <a:gd name="T9" fmla="*/ 375 h 446"/>
                <a:gd name="T10" fmla="*/ 333 w 772"/>
                <a:gd name="T11" fmla="*/ 375 h 446"/>
                <a:gd name="T12" fmla="*/ 333 w 772"/>
                <a:gd name="T13" fmla="*/ 445 h 446"/>
                <a:gd name="T14" fmla="*/ 0 w 772"/>
                <a:gd name="T15" fmla="*/ 209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2" h="446">
                  <a:moveTo>
                    <a:pt x="0" y="209"/>
                  </a:moveTo>
                  <a:lnTo>
                    <a:pt x="333" y="0"/>
                  </a:lnTo>
                  <a:lnTo>
                    <a:pt x="333" y="61"/>
                  </a:lnTo>
                  <a:lnTo>
                    <a:pt x="771" y="61"/>
                  </a:lnTo>
                  <a:lnTo>
                    <a:pt x="771" y="375"/>
                  </a:lnTo>
                  <a:lnTo>
                    <a:pt x="333" y="375"/>
                  </a:lnTo>
                  <a:lnTo>
                    <a:pt x="333" y="445"/>
                  </a:lnTo>
                  <a:lnTo>
                    <a:pt x="0" y="209"/>
                  </a:lnTo>
                </a:path>
              </a:pathLst>
            </a:custGeom>
            <a:solidFill>
              <a:srgbClr val="D6D6EF"/>
            </a:solidFill>
            <a:ln w="12700" cap="rnd" cmpd="sng">
              <a:solidFill>
                <a:srgbClr val="00000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mj-lt"/>
              </a:endParaRPr>
            </a:p>
          </p:txBody>
        </p:sp>
        <p:sp>
          <p:nvSpPr>
            <p:cNvPr id="18494" name="Freeform 62"/>
            <p:cNvSpPr>
              <a:spLocks/>
            </p:cNvSpPr>
            <p:nvPr/>
          </p:nvSpPr>
          <p:spPr bwMode="auto">
            <a:xfrm>
              <a:off x="7150101" y="3825875"/>
              <a:ext cx="1039988" cy="723900"/>
            </a:xfrm>
            <a:custGeom>
              <a:avLst/>
              <a:gdLst>
                <a:gd name="T0" fmla="*/ 736 w 737"/>
                <a:gd name="T1" fmla="*/ 210 h 456"/>
                <a:gd name="T2" fmla="*/ 403 w 737"/>
                <a:gd name="T3" fmla="*/ 0 h 456"/>
                <a:gd name="T4" fmla="*/ 403 w 737"/>
                <a:gd name="T5" fmla="*/ 70 h 456"/>
                <a:gd name="T6" fmla="*/ 0 w 737"/>
                <a:gd name="T7" fmla="*/ 70 h 456"/>
                <a:gd name="T8" fmla="*/ 0 w 737"/>
                <a:gd name="T9" fmla="*/ 385 h 456"/>
                <a:gd name="T10" fmla="*/ 403 w 737"/>
                <a:gd name="T11" fmla="*/ 385 h 456"/>
                <a:gd name="T12" fmla="*/ 403 w 737"/>
                <a:gd name="T13" fmla="*/ 455 h 456"/>
                <a:gd name="T14" fmla="*/ 736 w 737"/>
                <a:gd name="T15" fmla="*/ 210 h 4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7" h="456">
                  <a:moveTo>
                    <a:pt x="736" y="210"/>
                  </a:moveTo>
                  <a:lnTo>
                    <a:pt x="403" y="0"/>
                  </a:lnTo>
                  <a:lnTo>
                    <a:pt x="403" y="70"/>
                  </a:lnTo>
                  <a:lnTo>
                    <a:pt x="0" y="70"/>
                  </a:lnTo>
                  <a:lnTo>
                    <a:pt x="0" y="385"/>
                  </a:lnTo>
                  <a:lnTo>
                    <a:pt x="403" y="385"/>
                  </a:lnTo>
                  <a:lnTo>
                    <a:pt x="403" y="455"/>
                  </a:lnTo>
                  <a:lnTo>
                    <a:pt x="736" y="210"/>
                  </a:lnTo>
                </a:path>
              </a:pathLst>
            </a:custGeom>
            <a:solidFill>
              <a:srgbClr val="D6D6EF"/>
            </a:solidFill>
            <a:ln w="12700" cap="rnd" cmpd="sng">
              <a:solidFill>
                <a:srgbClr val="00000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mj-lt"/>
              </a:endParaRPr>
            </a:p>
          </p:txBody>
        </p:sp>
        <p:sp>
          <p:nvSpPr>
            <p:cNvPr id="18495" name="Freeform 63"/>
            <p:cNvSpPr>
              <a:spLocks/>
            </p:cNvSpPr>
            <p:nvPr/>
          </p:nvSpPr>
          <p:spPr bwMode="auto">
            <a:xfrm>
              <a:off x="8880123" y="3784601"/>
              <a:ext cx="1038578" cy="722313"/>
            </a:xfrm>
            <a:custGeom>
              <a:avLst/>
              <a:gdLst>
                <a:gd name="T0" fmla="*/ 735 w 736"/>
                <a:gd name="T1" fmla="*/ 210 h 455"/>
                <a:gd name="T2" fmla="*/ 403 w 736"/>
                <a:gd name="T3" fmla="*/ 0 h 455"/>
                <a:gd name="T4" fmla="*/ 403 w 736"/>
                <a:gd name="T5" fmla="*/ 70 h 455"/>
                <a:gd name="T6" fmla="*/ 0 w 736"/>
                <a:gd name="T7" fmla="*/ 70 h 455"/>
                <a:gd name="T8" fmla="*/ 0 w 736"/>
                <a:gd name="T9" fmla="*/ 385 h 455"/>
                <a:gd name="T10" fmla="*/ 403 w 736"/>
                <a:gd name="T11" fmla="*/ 385 h 455"/>
                <a:gd name="T12" fmla="*/ 403 w 736"/>
                <a:gd name="T13" fmla="*/ 454 h 455"/>
                <a:gd name="T14" fmla="*/ 735 w 736"/>
                <a:gd name="T15" fmla="*/ 210 h 4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6" h="455">
                  <a:moveTo>
                    <a:pt x="735" y="210"/>
                  </a:moveTo>
                  <a:lnTo>
                    <a:pt x="403" y="0"/>
                  </a:lnTo>
                  <a:lnTo>
                    <a:pt x="403" y="70"/>
                  </a:lnTo>
                  <a:lnTo>
                    <a:pt x="0" y="70"/>
                  </a:lnTo>
                  <a:lnTo>
                    <a:pt x="0" y="385"/>
                  </a:lnTo>
                  <a:lnTo>
                    <a:pt x="403" y="385"/>
                  </a:lnTo>
                  <a:lnTo>
                    <a:pt x="403" y="454"/>
                  </a:lnTo>
                  <a:lnTo>
                    <a:pt x="735" y="210"/>
                  </a:lnTo>
                </a:path>
              </a:pathLst>
            </a:custGeom>
            <a:solidFill>
              <a:srgbClr val="D6D6EF"/>
            </a:solidFill>
            <a:ln w="12700" cap="rnd" cmpd="sng">
              <a:solidFill>
                <a:srgbClr val="00000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mj-lt"/>
              </a:endParaRPr>
            </a:p>
          </p:txBody>
        </p:sp>
        <p:sp>
          <p:nvSpPr>
            <p:cNvPr id="18496" name="Rectangle 64"/>
            <p:cNvSpPr>
              <a:spLocks noChangeArrowheads="1"/>
            </p:cNvSpPr>
            <p:nvPr/>
          </p:nvSpPr>
          <p:spPr bwMode="auto">
            <a:xfrm>
              <a:off x="6834012" y="4856164"/>
              <a:ext cx="1600438"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000" b="1">
                  <a:solidFill>
                    <a:srgbClr val="000000"/>
                  </a:solidFill>
                  <a:latin typeface="+mj-lt"/>
                </a:rPr>
                <a:t>Outdoor Air </a:t>
              </a:r>
            </a:p>
          </p:txBody>
        </p:sp>
        <p:sp>
          <p:nvSpPr>
            <p:cNvPr id="18497" name="Rectangle 65"/>
            <p:cNvSpPr>
              <a:spLocks noChangeArrowheads="1"/>
            </p:cNvSpPr>
            <p:nvPr/>
          </p:nvSpPr>
          <p:spPr bwMode="auto">
            <a:xfrm>
              <a:off x="8897056" y="3914776"/>
              <a:ext cx="891270"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latin typeface="+mj-lt"/>
                </a:rPr>
                <a:t>63 DEG </a:t>
              </a:r>
            </a:p>
          </p:txBody>
        </p:sp>
        <p:sp>
          <p:nvSpPr>
            <p:cNvPr id="18498" name="Rectangle 66"/>
            <p:cNvSpPr>
              <a:spLocks noChangeArrowheads="1"/>
            </p:cNvSpPr>
            <p:nvPr/>
          </p:nvSpPr>
          <p:spPr bwMode="auto">
            <a:xfrm>
              <a:off x="8897057" y="4122739"/>
              <a:ext cx="763029"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latin typeface="+mj-lt"/>
                </a:rPr>
                <a:t>53 GR.</a:t>
              </a:r>
            </a:p>
          </p:txBody>
        </p:sp>
        <p:sp>
          <p:nvSpPr>
            <p:cNvPr id="18499" name="Rectangle 67"/>
            <p:cNvSpPr>
              <a:spLocks noChangeArrowheads="1"/>
            </p:cNvSpPr>
            <p:nvPr/>
          </p:nvSpPr>
          <p:spPr bwMode="auto">
            <a:xfrm>
              <a:off x="9169400" y="2708276"/>
              <a:ext cx="891270"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latin typeface="+mj-lt"/>
                </a:rPr>
                <a:t>72 DEG </a:t>
              </a:r>
            </a:p>
          </p:txBody>
        </p:sp>
        <p:sp>
          <p:nvSpPr>
            <p:cNvPr id="18500" name="Rectangle 68"/>
            <p:cNvSpPr>
              <a:spLocks noChangeArrowheads="1"/>
            </p:cNvSpPr>
            <p:nvPr/>
          </p:nvSpPr>
          <p:spPr bwMode="auto">
            <a:xfrm>
              <a:off x="9169401" y="2916239"/>
              <a:ext cx="763029"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latin typeface="+mj-lt"/>
                </a:rPr>
                <a:t>60 GR.</a:t>
              </a:r>
            </a:p>
          </p:txBody>
        </p:sp>
        <p:sp>
          <p:nvSpPr>
            <p:cNvPr id="18501" name="Rectangle 69"/>
            <p:cNvSpPr>
              <a:spLocks noChangeArrowheads="1"/>
            </p:cNvSpPr>
            <p:nvPr/>
          </p:nvSpPr>
          <p:spPr bwMode="auto">
            <a:xfrm>
              <a:off x="7167034" y="3941764"/>
              <a:ext cx="891270"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latin typeface="+mj-lt"/>
                </a:rPr>
                <a:t>30 DEG </a:t>
              </a:r>
            </a:p>
          </p:txBody>
        </p:sp>
        <p:sp>
          <p:nvSpPr>
            <p:cNvPr id="18502" name="Rectangle 70"/>
            <p:cNvSpPr>
              <a:spLocks noChangeArrowheads="1"/>
            </p:cNvSpPr>
            <p:nvPr/>
          </p:nvSpPr>
          <p:spPr bwMode="auto">
            <a:xfrm>
              <a:off x="7167035" y="4149726"/>
              <a:ext cx="763029"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latin typeface="+mj-lt"/>
                </a:rPr>
                <a:t>25 GR.</a:t>
              </a:r>
            </a:p>
          </p:txBody>
        </p:sp>
        <p:sp>
          <p:nvSpPr>
            <p:cNvPr id="18503" name="Freeform 71"/>
            <p:cNvSpPr>
              <a:spLocks/>
            </p:cNvSpPr>
            <p:nvPr/>
          </p:nvSpPr>
          <p:spPr bwMode="auto">
            <a:xfrm>
              <a:off x="7150101" y="2563813"/>
              <a:ext cx="990600" cy="709612"/>
            </a:xfrm>
            <a:custGeom>
              <a:avLst/>
              <a:gdLst>
                <a:gd name="T0" fmla="*/ 0 w 702"/>
                <a:gd name="T1" fmla="*/ 210 h 447"/>
                <a:gd name="T2" fmla="*/ 333 w 702"/>
                <a:gd name="T3" fmla="*/ 0 h 447"/>
                <a:gd name="T4" fmla="*/ 333 w 702"/>
                <a:gd name="T5" fmla="*/ 61 h 447"/>
                <a:gd name="T6" fmla="*/ 701 w 702"/>
                <a:gd name="T7" fmla="*/ 61 h 447"/>
                <a:gd name="T8" fmla="*/ 701 w 702"/>
                <a:gd name="T9" fmla="*/ 376 h 447"/>
                <a:gd name="T10" fmla="*/ 333 w 702"/>
                <a:gd name="T11" fmla="*/ 376 h 447"/>
                <a:gd name="T12" fmla="*/ 333 w 702"/>
                <a:gd name="T13" fmla="*/ 446 h 447"/>
                <a:gd name="T14" fmla="*/ 0 w 702"/>
                <a:gd name="T15" fmla="*/ 210 h 4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2" h="447">
                  <a:moveTo>
                    <a:pt x="0" y="210"/>
                  </a:moveTo>
                  <a:lnTo>
                    <a:pt x="333" y="0"/>
                  </a:lnTo>
                  <a:lnTo>
                    <a:pt x="333" y="61"/>
                  </a:lnTo>
                  <a:lnTo>
                    <a:pt x="701" y="61"/>
                  </a:lnTo>
                  <a:lnTo>
                    <a:pt x="701" y="376"/>
                  </a:lnTo>
                  <a:lnTo>
                    <a:pt x="333" y="376"/>
                  </a:lnTo>
                  <a:lnTo>
                    <a:pt x="333" y="446"/>
                  </a:lnTo>
                  <a:lnTo>
                    <a:pt x="0" y="210"/>
                  </a:lnTo>
                </a:path>
              </a:pathLst>
            </a:custGeom>
            <a:solidFill>
              <a:srgbClr val="D6D6EF"/>
            </a:solidFill>
            <a:ln w="12700" cap="rnd" cmpd="sng">
              <a:solidFill>
                <a:srgbClr val="00000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atin typeface="+mj-lt"/>
              </a:endParaRPr>
            </a:p>
          </p:txBody>
        </p:sp>
        <p:sp>
          <p:nvSpPr>
            <p:cNvPr id="18504" name="Rectangle 72"/>
            <p:cNvSpPr>
              <a:spLocks noChangeArrowheads="1"/>
            </p:cNvSpPr>
            <p:nvPr/>
          </p:nvSpPr>
          <p:spPr bwMode="auto">
            <a:xfrm>
              <a:off x="8834967" y="1889126"/>
              <a:ext cx="1513684"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000" b="1">
                  <a:solidFill>
                    <a:srgbClr val="000000"/>
                  </a:solidFill>
                  <a:latin typeface="+mj-lt"/>
                </a:rPr>
                <a:t> Return Air </a:t>
              </a:r>
            </a:p>
          </p:txBody>
        </p:sp>
        <p:sp>
          <p:nvSpPr>
            <p:cNvPr id="18505" name="Rectangle 73"/>
            <p:cNvSpPr>
              <a:spLocks noChangeArrowheads="1"/>
            </p:cNvSpPr>
            <p:nvPr/>
          </p:nvSpPr>
          <p:spPr bwMode="auto">
            <a:xfrm>
              <a:off x="8884356" y="4856164"/>
              <a:ext cx="1455527"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000" b="1">
                  <a:solidFill>
                    <a:srgbClr val="000000"/>
                  </a:solidFill>
                  <a:latin typeface="+mj-lt"/>
                </a:rPr>
                <a:t>Supply Air </a:t>
              </a:r>
            </a:p>
          </p:txBody>
        </p:sp>
        <p:sp>
          <p:nvSpPr>
            <p:cNvPr id="18506" name="Rectangle 74"/>
            <p:cNvSpPr>
              <a:spLocks noChangeArrowheads="1"/>
            </p:cNvSpPr>
            <p:nvPr/>
          </p:nvSpPr>
          <p:spPr bwMode="auto">
            <a:xfrm>
              <a:off x="7364589" y="2681289"/>
              <a:ext cx="891270"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latin typeface="+mj-lt"/>
                </a:rPr>
                <a:t>39 DEG </a:t>
              </a:r>
            </a:p>
          </p:txBody>
        </p:sp>
        <p:sp>
          <p:nvSpPr>
            <p:cNvPr id="18507" name="Rectangle 75"/>
            <p:cNvSpPr>
              <a:spLocks noChangeArrowheads="1"/>
            </p:cNvSpPr>
            <p:nvPr/>
          </p:nvSpPr>
          <p:spPr bwMode="auto">
            <a:xfrm>
              <a:off x="7364590" y="2889251"/>
              <a:ext cx="763029"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latin typeface="+mj-lt"/>
                </a:rPr>
                <a:t>32 GR.</a:t>
              </a:r>
            </a:p>
          </p:txBody>
        </p:sp>
        <p:sp>
          <p:nvSpPr>
            <p:cNvPr id="18510" name="Rectangle 78"/>
            <p:cNvSpPr>
              <a:spLocks noChangeArrowheads="1"/>
            </p:cNvSpPr>
            <p:nvPr/>
          </p:nvSpPr>
          <p:spPr bwMode="auto">
            <a:xfrm>
              <a:off x="6784623" y="1889126"/>
              <a:ext cx="1503873"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000" b="1">
                  <a:solidFill>
                    <a:srgbClr val="000000"/>
                  </a:solidFill>
                  <a:latin typeface="+mj-lt"/>
                </a:rPr>
                <a:t>Exhaust Air</a:t>
              </a:r>
            </a:p>
          </p:txBody>
        </p:sp>
        <p:cxnSp>
          <p:nvCxnSpPr>
            <p:cNvPr id="84" name="Straight Arrow Connector 83"/>
            <p:cNvCxnSpPr/>
            <p:nvPr/>
          </p:nvCxnSpPr>
          <p:spPr>
            <a:xfrm flipH="1">
              <a:off x="8509706" y="2915443"/>
              <a:ext cx="3176" cy="989014"/>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pic>
        <p:nvPicPr>
          <p:cNvPr id="8" name="Picture 7"/>
          <p:cNvPicPr>
            <a:picLocks noChangeAspect="1"/>
          </p:cNvPicPr>
          <p:nvPr/>
        </p:nvPicPr>
        <p:blipFill>
          <a:blip r:embed="rId3"/>
          <a:stretch>
            <a:fillRect/>
          </a:stretch>
        </p:blipFill>
        <p:spPr>
          <a:xfrm>
            <a:off x="2612672" y="1733552"/>
            <a:ext cx="3657600" cy="3562350"/>
          </a:xfrm>
          <a:prstGeom prst="rect">
            <a:avLst/>
          </a:prstGeom>
        </p:spPr>
      </p:pic>
      <p:pic>
        <p:nvPicPr>
          <p:cNvPr id="9" name="Picture 8"/>
          <p:cNvPicPr>
            <a:picLocks noChangeAspect="1"/>
          </p:cNvPicPr>
          <p:nvPr/>
        </p:nvPicPr>
        <p:blipFill>
          <a:blip r:embed="rId4"/>
          <a:stretch>
            <a:fillRect/>
          </a:stretch>
        </p:blipFill>
        <p:spPr>
          <a:xfrm>
            <a:off x="7006910" y="1742252"/>
            <a:ext cx="3838575" cy="3590925"/>
          </a:xfrm>
          <a:prstGeom prst="rect">
            <a:avLst/>
          </a:prstGeom>
        </p:spPr>
      </p:pic>
      <p:sp>
        <p:nvSpPr>
          <p:cNvPr id="10" name="Rectangle 9"/>
          <p:cNvSpPr/>
          <p:nvPr/>
        </p:nvSpPr>
        <p:spPr>
          <a:xfrm rot="16200000">
            <a:off x="-2566508" y="1737471"/>
            <a:ext cx="3810659" cy="369332"/>
          </a:xfrm>
          <a:prstGeom prst="rect">
            <a:avLst/>
          </a:prstGeom>
        </p:spPr>
        <p:txBody>
          <a:bodyPr wrap="none">
            <a:spAutoFit/>
          </a:bodyPr>
          <a:lstStyle/>
          <a:p>
            <a:pPr lvl="0">
              <a:defRPr/>
            </a:pPr>
            <a:r>
              <a:rPr lang="en-US" altLang="en-US" b="1" dirty="0"/>
              <a:t>LIVE TYPE UNDERNEATH GRAPHIC</a:t>
            </a:r>
          </a:p>
        </p:txBody>
      </p:sp>
    </p:spTree>
    <p:extLst>
      <p:ext uri="{BB962C8B-B14F-4D97-AF65-F5344CB8AC3E}">
        <p14:creationId xmlns:p14="http://schemas.microsoft.com/office/powerpoint/2010/main" val="8501081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614591" y="856733"/>
            <a:ext cx="8720034" cy="575044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580" name="Rectangle 4"/>
          <p:cNvSpPr>
            <a:spLocks noChangeArrowheads="1"/>
          </p:cNvSpPr>
          <p:nvPr/>
        </p:nvSpPr>
        <p:spPr bwMode="auto">
          <a:xfrm>
            <a:off x="3481918" y="1196975"/>
            <a:ext cx="4811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81" name="Rectangle 5"/>
          <p:cNvSpPr>
            <a:spLocks noChangeArrowheads="1"/>
          </p:cNvSpPr>
          <p:nvPr/>
        </p:nvSpPr>
        <p:spPr bwMode="auto">
          <a:xfrm>
            <a:off x="4231217" y="4714875"/>
            <a:ext cx="38241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82" name="Rectangle 6"/>
          <p:cNvSpPr>
            <a:spLocks noChangeArrowheads="1"/>
          </p:cNvSpPr>
          <p:nvPr/>
        </p:nvSpPr>
        <p:spPr bwMode="auto">
          <a:xfrm>
            <a:off x="4660195" y="4714875"/>
            <a:ext cx="38241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83" name="Rectangle 7"/>
          <p:cNvSpPr>
            <a:spLocks noChangeArrowheads="1"/>
          </p:cNvSpPr>
          <p:nvPr/>
        </p:nvSpPr>
        <p:spPr bwMode="auto">
          <a:xfrm>
            <a:off x="5093406" y="4714875"/>
            <a:ext cx="28222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84" name="Rectangle 8"/>
          <p:cNvSpPr>
            <a:spLocks noChangeArrowheads="1"/>
          </p:cNvSpPr>
          <p:nvPr/>
        </p:nvSpPr>
        <p:spPr bwMode="auto">
          <a:xfrm>
            <a:off x="5520972" y="4714875"/>
            <a:ext cx="283634"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85" name="Rectangle 9"/>
          <p:cNvSpPr>
            <a:spLocks noChangeArrowheads="1"/>
          </p:cNvSpPr>
          <p:nvPr/>
        </p:nvSpPr>
        <p:spPr bwMode="auto">
          <a:xfrm>
            <a:off x="5952772" y="4714875"/>
            <a:ext cx="38382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86" name="Rectangle 10"/>
          <p:cNvSpPr>
            <a:spLocks noChangeArrowheads="1"/>
          </p:cNvSpPr>
          <p:nvPr/>
        </p:nvSpPr>
        <p:spPr bwMode="auto">
          <a:xfrm>
            <a:off x="6381750" y="4714875"/>
            <a:ext cx="38241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87" name="Rectangle 11"/>
          <p:cNvSpPr>
            <a:spLocks noChangeArrowheads="1"/>
          </p:cNvSpPr>
          <p:nvPr/>
        </p:nvSpPr>
        <p:spPr bwMode="auto">
          <a:xfrm>
            <a:off x="6814962" y="4714875"/>
            <a:ext cx="382411"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88" name="Rectangle 12"/>
          <p:cNvSpPr>
            <a:spLocks noChangeArrowheads="1"/>
          </p:cNvSpPr>
          <p:nvPr/>
        </p:nvSpPr>
        <p:spPr bwMode="auto">
          <a:xfrm>
            <a:off x="7243940" y="4714875"/>
            <a:ext cx="382411"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89" name="Rectangle 13"/>
          <p:cNvSpPr>
            <a:spLocks noChangeArrowheads="1"/>
          </p:cNvSpPr>
          <p:nvPr/>
        </p:nvSpPr>
        <p:spPr bwMode="auto">
          <a:xfrm>
            <a:off x="7675740" y="4714875"/>
            <a:ext cx="382411"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90" name="Rectangle 14"/>
          <p:cNvSpPr>
            <a:spLocks noChangeArrowheads="1"/>
          </p:cNvSpPr>
          <p:nvPr/>
        </p:nvSpPr>
        <p:spPr bwMode="auto">
          <a:xfrm>
            <a:off x="8058151" y="4714875"/>
            <a:ext cx="481189"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91" name="Rectangle 15"/>
          <p:cNvSpPr>
            <a:spLocks noChangeArrowheads="1"/>
          </p:cNvSpPr>
          <p:nvPr/>
        </p:nvSpPr>
        <p:spPr bwMode="auto">
          <a:xfrm>
            <a:off x="8489951" y="4714875"/>
            <a:ext cx="481189"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92" name="Rectangle 16"/>
          <p:cNvSpPr>
            <a:spLocks noChangeArrowheads="1"/>
          </p:cNvSpPr>
          <p:nvPr/>
        </p:nvSpPr>
        <p:spPr bwMode="auto">
          <a:xfrm rot="16200000">
            <a:off x="2778173" y="2806657"/>
            <a:ext cx="865622"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b="1" dirty="0">
                <a:solidFill>
                  <a:srgbClr val="000000"/>
                </a:solidFill>
              </a:rPr>
              <a:t>Grains</a:t>
            </a:r>
          </a:p>
        </p:txBody>
      </p:sp>
      <p:sp>
        <p:nvSpPr>
          <p:cNvPr id="24593" name="Rectangle 17"/>
          <p:cNvSpPr>
            <a:spLocks noChangeArrowheads="1"/>
          </p:cNvSpPr>
          <p:nvPr/>
        </p:nvSpPr>
        <p:spPr bwMode="auto">
          <a:xfrm>
            <a:off x="8368595" y="4222750"/>
            <a:ext cx="1296830"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b="1">
                <a:solidFill>
                  <a:srgbClr val="000000"/>
                </a:solidFill>
              </a:rPr>
              <a:t>Time (min)</a:t>
            </a:r>
          </a:p>
        </p:txBody>
      </p:sp>
      <p:sp>
        <p:nvSpPr>
          <p:cNvPr id="24600" name="Rectangle 24"/>
          <p:cNvSpPr>
            <a:spLocks noChangeArrowheads="1"/>
          </p:cNvSpPr>
          <p:nvPr/>
        </p:nvSpPr>
        <p:spPr bwMode="auto">
          <a:xfrm rot="16200000">
            <a:off x="2297946" y="2697913"/>
            <a:ext cx="1250342"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b="1">
                <a:solidFill>
                  <a:srgbClr val="000000"/>
                </a:solidFill>
              </a:rPr>
              <a:t>Return Air</a:t>
            </a:r>
          </a:p>
        </p:txBody>
      </p:sp>
      <p:sp>
        <p:nvSpPr>
          <p:cNvPr id="24601" name="Rectangle 25"/>
          <p:cNvSpPr>
            <a:spLocks noChangeArrowheads="1"/>
          </p:cNvSpPr>
          <p:nvPr/>
        </p:nvSpPr>
        <p:spPr bwMode="auto">
          <a:xfrm>
            <a:off x="1883852" y="4364790"/>
            <a:ext cx="1968488"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lvl="1"/>
            <a:r>
              <a:rPr lang="en-US" altLang="en-US" b="1" dirty="0">
                <a:solidFill>
                  <a:srgbClr val="000000"/>
                </a:solidFill>
              </a:rPr>
              <a:t>Outside ACH</a:t>
            </a:r>
          </a:p>
        </p:txBody>
      </p:sp>
      <p:sp>
        <p:nvSpPr>
          <p:cNvPr id="24602" name="Freeform 26"/>
          <p:cNvSpPr>
            <a:spLocks/>
          </p:cNvSpPr>
          <p:nvPr/>
        </p:nvSpPr>
        <p:spPr bwMode="auto">
          <a:xfrm>
            <a:off x="4005440" y="1597025"/>
            <a:ext cx="4145844" cy="2916238"/>
          </a:xfrm>
          <a:custGeom>
            <a:avLst/>
            <a:gdLst>
              <a:gd name="T0" fmla="*/ 0 w 2938"/>
              <a:gd name="T1" fmla="*/ 0 h 1837"/>
              <a:gd name="T2" fmla="*/ 2937 w 2938"/>
              <a:gd name="T3" fmla="*/ 0 h 1837"/>
              <a:gd name="T4" fmla="*/ 2937 w 2938"/>
              <a:gd name="T5" fmla="*/ 1836 h 1837"/>
              <a:gd name="T6" fmla="*/ 0 w 2938"/>
              <a:gd name="T7" fmla="*/ 1836 h 1837"/>
              <a:gd name="T8" fmla="*/ 0 w 2938"/>
              <a:gd name="T9" fmla="*/ 0 h 1837"/>
            </a:gdLst>
            <a:ahLst/>
            <a:cxnLst>
              <a:cxn ang="0">
                <a:pos x="T0" y="T1"/>
              </a:cxn>
              <a:cxn ang="0">
                <a:pos x="T2" y="T3"/>
              </a:cxn>
              <a:cxn ang="0">
                <a:pos x="T4" y="T5"/>
              </a:cxn>
              <a:cxn ang="0">
                <a:pos x="T6" y="T7"/>
              </a:cxn>
              <a:cxn ang="0">
                <a:pos x="T8" y="T9"/>
              </a:cxn>
            </a:cxnLst>
            <a:rect l="0" t="0" r="r" b="b"/>
            <a:pathLst>
              <a:path w="2938" h="1837">
                <a:moveTo>
                  <a:pt x="0" y="0"/>
                </a:moveTo>
                <a:lnTo>
                  <a:pt x="2937" y="0"/>
                </a:lnTo>
                <a:lnTo>
                  <a:pt x="2937" y="1836"/>
                </a:lnTo>
                <a:lnTo>
                  <a:pt x="0" y="1836"/>
                </a:lnTo>
                <a:lnTo>
                  <a:pt x="0" y="0"/>
                </a:lnTo>
              </a:path>
            </a:pathLst>
          </a:custGeom>
          <a:solidFill>
            <a:srgbClr val="FFFFFF"/>
          </a:solidFill>
          <a:ln>
            <a:noFill/>
          </a:ln>
          <a:effectLst/>
          <a:extLst>
            <a:ext uri="{91240B29-F687-4F45-9708-019B960494DF}">
              <a14:hiddenLine xmlns:a14="http://schemas.microsoft.com/office/drawing/2010/main" w="9525" cap="rnd">
                <a:solidFill>
                  <a:schemeClr val="tx1"/>
                </a:solidFill>
                <a:round/>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03" name="Line 27"/>
          <p:cNvSpPr>
            <a:spLocks noChangeShapeType="1"/>
          </p:cNvSpPr>
          <p:nvPr/>
        </p:nvSpPr>
        <p:spPr bwMode="auto">
          <a:xfrm>
            <a:off x="4005439" y="1597027"/>
            <a:ext cx="0" cy="2930525"/>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04" name="Line 28"/>
          <p:cNvSpPr>
            <a:spLocks noChangeShapeType="1"/>
          </p:cNvSpPr>
          <p:nvPr/>
        </p:nvSpPr>
        <p:spPr bwMode="auto">
          <a:xfrm>
            <a:off x="3953229" y="4527550"/>
            <a:ext cx="104422" cy="0"/>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05" name="Line 29"/>
          <p:cNvSpPr>
            <a:spLocks noChangeShapeType="1"/>
          </p:cNvSpPr>
          <p:nvPr/>
        </p:nvSpPr>
        <p:spPr bwMode="auto">
          <a:xfrm>
            <a:off x="3953229" y="4043363"/>
            <a:ext cx="104422" cy="0"/>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06" name="Line 30"/>
          <p:cNvSpPr>
            <a:spLocks noChangeShapeType="1"/>
          </p:cNvSpPr>
          <p:nvPr/>
        </p:nvSpPr>
        <p:spPr bwMode="auto">
          <a:xfrm>
            <a:off x="3953229" y="3554413"/>
            <a:ext cx="104422" cy="0"/>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07" name="Line 31"/>
          <p:cNvSpPr>
            <a:spLocks noChangeShapeType="1"/>
          </p:cNvSpPr>
          <p:nvPr/>
        </p:nvSpPr>
        <p:spPr bwMode="auto">
          <a:xfrm>
            <a:off x="3953229" y="3071813"/>
            <a:ext cx="104422" cy="0"/>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08" name="Line 32"/>
          <p:cNvSpPr>
            <a:spLocks noChangeShapeType="1"/>
          </p:cNvSpPr>
          <p:nvPr/>
        </p:nvSpPr>
        <p:spPr bwMode="auto">
          <a:xfrm>
            <a:off x="3953229" y="2566988"/>
            <a:ext cx="104422" cy="0"/>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09" name="Line 33"/>
          <p:cNvSpPr>
            <a:spLocks noChangeShapeType="1"/>
          </p:cNvSpPr>
          <p:nvPr/>
        </p:nvSpPr>
        <p:spPr bwMode="auto">
          <a:xfrm>
            <a:off x="3953229" y="2078038"/>
            <a:ext cx="104422" cy="0"/>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10" name="Line 34"/>
          <p:cNvSpPr>
            <a:spLocks noChangeShapeType="1"/>
          </p:cNvSpPr>
          <p:nvPr/>
        </p:nvSpPr>
        <p:spPr bwMode="auto">
          <a:xfrm>
            <a:off x="3953229" y="1597025"/>
            <a:ext cx="104422" cy="0"/>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11" name="Line 35"/>
          <p:cNvSpPr>
            <a:spLocks noChangeShapeType="1"/>
          </p:cNvSpPr>
          <p:nvPr/>
        </p:nvSpPr>
        <p:spPr bwMode="auto">
          <a:xfrm>
            <a:off x="4005441" y="4527550"/>
            <a:ext cx="4164189" cy="0"/>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12" name="Line 36"/>
          <p:cNvSpPr>
            <a:spLocks noChangeShapeType="1"/>
          </p:cNvSpPr>
          <p:nvPr/>
        </p:nvSpPr>
        <p:spPr bwMode="auto">
          <a:xfrm flipV="1">
            <a:off x="4005439" y="4478340"/>
            <a:ext cx="0" cy="96837"/>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13" name="Line 37"/>
          <p:cNvSpPr>
            <a:spLocks noChangeShapeType="1"/>
          </p:cNvSpPr>
          <p:nvPr/>
        </p:nvSpPr>
        <p:spPr bwMode="auto">
          <a:xfrm flipV="1">
            <a:off x="4845050" y="4478340"/>
            <a:ext cx="0" cy="96837"/>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14" name="Line 38"/>
          <p:cNvSpPr>
            <a:spLocks noChangeShapeType="1"/>
          </p:cNvSpPr>
          <p:nvPr/>
        </p:nvSpPr>
        <p:spPr bwMode="auto">
          <a:xfrm flipV="1">
            <a:off x="5667728" y="4478340"/>
            <a:ext cx="0" cy="96837"/>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15" name="Line 39"/>
          <p:cNvSpPr>
            <a:spLocks noChangeShapeType="1"/>
          </p:cNvSpPr>
          <p:nvPr/>
        </p:nvSpPr>
        <p:spPr bwMode="auto">
          <a:xfrm flipV="1">
            <a:off x="6507339" y="4478340"/>
            <a:ext cx="0" cy="96837"/>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16" name="Line 40"/>
          <p:cNvSpPr>
            <a:spLocks noChangeShapeType="1"/>
          </p:cNvSpPr>
          <p:nvPr/>
        </p:nvSpPr>
        <p:spPr bwMode="auto">
          <a:xfrm flipV="1">
            <a:off x="7331428" y="4478340"/>
            <a:ext cx="0" cy="96837"/>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17" name="Line 41"/>
          <p:cNvSpPr>
            <a:spLocks noChangeShapeType="1"/>
          </p:cNvSpPr>
          <p:nvPr/>
        </p:nvSpPr>
        <p:spPr bwMode="auto">
          <a:xfrm flipV="1">
            <a:off x="8169628" y="4478340"/>
            <a:ext cx="0" cy="96837"/>
          </a:xfrm>
          <a:prstGeom prst="line">
            <a:avLst/>
          </a:prstGeom>
          <a:noFill/>
          <a:ln w="127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18" name="Freeform 42"/>
          <p:cNvSpPr>
            <a:spLocks/>
          </p:cNvSpPr>
          <p:nvPr/>
        </p:nvSpPr>
        <p:spPr bwMode="auto">
          <a:xfrm>
            <a:off x="4005439" y="1624013"/>
            <a:ext cx="4165600" cy="1289050"/>
          </a:xfrm>
          <a:custGeom>
            <a:avLst/>
            <a:gdLst>
              <a:gd name="T0" fmla="*/ 0 w 2952"/>
              <a:gd name="T1" fmla="*/ 811 h 812"/>
              <a:gd name="T2" fmla="*/ 595 w 2952"/>
              <a:gd name="T3" fmla="*/ 359 h 812"/>
              <a:gd name="T4" fmla="*/ 1178 w 2952"/>
              <a:gd name="T5" fmla="*/ 144 h 812"/>
              <a:gd name="T6" fmla="*/ 1773 w 2952"/>
              <a:gd name="T7" fmla="*/ 51 h 812"/>
              <a:gd name="T8" fmla="*/ 2356 w 2952"/>
              <a:gd name="T9" fmla="*/ 10 h 812"/>
              <a:gd name="T10" fmla="*/ 2951 w 2952"/>
              <a:gd name="T11" fmla="*/ 0 h 812"/>
            </a:gdLst>
            <a:ahLst/>
            <a:cxnLst>
              <a:cxn ang="0">
                <a:pos x="T0" y="T1"/>
              </a:cxn>
              <a:cxn ang="0">
                <a:pos x="T2" y="T3"/>
              </a:cxn>
              <a:cxn ang="0">
                <a:pos x="T4" y="T5"/>
              </a:cxn>
              <a:cxn ang="0">
                <a:pos x="T6" y="T7"/>
              </a:cxn>
              <a:cxn ang="0">
                <a:pos x="T8" y="T9"/>
              </a:cxn>
              <a:cxn ang="0">
                <a:pos x="T10" y="T11"/>
              </a:cxn>
            </a:cxnLst>
            <a:rect l="0" t="0" r="r" b="b"/>
            <a:pathLst>
              <a:path w="2952" h="812">
                <a:moveTo>
                  <a:pt x="0" y="811"/>
                </a:moveTo>
                <a:lnTo>
                  <a:pt x="595" y="359"/>
                </a:lnTo>
                <a:lnTo>
                  <a:pt x="1178" y="144"/>
                </a:lnTo>
                <a:lnTo>
                  <a:pt x="1773" y="51"/>
                </a:lnTo>
                <a:lnTo>
                  <a:pt x="2356" y="10"/>
                </a:lnTo>
                <a:lnTo>
                  <a:pt x="2951" y="0"/>
                </a:lnTo>
              </a:path>
            </a:pathLst>
          </a:custGeom>
          <a:noFill/>
          <a:ln w="25400" cap="rnd" cmpd="sng">
            <a:solidFill>
              <a:srgbClr val="000080"/>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19" name="Freeform 43"/>
          <p:cNvSpPr>
            <a:spLocks/>
          </p:cNvSpPr>
          <p:nvPr/>
        </p:nvSpPr>
        <p:spPr bwMode="auto">
          <a:xfrm>
            <a:off x="4005439" y="2078040"/>
            <a:ext cx="4165600" cy="835025"/>
          </a:xfrm>
          <a:custGeom>
            <a:avLst/>
            <a:gdLst>
              <a:gd name="T0" fmla="*/ 0 w 2952"/>
              <a:gd name="T1" fmla="*/ 525 h 526"/>
              <a:gd name="T2" fmla="*/ 595 w 2952"/>
              <a:gd name="T3" fmla="*/ 381 h 526"/>
              <a:gd name="T4" fmla="*/ 1178 w 2952"/>
              <a:gd name="T5" fmla="*/ 257 h 526"/>
              <a:gd name="T6" fmla="*/ 1773 w 2952"/>
              <a:gd name="T7" fmla="*/ 154 h 526"/>
              <a:gd name="T8" fmla="*/ 2356 w 2952"/>
              <a:gd name="T9" fmla="*/ 72 h 526"/>
              <a:gd name="T10" fmla="*/ 2951 w 2952"/>
              <a:gd name="T11" fmla="*/ 0 h 526"/>
            </a:gdLst>
            <a:ahLst/>
            <a:cxnLst>
              <a:cxn ang="0">
                <a:pos x="T0" y="T1"/>
              </a:cxn>
              <a:cxn ang="0">
                <a:pos x="T2" y="T3"/>
              </a:cxn>
              <a:cxn ang="0">
                <a:pos x="T4" y="T5"/>
              </a:cxn>
              <a:cxn ang="0">
                <a:pos x="T6" y="T7"/>
              </a:cxn>
              <a:cxn ang="0">
                <a:pos x="T8" y="T9"/>
              </a:cxn>
              <a:cxn ang="0">
                <a:pos x="T10" y="T11"/>
              </a:cxn>
            </a:cxnLst>
            <a:rect l="0" t="0" r="r" b="b"/>
            <a:pathLst>
              <a:path w="2952" h="526">
                <a:moveTo>
                  <a:pt x="0" y="525"/>
                </a:moveTo>
                <a:lnTo>
                  <a:pt x="595" y="381"/>
                </a:lnTo>
                <a:lnTo>
                  <a:pt x="1178" y="257"/>
                </a:lnTo>
                <a:lnTo>
                  <a:pt x="1773" y="154"/>
                </a:lnTo>
                <a:lnTo>
                  <a:pt x="2356" y="72"/>
                </a:lnTo>
                <a:lnTo>
                  <a:pt x="2951" y="0"/>
                </a:lnTo>
              </a:path>
            </a:pathLst>
          </a:custGeom>
          <a:noFill/>
          <a:ln w="25400" cap="rnd" cmpd="sng">
            <a:solidFill>
              <a:srgbClr val="FF00FF"/>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20" name="Freeform 44"/>
          <p:cNvSpPr>
            <a:spLocks/>
          </p:cNvSpPr>
          <p:nvPr/>
        </p:nvSpPr>
        <p:spPr bwMode="auto">
          <a:xfrm>
            <a:off x="3953229" y="2854325"/>
            <a:ext cx="105833" cy="101600"/>
          </a:xfrm>
          <a:custGeom>
            <a:avLst/>
            <a:gdLst>
              <a:gd name="T0" fmla="*/ 37 w 75"/>
              <a:gd name="T1" fmla="*/ 0 h 64"/>
              <a:gd name="T2" fmla="*/ 74 w 75"/>
              <a:gd name="T3" fmla="*/ 32 h 64"/>
              <a:gd name="T4" fmla="*/ 37 w 75"/>
              <a:gd name="T5" fmla="*/ 63 h 64"/>
              <a:gd name="T6" fmla="*/ 0 w 75"/>
              <a:gd name="T7" fmla="*/ 32 h 64"/>
              <a:gd name="T8" fmla="*/ 37 w 75"/>
              <a:gd name="T9" fmla="*/ 0 h 64"/>
            </a:gdLst>
            <a:ahLst/>
            <a:cxnLst>
              <a:cxn ang="0">
                <a:pos x="T0" y="T1"/>
              </a:cxn>
              <a:cxn ang="0">
                <a:pos x="T2" y="T3"/>
              </a:cxn>
              <a:cxn ang="0">
                <a:pos x="T4" y="T5"/>
              </a:cxn>
              <a:cxn ang="0">
                <a:pos x="T6" y="T7"/>
              </a:cxn>
              <a:cxn ang="0">
                <a:pos x="T8" y="T9"/>
              </a:cxn>
            </a:cxnLst>
            <a:rect l="0" t="0" r="r" b="b"/>
            <a:pathLst>
              <a:path w="75" h="64">
                <a:moveTo>
                  <a:pt x="37" y="0"/>
                </a:moveTo>
                <a:lnTo>
                  <a:pt x="74" y="32"/>
                </a:lnTo>
                <a:lnTo>
                  <a:pt x="37" y="63"/>
                </a:lnTo>
                <a:lnTo>
                  <a:pt x="0" y="32"/>
                </a:lnTo>
                <a:lnTo>
                  <a:pt x="37" y="0"/>
                </a:lnTo>
              </a:path>
            </a:pathLst>
          </a:custGeom>
          <a:solidFill>
            <a:srgbClr val="000080"/>
          </a:solidFill>
          <a:ln w="12700" cap="rnd" cmpd="sng">
            <a:solidFill>
              <a:srgbClr val="00008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21" name="Freeform 45"/>
          <p:cNvSpPr>
            <a:spLocks/>
          </p:cNvSpPr>
          <p:nvPr/>
        </p:nvSpPr>
        <p:spPr bwMode="auto">
          <a:xfrm>
            <a:off x="4788606" y="2147890"/>
            <a:ext cx="114300" cy="96837"/>
          </a:xfrm>
          <a:custGeom>
            <a:avLst/>
            <a:gdLst>
              <a:gd name="T0" fmla="*/ 40 w 81"/>
              <a:gd name="T1" fmla="*/ 0 h 61"/>
              <a:gd name="T2" fmla="*/ 80 w 81"/>
              <a:gd name="T3" fmla="*/ 30 h 61"/>
              <a:gd name="T4" fmla="*/ 40 w 81"/>
              <a:gd name="T5" fmla="*/ 60 h 61"/>
              <a:gd name="T6" fmla="*/ 0 w 81"/>
              <a:gd name="T7" fmla="*/ 30 h 61"/>
              <a:gd name="T8" fmla="*/ 40 w 81"/>
              <a:gd name="T9" fmla="*/ 0 h 61"/>
            </a:gdLst>
            <a:ahLst/>
            <a:cxnLst>
              <a:cxn ang="0">
                <a:pos x="T0" y="T1"/>
              </a:cxn>
              <a:cxn ang="0">
                <a:pos x="T2" y="T3"/>
              </a:cxn>
              <a:cxn ang="0">
                <a:pos x="T4" y="T5"/>
              </a:cxn>
              <a:cxn ang="0">
                <a:pos x="T6" y="T7"/>
              </a:cxn>
              <a:cxn ang="0">
                <a:pos x="T8" y="T9"/>
              </a:cxn>
            </a:cxnLst>
            <a:rect l="0" t="0" r="r" b="b"/>
            <a:pathLst>
              <a:path w="81" h="61">
                <a:moveTo>
                  <a:pt x="40" y="0"/>
                </a:moveTo>
                <a:lnTo>
                  <a:pt x="80" y="30"/>
                </a:lnTo>
                <a:lnTo>
                  <a:pt x="40" y="60"/>
                </a:lnTo>
                <a:lnTo>
                  <a:pt x="0" y="30"/>
                </a:lnTo>
                <a:lnTo>
                  <a:pt x="40" y="0"/>
                </a:lnTo>
              </a:path>
            </a:pathLst>
          </a:custGeom>
          <a:solidFill>
            <a:srgbClr val="000080"/>
          </a:solidFill>
          <a:ln w="12700" cap="rnd" cmpd="sng">
            <a:solidFill>
              <a:srgbClr val="00008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22" name="Freeform 46"/>
          <p:cNvSpPr>
            <a:spLocks/>
          </p:cNvSpPr>
          <p:nvPr/>
        </p:nvSpPr>
        <p:spPr bwMode="auto">
          <a:xfrm>
            <a:off x="5612696" y="1804990"/>
            <a:ext cx="108655" cy="96837"/>
          </a:xfrm>
          <a:custGeom>
            <a:avLst/>
            <a:gdLst>
              <a:gd name="T0" fmla="*/ 38 w 77"/>
              <a:gd name="T1" fmla="*/ 0 h 61"/>
              <a:gd name="T2" fmla="*/ 76 w 77"/>
              <a:gd name="T3" fmla="*/ 30 h 61"/>
              <a:gd name="T4" fmla="*/ 38 w 77"/>
              <a:gd name="T5" fmla="*/ 60 h 61"/>
              <a:gd name="T6" fmla="*/ 0 w 77"/>
              <a:gd name="T7" fmla="*/ 30 h 61"/>
              <a:gd name="T8" fmla="*/ 38 w 77"/>
              <a:gd name="T9" fmla="*/ 0 h 61"/>
            </a:gdLst>
            <a:ahLst/>
            <a:cxnLst>
              <a:cxn ang="0">
                <a:pos x="T0" y="T1"/>
              </a:cxn>
              <a:cxn ang="0">
                <a:pos x="T2" y="T3"/>
              </a:cxn>
              <a:cxn ang="0">
                <a:pos x="T4" y="T5"/>
              </a:cxn>
              <a:cxn ang="0">
                <a:pos x="T6" y="T7"/>
              </a:cxn>
              <a:cxn ang="0">
                <a:pos x="T8" y="T9"/>
              </a:cxn>
            </a:cxnLst>
            <a:rect l="0" t="0" r="r" b="b"/>
            <a:pathLst>
              <a:path w="77" h="61">
                <a:moveTo>
                  <a:pt x="38" y="0"/>
                </a:moveTo>
                <a:lnTo>
                  <a:pt x="76" y="30"/>
                </a:lnTo>
                <a:lnTo>
                  <a:pt x="38" y="60"/>
                </a:lnTo>
                <a:lnTo>
                  <a:pt x="0" y="30"/>
                </a:lnTo>
                <a:lnTo>
                  <a:pt x="38" y="0"/>
                </a:lnTo>
              </a:path>
            </a:pathLst>
          </a:custGeom>
          <a:solidFill>
            <a:srgbClr val="000080"/>
          </a:solidFill>
          <a:ln w="12700" cap="rnd" cmpd="sng">
            <a:solidFill>
              <a:srgbClr val="00008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23" name="Freeform 47"/>
          <p:cNvSpPr>
            <a:spLocks/>
          </p:cNvSpPr>
          <p:nvPr/>
        </p:nvSpPr>
        <p:spPr bwMode="auto">
          <a:xfrm>
            <a:off x="6453717" y="1658938"/>
            <a:ext cx="107244" cy="100012"/>
          </a:xfrm>
          <a:custGeom>
            <a:avLst/>
            <a:gdLst>
              <a:gd name="T0" fmla="*/ 38 w 76"/>
              <a:gd name="T1" fmla="*/ 0 h 63"/>
              <a:gd name="T2" fmla="*/ 75 w 76"/>
              <a:gd name="T3" fmla="*/ 31 h 63"/>
              <a:gd name="T4" fmla="*/ 38 w 76"/>
              <a:gd name="T5" fmla="*/ 62 h 63"/>
              <a:gd name="T6" fmla="*/ 0 w 76"/>
              <a:gd name="T7" fmla="*/ 31 h 63"/>
              <a:gd name="T8" fmla="*/ 38 w 76"/>
              <a:gd name="T9" fmla="*/ 0 h 63"/>
            </a:gdLst>
            <a:ahLst/>
            <a:cxnLst>
              <a:cxn ang="0">
                <a:pos x="T0" y="T1"/>
              </a:cxn>
              <a:cxn ang="0">
                <a:pos x="T2" y="T3"/>
              </a:cxn>
              <a:cxn ang="0">
                <a:pos x="T4" y="T5"/>
              </a:cxn>
              <a:cxn ang="0">
                <a:pos x="T6" y="T7"/>
              </a:cxn>
              <a:cxn ang="0">
                <a:pos x="T8" y="T9"/>
              </a:cxn>
            </a:cxnLst>
            <a:rect l="0" t="0" r="r" b="b"/>
            <a:pathLst>
              <a:path w="76" h="63">
                <a:moveTo>
                  <a:pt x="38" y="0"/>
                </a:moveTo>
                <a:lnTo>
                  <a:pt x="75" y="31"/>
                </a:lnTo>
                <a:lnTo>
                  <a:pt x="38" y="62"/>
                </a:lnTo>
                <a:lnTo>
                  <a:pt x="0" y="31"/>
                </a:lnTo>
                <a:lnTo>
                  <a:pt x="38" y="0"/>
                </a:lnTo>
              </a:path>
            </a:pathLst>
          </a:custGeom>
          <a:solidFill>
            <a:srgbClr val="000080"/>
          </a:solidFill>
          <a:ln w="12700" cap="rnd" cmpd="sng">
            <a:solidFill>
              <a:srgbClr val="00008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24" name="Freeform 48"/>
          <p:cNvSpPr>
            <a:spLocks/>
          </p:cNvSpPr>
          <p:nvPr/>
        </p:nvSpPr>
        <p:spPr bwMode="auto">
          <a:xfrm>
            <a:off x="7276395" y="1597025"/>
            <a:ext cx="107244" cy="96838"/>
          </a:xfrm>
          <a:custGeom>
            <a:avLst/>
            <a:gdLst>
              <a:gd name="T0" fmla="*/ 38 w 76"/>
              <a:gd name="T1" fmla="*/ 0 h 61"/>
              <a:gd name="T2" fmla="*/ 75 w 76"/>
              <a:gd name="T3" fmla="*/ 30 h 61"/>
              <a:gd name="T4" fmla="*/ 38 w 76"/>
              <a:gd name="T5" fmla="*/ 60 h 61"/>
              <a:gd name="T6" fmla="*/ 0 w 76"/>
              <a:gd name="T7" fmla="*/ 30 h 61"/>
              <a:gd name="T8" fmla="*/ 38 w 76"/>
              <a:gd name="T9" fmla="*/ 0 h 61"/>
            </a:gdLst>
            <a:ahLst/>
            <a:cxnLst>
              <a:cxn ang="0">
                <a:pos x="T0" y="T1"/>
              </a:cxn>
              <a:cxn ang="0">
                <a:pos x="T2" y="T3"/>
              </a:cxn>
              <a:cxn ang="0">
                <a:pos x="T4" y="T5"/>
              </a:cxn>
              <a:cxn ang="0">
                <a:pos x="T6" y="T7"/>
              </a:cxn>
              <a:cxn ang="0">
                <a:pos x="T8" y="T9"/>
              </a:cxn>
            </a:cxnLst>
            <a:rect l="0" t="0" r="r" b="b"/>
            <a:pathLst>
              <a:path w="76" h="61">
                <a:moveTo>
                  <a:pt x="38" y="0"/>
                </a:moveTo>
                <a:lnTo>
                  <a:pt x="75" y="30"/>
                </a:lnTo>
                <a:lnTo>
                  <a:pt x="38" y="60"/>
                </a:lnTo>
                <a:lnTo>
                  <a:pt x="0" y="30"/>
                </a:lnTo>
                <a:lnTo>
                  <a:pt x="38" y="0"/>
                </a:lnTo>
              </a:path>
            </a:pathLst>
          </a:custGeom>
          <a:solidFill>
            <a:srgbClr val="000080"/>
          </a:solidFill>
          <a:ln w="12700" cap="rnd" cmpd="sng">
            <a:solidFill>
              <a:srgbClr val="00008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25" name="Freeform 49"/>
          <p:cNvSpPr>
            <a:spLocks/>
          </p:cNvSpPr>
          <p:nvPr/>
        </p:nvSpPr>
        <p:spPr bwMode="auto">
          <a:xfrm>
            <a:off x="8111773" y="1579565"/>
            <a:ext cx="111478" cy="98425"/>
          </a:xfrm>
          <a:custGeom>
            <a:avLst/>
            <a:gdLst>
              <a:gd name="T0" fmla="*/ 39 w 79"/>
              <a:gd name="T1" fmla="*/ 0 h 62"/>
              <a:gd name="T2" fmla="*/ 78 w 79"/>
              <a:gd name="T3" fmla="*/ 31 h 62"/>
              <a:gd name="T4" fmla="*/ 39 w 79"/>
              <a:gd name="T5" fmla="*/ 61 h 62"/>
              <a:gd name="T6" fmla="*/ 0 w 79"/>
              <a:gd name="T7" fmla="*/ 31 h 62"/>
              <a:gd name="T8" fmla="*/ 39 w 79"/>
              <a:gd name="T9" fmla="*/ 0 h 62"/>
            </a:gdLst>
            <a:ahLst/>
            <a:cxnLst>
              <a:cxn ang="0">
                <a:pos x="T0" y="T1"/>
              </a:cxn>
              <a:cxn ang="0">
                <a:pos x="T2" y="T3"/>
              </a:cxn>
              <a:cxn ang="0">
                <a:pos x="T4" y="T5"/>
              </a:cxn>
              <a:cxn ang="0">
                <a:pos x="T6" y="T7"/>
              </a:cxn>
              <a:cxn ang="0">
                <a:pos x="T8" y="T9"/>
              </a:cxn>
            </a:cxnLst>
            <a:rect l="0" t="0" r="r" b="b"/>
            <a:pathLst>
              <a:path w="79" h="62">
                <a:moveTo>
                  <a:pt x="39" y="0"/>
                </a:moveTo>
                <a:lnTo>
                  <a:pt x="78" y="31"/>
                </a:lnTo>
                <a:lnTo>
                  <a:pt x="39" y="61"/>
                </a:lnTo>
                <a:lnTo>
                  <a:pt x="0" y="31"/>
                </a:lnTo>
                <a:lnTo>
                  <a:pt x="39" y="0"/>
                </a:lnTo>
              </a:path>
            </a:pathLst>
          </a:custGeom>
          <a:solidFill>
            <a:srgbClr val="000080"/>
          </a:solidFill>
          <a:ln w="12700" cap="rnd" cmpd="sng">
            <a:solidFill>
              <a:srgbClr val="00008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26" name="Rectangle 50"/>
          <p:cNvSpPr>
            <a:spLocks noChangeArrowheads="1"/>
          </p:cNvSpPr>
          <p:nvPr/>
        </p:nvSpPr>
        <p:spPr bwMode="auto">
          <a:xfrm>
            <a:off x="3946173" y="2859088"/>
            <a:ext cx="98778" cy="82550"/>
          </a:xfrm>
          <a:prstGeom prst="rect">
            <a:avLst/>
          </a:prstGeom>
          <a:solidFill>
            <a:srgbClr val="FF00FF"/>
          </a:solidFill>
          <a:ln w="12700">
            <a:solidFill>
              <a:srgbClr val="FF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27" name="Rectangle 51"/>
          <p:cNvSpPr>
            <a:spLocks noChangeArrowheads="1"/>
          </p:cNvSpPr>
          <p:nvPr/>
        </p:nvSpPr>
        <p:spPr bwMode="auto">
          <a:xfrm>
            <a:off x="4790018" y="2625727"/>
            <a:ext cx="93133" cy="92075"/>
          </a:xfrm>
          <a:prstGeom prst="rect">
            <a:avLst/>
          </a:prstGeom>
          <a:solidFill>
            <a:srgbClr val="FF00FF"/>
          </a:solidFill>
          <a:ln w="12700">
            <a:solidFill>
              <a:srgbClr val="FF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28" name="Rectangle 52"/>
          <p:cNvSpPr>
            <a:spLocks noChangeArrowheads="1"/>
          </p:cNvSpPr>
          <p:nvPr/>
        </p:nvSpPr>
        <p:spPr bwMode="auto">
          <a:xfrm>
            <a:off x="5608461" y="2432052"/>
            <a:ext cx="95956" cy="87313"/>
          </a:xfrm>
          <a:prstGeom prst="rect">
            <a:avLst/>
          </a:prstGeom>
          <a:solidFill>
            <a:srgbClr val="FF00FF"/>
          </a:solidFill>
          <a:ln w="12700">
            <a:solidFill>
              <a:srgbClr val="FF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29" name="Rectangle 53"/>
          <p:cNvSpPr>
            <a:spLocks noChangeArrowheads="1"/>
          </p:cNvSpPr>
          <p:nvPr/>
        </p:nvSpPr>
        <p:spPr bwMode="auto">
          <a:xfrm>
            <a:off x="6449485" y="2271713"/>
            <a:ext cx="94545" cy="88900"/>
          </a:xfrm>
          <a:prstGeom prst="rect">
            <a:avLst/>
          </a:prstGeom>
          <a:solidFill>
            <a:srgbClr val="FF00FF"/>
          </a:solidFill>
          <a:ln w="12700">
            <a:solidFill>
              <a:srgbClr val="FF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30" name="Rectangle 54"/>
          <p:cNvSpPr>
            <a:spLocks noChangeArrowheads="1"/>
          </p:cNvSpPr>
          <p:nvPr/>
        </p:nvSpPr>
        <p:spPr bwMode="auto">
          <a:xfrm>
            <a:off x="7273573" y="2146302"/>
            <a:ext cx="91723" cy="80963"/>
          </a:xfrm>
          <a:prstGeom prst="rect">
            <a:avLst/>
          </a:prstGeom>
          <a:solidFill>
            <a:srgbClr val="FF00FF"/>
          </a:solidFill>
          <a:ln w="12700">
            <a:solidFill>
              <a:srgbClr val="FF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31" name="Rectangle 55"/>
          <p:cNvSpPr>
            <a:spLocks noChangeArrowheads="1"/>
          </p:cNvSpPr>
          <p:nvPr/>
        </p:nvSpPr>
        <p:spPr bwMode="auto">
          <a:xfrm>
            <a:off x="8108951" y="2027238"/>
            <a:ext cx="97367" cy="88900"/>
          </a:xfrm>
          <a:prstGeom prst="rect">
            <a:avLst/>
          </a:prstGeom>
          <a:solidFill>
            <a:srgbClr val="FF00FF"/>
          </a:solidFill>
          <a:ln w="12700">
            <a:solidFill>
              <a:srgbClr val="FF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32" name="Rectangle 56"/>
          <p:cNvSpPr>
            <a:spLocks noChangeArrowheads="1"/>
          </p:cNvSpPr>
          <p:nvPr/>
        </p:nvSpPr>
        <p:spPr bwMode="auto">
          <a:xfrm>
            <a:off x="3570818" y="3830639"/>
            <a:ext cx="488916"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000" b="1">
                <a:solidFill>
                  <a:srgbClr val="000000"/>
                </a:solidFill>
              </a:rPr>
              <a:t>20</a:t>
            </a:r>
          </a:p>
        </p:txBody>
      </p:sp>
      <p:sp>
        <p:nvSpPr>
          <p:cNvPr id="24633" name="Rectangle 57"/>
          <p:cNvSpPr>
            <a:spLocks noChangeArrowheads="1"/>
          </p:cNvSpPr>
          <p:nvPr/>
        </p:nvSpPr>
        <p:spPr bwMode="auto">
          <a:xfrm>
            <a:off x="3570818" y="3344864"/>
            <a:ext cx="476092"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000" b="1">
                <a:solidFill>
                  <a:srgbClr val="000000"/>
                </a:solidFill>
              </a:rPr>
              <a:t>40</a:t>
            </a:r>
          </a:p>
        </p:txBody>
      </p:sp>
      <p:sp>
        <p:nvSpPr>
          <p:cNvPr id="24634" name="Rectangle 58"/>
          <p:cNvSpPr>
            <a:spLocks noChangeArrowheads="1"/>
          </p:cNvSpPr>
          <p:nvPr/>
        </p:nvSpPr>
        <p:spPr bwMode="auto">
          <a:xfrm>
            <a:off x="3570818" y="2933701"/>
            <a:ext cx="496931"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000" b="1">
                <a:solidFill>
                  <a:srgbClr val="000000"/>
                </a:solidFill>
              </a:rPr>
              <a:t>60</a:t>
            </a:r>
          </a:p>
        </p:txBody>
      </p:sp>
      <p:sp>
        <p:nvSpPr>
          <p:cNvPr id="24635" name="Rectangle 59"/>
          <p:cNvSpPr>
            <a:spLocks noChangeArrowheads="1"/>
          </p:cNvSpPr>
          <p:nvPr/>
        </p:nvSpPr>
        <p:spPr bwMode="auto">
          <a:xfrm>
            <a:off x="3570818" y="2430464"/>
            <a:ext cx="493725"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000" b="1">
                <a:solidFill>
                  <a:srgbClr val="000000"/>
                </a:solidFill>
              </a:rPr>
              <a:t>80</a:t>
            </a:r>
          </a:p>
        </p:txBody>
      </p:sp>
      <p:sp>
        <p:nvSpPr>
          <p:cNvPr id="24636" name="Rectangle 60"/>
          <p:cNvSpPr>
            <a:spLocks noChangeArrowheads="1"/>
          </p:cNvSpPr>
          <p:nvPr/>
        </p:nvSpPr>
        <p:spPr bwMode="auto">
          <a:xfrm>
            <a:off x="3456518" y="1943101"/>
            <a:ext cx="613951"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000" b="1">
                <a:solidFill>
                  <a:srgbClr val="000000"/>
                </a:solidFill>
              </a:rPr>
              <a:t>100</a:t>
            </a:r>
          </a:p>
        </p:txBody>
      </p:sp>
      <p:sp>
        <p:nvSpPr>
          <p:cNvPr id="24637" name="Rectangle 61"/>
          <p:cNvSpPr>
            <a:spLocks noChangeArrowheads="1"/>
          </p:cNvSpPr>
          <p:nvPr/>
        </p:nvSpPr>
        <p:spPr bwMode="auto">
          <a:xfrm>
            <a:off x="3456518" y="1457326"/>
            <a:ext cx="613951"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000" b="1">
                <a:solidFill>
                  <a:srgbClr val="000000"/>
                </a:solidFill>
              </a:rPr>
              <a:t>120</a:t>
            </a:r>
          </a:p>
        </p:txBody>
      </p:sp>
      <p:sp>
        <p:nvSpPr>
          <p:cNvPr id="24639" name="Line 63"/>
          <p:cNvSpPr>
            <a:spLocks noChangeShapeType="1"/>
          </p:cNvSpPr>
          <p:nvPr/>
        </p:nvSpPr>
        <p:spPr bwMode="auto">
          <a:xfrm>
            <a:off x="4030839" y="2409825"/>
            <a:ext cx="4442178" cy="0"/>
          </a:xfrm>
          <a:prstGeom prst="line">
            <a:avLst/>
          </a:prstGeom>
          <a:noFill/>
          <a:ln w="12700">
            <a:solidFill>
              <a:schemeClr val="tx2"/>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40" name="Rectangle 64"/>
          <p:cNvSpPr>
            <a:spLocks noChangeArrowheads="1"/>
          </p:cNvSpPr>
          <p:nvPr/>
        </p:nvSpPr>
        <p:spPr bwMode="auto">
          <a:xfrm>
            <a:off x="8453262" y="2165350"/>
            <a:ext cx="1391407"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b="1"/>
              <a:t>75/65% RH</a:t>
            </a:r>
          </a:p>
        </p:txBody>
      </p:sp>
      <p:sp>
        <p:nvSpPr>
          <p:cNvPr id="24641" name="Rectangle 65"/>
          <p:cNvSpPr>
            <a:spLocks noGrp="1" noChangeArrowheads="1"/>
          </p:cNvSpPr>
          <p:nvPr>
            <p:ph type="title"/>
          </p:nvPr>
        </p:nvSpPr>
        <p:spPr>
          <a:noFill/>
          <a:ln/>
        </p:spPr>
        <p:txBody>
          <a:bodyPr/>
          <a:lstStyle/>
          <a:p>
            <a:pPr algn="l"/>
            <a:r>
              <a:rPr lang="en-US" altLang="en-US" dirty="0"/>
              <a:t>SEMCO FV: Compressors off - Continuous Ventilation</a:t>
            </a:r>
          </a:p>
        </p:txBody>
      </p:sp>
      <p:sp>
        <p:nvSpPr>
          <p:cNvPr id="24642" name="Rectangle 66"/>
          <p:cNvSpPr>
            <a:spLocks noChangeArrowheads="1"/>
          </p:cNvSpPr>
          <p:nvPr/>
        </p:nvSpPr>
        <p:spPr bwMode="auto">
          <a:xfrm>
            <a:off x="4394906" y="3079750"/>
            <a:ext cx="3234860"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b="1">
                <a:solidFill>
                  <a:srgbClr val="000000"/>
                </a:solidFill>
              </a:rPr>
              <a:t>With Recovery @ 120 Grains</a:t>
            </a:r>
          </a:p>
        </p:txBody>
      </p:sp>
      <p:sp>
        <p:nvSpPr>
          <p:cNvPr id="24643" name="Rectangle 67"/>
          <p:cNvSpPr>
            <a:spLocks noChangeArrowheads="1"/>
          </p:cNvSpPr>
          <p:nvPr/>
        </p:nvSpPr>
        <p:spPr bwMode="auto">
          <a:xfrm>
            <a:off x="3717574" y="946150"/>
            <a:ext cx="3028073"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b="1">
                <a:solidFill>
                  <a:srgbClr val="000000"/>
                </a:solidFill>
              </a:rPr>
              <a:t>No Recovery @ 120 Grains</a:t>
            </a:r>
          </a:p>
        </p:txBody>
      </p:sp>
      <p:sp>
        <p:nvSpPr>
          <p:cNvPr id="24644" name="Line 68"/>
          <p:cNvSpPr>
            <a:spLocks noChangeShapeType="1"/>
          </p:cNvSpPr>
          <p:nvPr/>
        </p:nvSpPr>
        <p:spPr bwMode="auto">
          <a:xfrm>
            <a:off x="4544483" y="1343025"/>
            <a:ext cx="609600" cy="685800"/>
          </a:xfrm>
          <a:prstGeom prst="line">
            <a:avLst/>
          </a:prstGeom>
          <a:noFill/>
          <a:ln w="12700">
            <a:solidFill>
              <a:schemeClr val="tx1"/>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45" name="Line 69"/>
          <p:cNvSpPr>
            <a:spLocks noChangeShapeType="1"/>
          </p:cNvSpPr>
          <p:nvPr/>
        </p:nvSpPr>
        <p:spPr bwMode="auto">
          <a:xfrm>
            <a:off x="5492751" y="2714625"/>
            <a:ext cx="338667" cy="381000"/>
          </a:xfrm>
          <a:prstGeom prst="line">
            <a:avLst/>
          </a:prstGeom>
          <a:noFill/>
          <a:ln w="12700">
            <a:solidFill>
              <a:schemeClr val="tx1"/>
            </a:solidFill>
            <a:round/>
            <a:headEnd type="stealth" w="med" len="lg"/>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aphicFrame>
        <p:nvGraphicFramePr>
          <p:cNvPr id="3" name="Table 2"/>
          <p:cNvGraphicFramePr>
            <a:graphicFrameLocks noGrp="1"/>
          </p:cNvGraphicFramePr>
          <p:nvPr>
            <p:extLst>
              <p:ext uri="{D42A27DB-BD31-4B8C-83A1-F6EECF244321}">
                <p14:modId xmlns:p14="http://schemas.microsoft.com/office/powerpoint/2010/main" val="2699633426"/>
              </p:ext>
            </p:extLst>
          </p:nvPr>
        </p:nvGraphicFramePr>
        <p:xfrm>
          <a:off x="2983091" y="4746627"/>
          <a:ext cx="5556249" cy="1828800"/>
        </p:xfrm>
        <a:graphic>
          <a:graphicData uri="http://schemas.openxmlformats.org/drawingml/2006/table">
            <a:tbl>
              <a:tblPr>
                <a:tableStyleId>{5C22544A-7EE6-4342-B048-85BDC9FD1C3A}</a:tableStyleId>
              </a:tblPr>
              <a:tblGrid>
                <a:gridCol w="1442079">
                  <a:extLst>
                    <a:ext uri="{9D8B030D-6E8A-4147-A177-3AD203B41FA5}">
                      <a16:colId xmlns:a16="http://schemas.microsoft.com/office/drawing/2014/main" val="3704695991"/>
                    </a:ext>
                  </a:extLst>
                </a:gridCol>
                <a:gridCol w="822834">
                  <a:extLst>
                    <a:ext uri="{9D8B030D-6E8A-4147-A177-3AD203B41FA5}">
                      <a16:colId xmlns:a16="http://schemas.microsoft.com/office/drawing/2014/main" val="3168636276"/>
                    </a:ext>
                  </a:extLst>
                </a:gridCol>
                <a:gridCol w="822834">
                  <a:extLst>
                    <a:ext uri="{9D8B030D-6E8A-4147-A177-3AD203B41FA5}">
                      <a16:colId xmlns:a16="http://schemas.microsoft.com/office/drawing/2014/main" val="1876052825"/>
                    </a:ext>
                  </a:extLst>
                </a:gridCol>
                <a:gridCol w="822834">
                  <a:extLst>
                    <a:ext uri="{9D8B030D-6E8A-4147-A177-3AD203B41FA5}">
                      <a16:colId xmlns:a16="http://schemas.microsoft.com/office/drawing/2014/main" val="346639706"/>
                    </a:ext>
                  </a:extLst>
                </a:gridCol>
                <a:gridCol w="822834">
                  <a:extLst>
                    <a:ext uri="{9D8B030D-6E8A-4147-A177-3AD203B41FA5}">
                      <a16:colId xmlns:a16="http://schemas.microsoft.com/office/drawing/2014/main" val="122741203"/>
                    </a:ext>
                  </a:extLst>
                </a:gridCol>
                <a:gridCol w="822834">
                  <a:extLst>
                    <a:ext uri="{9D8B030D-6E8A-4147-A177-3AD203B41FA5}">
                      <a16:colId xmlns:a16="http://schemas.microsoft.com/office/drawing/2014/main" val="3859978268"/>
                    </a:ext>
                  </a:extLst>
                </a:gridCol>
              </a:tblGrid>
              <a:tr h="370840">
                <a:tc>
                  <a:txBody>
                    <a:bodyPr/>
                    <a:lstStyle/>
                    <a:p>
                      <a:pPr algn="r"/>
                      <a:r>
                        <a:rPr lang="en-US" dirty="0"/>
                        <a:t>12 ACH</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5</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10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15</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20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25</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80214478"/>
                  </a:ext>
                </a:extLst>
              </a:tr>
              <a:tr h="370840">
                <a:tc>
                  <a:txBody>
                    <a:bodyPr/>
                    <a:lstStyle/>
                    <a:p>
                      <a:pPr algn="r"/>
                      <a:r>
                        <a:rPr lang="en-US" dirty="0"/>
                        <a:t>6 ACH</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10</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20</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30</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40</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50</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57746451"/>
                  </a:ext>
                </a:extLst>
              </a:tr>
              <a:tr h="370840">
                <a:tc>
                  <a:txBody>
                    <a:bodyPr/>
                    <a:lstStyle/>
                    <a:p>
                      <a:pPr algn="r"/>
                      <a:r>
                        <a:rPr lang="en-US" dirty="0"/>
                        <a:t>3</a:t>
                      </a:r>
                      <a:r>
                        <a:rPr lang="en-US" baseline="0" dirty="0"/>
                        <a:t> ACH</a:t>
                      </a:r>
                      <a:endParaRPr lang="en-US"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20</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40</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60</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80</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15320936"/>
                  </a:ext>
                </a:extLst>
              </a:tr>
              <a:tr h="370840">
                <a:tc>
                  <a:txBody>
                    <a:bodyPr/>
                    <a:lstStyle/>
                    <a:p>
                      <a:pPr algn="r"/>
                      <a:r>
                        <a:rPr lang="en-US" dirty="0"/>
                        <a:t>1.5 ACH</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US" dirty="0"/>
                        <a:t>40</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US" dirty="0"/>
                        <a:t>80</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US" dirty="0"/>
                        <a:t>120</a:t>
                      </a:r>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endParaRPr lang="en-US" dirty="0"/>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endParaRPr lang="en-US" dirty="0"/>
                    </a:p>
                  </a:txBody>
                  <a:tcP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61706082"/>
                  </a:ext>
                </a:extLst>
              </a:tr>
            </a:tbl>
          </a:graphicData>
        </a:graphic>
      </p:graphicFrame>
      <p:pic>
        <p:nvPicPr>
          <p:cNvPr id="5" name="Picture 4"/>
          <p:cNvPicPr>
            <a:picLocks noChangeAspect="1"/>
          </p:cNvPicPr>
          <p:nvPr/>
        </p:nvPicPr>
        <p:blipFill>
          <a:blip r:embed="rId3"/>
          <a:stretch>
            <a:fillRect/>
          </a:stretch>
        </p:blipFill>
        <p:spPr>
          <a:xfrm>
            <a:off x="2293275" y="976780"/>
            <a:ext cx="7438121" cy="5537672"/>
          </a:xfrm>
          <a:prstGeom prst="rect">
            <a:avLst/>
          </a:prstGeom>
        </p:spPr>
      </p:pic>
      <p:sp>
        <p:nvSpPr>
          <p:cNvPr id="74" name="Rectangle 73"/>
          <p:cNvSpPr/>
          <p:nvPr/>
        </p:nvSpPr>
        <p:spPr>
          <a:xfrm rot="16200000">
            <a:off x="-2301086" y="1935130"/>
            <a:ext cx="3810659" cy="369332"/>
          </a:xfrm>
          <a:prstGeom prst="rect">
            <a:avLst/>
          </a:prstGeom>
        </p:spPr>
        <p:txBody>
          <a:bodyPr wrap="none">
            <a:spAutoFit/>
          </a:bodyPr>
          <a:lstStyle/>
          <a:p>
            <a:pPr lvl="0">
              <a:defRPr/>
            </a:pPr>
            <a:r>
              <a:rPr lang="en-US" altLang="en-US" b="1" dirty="0">
                <a:highlight>
                  <a:srgbClr val="FFFF00"/>
                </a:highlight>
              </a:rPr>
              <a:t>LIVE TYPE UNDERNEATH GRAPHIC</a:t>
            </a:r>
          </a:p>
        </p:txBody>
      </p:sp>
    </p:spTree>
    <p:extLst>
      <p:ext uri="{BB962C8B-B14F-4D97-AF65-F5344CB8AC3E}">
        <p14:creationId xmlns:p14="http://schemas.microsoft.com/office/powerpoint/2010/main" val="6428818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2235201" y="6248400"/>
            <a:ext cx="189653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628" name="Rectangle 4"/>
          <p:cNvSpPr>
            <a:spLocks noChangeArrowheads="1"/>
          </p:cNvSpPr>
          <p:nvPr/>
        </p:nvSpPr>
        <p:spPr bwMode="auto">
          <a:xfrm>
            <a:off x="2235201" y="6248400"/>
            <a:ext cx="189653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630" name="Rectangle 6"/>
          <p:cNvSpPr>
            <a:spLocks noChangeArrowheads="1"/>
          </p:cNvSpPr>
          <p:nvPr/>
        </p:nvSpPr>
        <p:spPr bwMode="auto">
          <a:xfrm>
            <a:off x="2235201" y="6248400"/>
            <a:ext cx="189653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632" name="Rectangle 8"/>
          <p:cNvSpPr>
            <a:spLocks noGrp="1" noChangeArrowheads="1"/>
          </p:cNvSpPr>
          <p:nvPr>
            <p:ph type="title"/>
          </p:nvPr>
        </p:nvSpPr>
        <p:spPr>
          <a:noFill/>
          <a:ln/>
        </p:spPr>
        <p:txBody>
          <a:bodyPr>
            <a:normAutofit/>
          </a:bodyPr>
          <a:lstStyle/>
          <a:p>
            <a:pPr algn="l"/>
            <a:r>
              <a:rPr lang="en-US" altLang="en-US" dirty="0"/>
              <a:t>SEMCO FV: Space Humidity at Part Load Conditions</a:t>
            </a:r>
            <a:endParaRPr lang="en-US" altLang="en-US" dirty="0">
              <a:solidFill>
                <a:srgbClr val="000000"/>
              </a:solidFill>
            </a:endParaRPr>
          </a:p>
        </p:txBody>
      </p:sp>
      <p:grpSp>
        <p:nvGrpSpPr>
          <p:cNvPr id="2" name="Group 1"/>
          <p:cNvGrpSpPr/>
          <p:nvPr/>
        </p:nvGrpSpPr>
        <p:grpSpPr>
          <a:xfrm>
            <a:off x="3601091" y="1390651"/>
            <a:ext cx="5240998" cy="4799012"/>
            <a:chOff x="2040336" y="1906588"/>
            <a:chExt cx="5240998" cy="4799012"/>
          </a:xfrm>
        </p:grpSpPr>
        <p:sp>
          <p:nvSpPr>
            <p:cNvPr id="26627" name="Rectangle 3"/>
            <p:cNvSpPr>
              <a:spLocks noChangeArrowheads="1"/>
            </p:cNvSpPr>
            <p:nvPr/>
          </p:nvSpPr>
          <p:spPr bwMode="auto">
            <a:xfrm>
              <a:off x="3149600" y="6248400"/>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629" name="Rectangle 5"/>
            <p:cNvSpPr>
              <a:spLocks noChangeArrowheads="1"/>
            </p:cNvSpPr>
            <p:nvPr/>
          </p:nvSpPr>
          <p:spPr bwMode="auto">
            <a:xfrm>
              <a:off x="3149600" y="6248400"/>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631" name="Rectangle 7"/>
            <p:cNvSpPr>
              <a:spLocks noChangeArrowheads="1"/>
            </p:cNvSpPr>
            <p:nvPr/>
          </p:nvSpPr>
          <p:spPr bwMode="auto">
            <a:xfrm>
              <a:off x="3149600" y="6248400"/>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633" name="Rectangle 9"/>
            <p:cNvSpPr>
              <a:spLocks noChangeArrowheads="1"/>
            </p:cNvSpPr>
            <p:nvPr/>
          </p:nvSpPr>
          <p:spPr bwMode="auto">
            <a:xfrm>
              <a:off x="3270956" y="2274889"/>
              <a:ext cx="2622513" cy="646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b="1">
                  <a:solidFill>
                    <a:srgbClr val="000000"/>
                  </a:solidFill>
                </a:rPr>
                <a:t>Based on 15 minute</a:t>
              </a:r>
            </a:p>
            <a:p>
              <a:r>
                <a:rPr lang="en-US" altLang="en-US" b="1">
                  <a:solidFill>
                    <a:srgbClr val="000000"/>
                  </a:solidFill>
                </a:rPr>
                <a:t>compressor cycle time</a:t>
              </a:r>
            </a:p>
          </p:txBody>
        </p:sp>
        <p:sp>
          <p:nvSpPr>
            <p:cNvPr id="26634" name="Rectangle 10"/>
            <p:cNvSpPr>
              <a:spLocks noChangeArrowheads="1"/>
            </p:cNvSpPr>
            <p:nvPr/>
          </p:nvSpPr>
          <p:spPr bwMode="auto">
            <a:xfrm>
              <a:off x="3128434" y="1906588"/>
              <a:ext cx="4083756" cy="3597275"/>
            </a:xfrm>
            <a:prstGeom prst="rect">
              <a:avLst/>
            </a:prstGeom>
            <a:solidFill>
              <a:srgbClr val="CECECE"/>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635" name="Line 11"/>
            <p:cNvSpPr>
              <a:spLocks noChangeShapeType="1"/>
            </p:cNvSpPr>
            <p:nvPr/>
          </p:nvSpPr>
          <p:spPr bwMode="auto">
            <a:xfrm>
              <a:off x="4212167" y="5508625"/>
              <a:ext cx="0" cy="300038"/>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636" name="Line 12"/>
            <p:cNvSpPr>
              <a:spLocks noChangeShapeType="1"/>
            </p:cNvSpPr>
            <p:nvPr/>
          </p:nvSpPr>
          <p:spPr bwMode="auto">
            <a:xfrm>
              <a:off x="6019800" y="5508625"/>
              <a:ext cx="0" cy="300038"/>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26637" name="Picture 13"/>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921000"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38" name="Picture 14"/>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143956"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39" name="Picture 15"/>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365501"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40" name="Picture 16"/>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587045"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41" name="Picture 17"/>
            <p:cNvPicPr>
              <a:picLocks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810000"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42" name="Picture 18"/>
            <p:cNvPicPr>
              <a:picLocks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4031545"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43" name="Picture 19"/>
            <p:cNvPicPr>
              <a:picLocks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4254501"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44" name="Picture 20"/>
            <p:cNvPicPr>
              <a:picLocks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4476045"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45" name="Picture 21"/>
            <p:cNvPicPr>
              <a:picLocks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4697590"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46" name="Picture 22"/>
            <p:cNvPicPr>
              <a:picLocks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4920545"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47" name="Picture 23"/>
            <p:cNvPicPr>
              <a:picLocks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5142089"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48" name="Picture 24"/>
            <p:cNvPicPr>
              <a:picLocks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5365045"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49" name="Picture 25"/>
            <p:cNvPicPr>
              <a:picLocks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5586590"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50" name="Picture 26"/>
            <p:cNvPicPr>
              <a:picLocks noChangeArrowheads="1"/>
            </p:cNvPicPr>
            <p:nvPr/>
          </p:nvPicPr>
          <p:blipFill>
            <a:blip r:embed="rId16" cstate="email">
              <a:extLst>
                <a:ext uri="{28A0092B-C50C-407E-A947-70E740481C1C}">
                  <a14:useLocalDpi xmlns:a14="http://schemas.microsoft.com/office/drawing/2010/main"/>
                </a:ext>
              </a:extLst>
            </a:blip>
            <a:srcRect/>
            <a:stretch>
              <a:fillRect/>
            </a:stretch>
          </p:blipFill>
          <p:spPr bwMode="auto">
            <a:xfrm>
              <a:off x="5809545"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51" name="Picture 27"/>
            <p:cNvPicPr>
              <a:picLocks noChangeArrowheads="1"/>
            </p:cNvPicPr>
            <p:nvPr/>
          </p:nvPicPr>
          <p:blipFill>
            <a:blip r:embed="rId17" cstate="email">
              <a:extLst>
                <a:ext uri="{28A0092B-C50C-407E-A947-70E740481C1C}">
                  <a14:useLocalDpi xmlns:a14="http://schemas.microsoft.com/office/drawing/2010/main"/>
                </a:ext>
              </a:extLst>
            </a:blip>
            <a:srcRect/>
            <a:stretch>
              <a:fillRect/>
            </a:stretch>
          </p:blipFill>
          <p:spPr bwMode="auto">
            <a:xfrm>
              <a:off x="6031089"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52" name="Picture 28"/>
            <p:cNvPicPr>
              <a:picLocks noChangeArrowheads="1"/>
            </p:cNvPicPr>
            <p:nvPr/>
          </p:nvPicPr>
          <p:blipFill>
            <a:blip r:embed="rId18" cstate="email">
              <a:extLst>
                <a:ext uri="{28A0092B-C50C-407E-A947-70E740481C1C}">
                  <a14:useLocalDpi xmlns:a14="http://schemas.microsoft.com/office/drawing/2010/main"/>
                </a:ext>
              </a:extLst>
            </a:blip>
            <a:srcRect/>
            <a:stretch>
              <a:fillRect/>
            </a:stretch>
          </p:blipFill>
          <p:spPr bwMode="auto">
            <a:xfrm>
              <a:off x="6252634"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53" name="Picture 29"/>
            <p:cNvPicPr>
              <a:picLocks noChangeArrowheads="1"/>
            </p:cNvPicPr>
            <p:nvPr/>
          </p:nvPicPr>
          <p:blipFill>
            <a:blip r:embed="rId19" cstate="email">
              <a:extLst>
                <a:ext uri="{28A0092B-C50C-407E-A947-70E740481C1C}">
                  <a14:useLocalDpi xmlns:a14="http://schemas.microsoft.com/office/drawing/2010/main"/>
                </a:ext>
              </a:extLst>
            </a:blip>
            <a:srcRect/>
            <a:stretch>
              <a:fillRect/>
            </a:stretch>
          </p:blipFill>
          <p:spPr bwMode="auto">
            <a:xfrm>
              <a:off x="6475590"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54" name="Picture 30"/>
            <p:cNvPicPr>
              <a:picLocks noChangeArrowheads="1"/>
            </p:cNvPicPr>
            <p:nvPr/>
          </p:nvPicPr>
          <p:blipFill>
            <a:blip r:embed="rId20" cstate="email">
              <a:extLst>
                <a:ext uri="{28A0092B-C50C-407E-A947-70E740481C1C}">
                  <a14:useLocalDpi xmlns:a14="http://schemas.microsoft.com/office/drawing/2010/main"/>
                </a:ext>
              </a:extLst>
            </a:blip>
            <a:srcRect/>
            <a:stretch>
              <a:fillRect/>
            </a:stretch>
          </p:blipFill>
          <p:spPr bwMode="auto">
            <a:xfrm>
              <a:off x="6697134"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55" name="Picture 31"/>
            <p:cNvPicPr>
              <a:picLocks noChangeArrowheads="1"/>
            </p:cNvPicPr>
            <p:nvPr/>
          </p:nvPicPr>
          <p:blipFill>
            <a:blip r:embed="rId21" cstate="email">
              <a:extLst>
                <a:ext uri="{28A0092B-C50C-407E-A947-70E740481C1C}">
                  <a14:useLocalDpi xmlns:a14="http://schemas.microsoft.com/office/drawing/2010/main"/>
                </a:ext>
              </a:extLst>
            </a:blip>
            <a:srcRect/>
            <a:stretch>
              <a:fillRect/>
            </a:stretch>
          </p:blipFill>
          <p:spPr bwMode="auto">
            <a:xfrm>
              <a:off x="6920089" y="4651376"/>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56" name="Picture 32"/>
            <p:cNvPicPr>
              <a:picLocks noChangeArrowheads="1"/>
            </p:cNvPicPr>
            <p:nvPr/>
          </p:nvPicPr>
          <p:blipFill>
            <a:blip r:embed="rId22" cstate="email">
              <a:extLst>
                <a:ext uri="{28A0092B-C50C-407E-A947-70E740481C1C}">
                  <a14:useLocalDpi xmlns:a14="http://schemas.microsoft.com/office/drawing/2010/main"/>
                </a:ext>
              </a:extLst>
            </a:blip>
            <a:srcRect/>
            <a:stretch>
              <a:fillRect/>
            </a:stretch>
          </p:blipFill>
          <p:spPr bwMode="auto">
            <a:xfrm>
              <a:off x="7141634" y="4651376"/>
              <a:ext cx="139700"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57" name="Picture 33"/>
            <p:cNvPicPr>
              <a:picLocks noChangeArrowheads="1"/>
            </p:cNvPicPr>
            <p:nvPr/>
          </p:nvPicPr>
          <p:blipFill>
            <a:blip r:embed="rId23" cstate="email">
              <a:extLst>
                <a:ext uri="{28A0092B-C50C-407E-A947-70E740481C1C}">
                  <a14:useLocalDpi xmlns:a14="http://schemas.microsoft.com/office/drawing/2010/main"/>
                </a:ext>
              </a:extLst>
            </a:blip>
            <a:srcRect/>
            <a:stretch>
              <a:fillRect/>
            </a:stretch>
          </p:blipFill>
          <p:spPr bwMode="auto">
            <a:xfrm>
              <a:off x="2921000"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58" name="Picture 34"/>
            <p:cNvPicPr>
              <a:picLocks noChangeArrowheads="1"/>
            </p:cNvPicPr>
            <p:nvPr/>
          </p:nvPicPr>
          <p:blipFill>
            <a:blip r:embed="rId24" cstate="email">
              <a:extLst>
                <a:ext uri="{28A0092B-C50C-407E-A947-70E740481C1C}">
                  <a14:useLocalDpi xmlns:a14="http://schemas.microsoft.com/office/drawing/2010/main"/>
                </a:ext>
              </a:extLst>
            </a:blip>
            <a:srcRect/>
            <a:stretch>
              <a:fillRect/>
            </a:stretch>
          </p:blipFill>
          <p:spPr bwMode="auto">
            <a:xfrm>
              <a:off x="3143956"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59" name="Picture 35"/>
            <p:cNvPicPr>
              <a:picLocks noChangeArrowheads="1"/>
            </p:cNvPicPr>
            <p:nvPr/>
          </p:nvPicPr>
          <p:blipFill>
            <a:blip r:embed="rId25" cstate="email">
              <a:extLst>
                <a:ext uri="{28A0092B-C50C-407E-A947-70E740481C1C}">
                  <a14:useLocalDpi xmlns:a14="http://schemas.microsoft.com/office/drawing/2010/main"/>
                </a:ext>
              </a:extLst>
            </a:blip>
            <a:srcRect/>
            <a:stretch>
              <a:fillRect/>
            </a:stretch>
          </p:blipFill>
          <p:spPr bwMode="auto">
            <a:xfrm>
              <a:off x="3365501"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60" name="Picture 36"/>
            <p:cNvPicPr>
              <a:picLocks noChangeArrowheads="1"/>
            </p:cNvPicPr>
            <p:nvPr/>
          </p:nvPicPr>
          <p:blipFill>
            <a:blip r:embed="rId26" cstate="email">
              <a:extLst>
                <a:ext uri="{28A0092B-C50C-407E-A947-70E740481C1C}">
                  <a14:useLocalDpi xmlns:a14="http://schemas.microsoft.com/office/drawing/2010/main"/>
                </a:ext>
              </a:extLst>
            </a:blip>
            <a:srcRect/>
            <a:stretch>
              <a:fillRect/>
            </a:stretch>
          </p:blipFill>
          <p:spPr bwMode="auto">
            <a:xfrm>
              <a:off x="3587045"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61" name="Picture 37"/>
            <p:cNvPicPr>
              <a:picLocks noChangeArrowheads="1"/>
            </p:cNvPicPr>
            <p:nvPr/>
          </p:nvPicPr>
          <p:blipFill>
            <a:blip r:embed="rId27" cstate="email">
              <a:extLst>
                <a:ext uri="{28A0092B-C50C-407E-A947-70E740481C1C}">
                  <a14:useLocalDpi xmlns:a14="http://schemas.microsoft.com/office/drawing/2010/main"/>
                </a:ext>
              </a:extLst>
            </a:blip>
            <a:srcRect/>
            <a:stretch>
              <a:fillRect/>
            </a:stretch>
          </p:blipFill>
          <p:spPr bwMode="auto">
            <a:xfrm>
              <a:off x="3810000"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62" name="Picture 38"/>
            <p:cNvPicPr>
              <a:picLocks noChangeArrowheads="1"/>
            </p:cNvPicPr>
            <p:nvPr/>
          </p:nvPicPr>
          <p:blipFill>
            <a:blip r:embed="rId28" cstate="email">
              <a:extLst>
                <a:ext uri="{28A0092B-C50C-407E-A947-70E740481C1C}">
                  <a14:useLocalDpi xmlns:a14="http://schemas.microsoft.com/office/drawing/2010/main"/>
                </a:ext>
              </a:extLst>
            </a:blip>
            <a:srcRect/>
            <a:stretch>
              <a:fillRect/>
            </a:stretch>
          </p:blipFill>
          <p:spPr bwMode="auto">
            <a:xfrm>
              <a:off x="4031545"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63" name="Picture 39"/>
            <p:cNvPicPr>
              <a:picLocks noChangeArrowheads="1"/>
            </p:cNvPicPr>
            <p:nvPr/>
          </p:nvPicPr>
          <p:blipFill>
            <a:blip r:embed="rId29" cstate="email">
              <a:extLst>
                <a:ext uri="{28A0092B-C50C-407E-A947-70E740481C1C}">
                  <a14:useLocalDpi xmlns:a14="http://schemas.microsoft.com/office/drawing/2010/main"/>
                </a:ext>
              </a:extLst>
            </a:blip>
            <a:srcRect/>
            <a:stretch>
              <a:fillRect/>
            </a:stretch>
          </p:blipFill>
          <p:spPr bwMode="auto">
            <a:xfrm>
              <a:off x="4254501"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64" name="Picture 40"/>
            <p:cNvPicPr>
              <a:picLocks noChangeArrowheads="1"/>
            </p:cNvPicPr>
            <p:nvPr/>
          </p:nvPicPr>
          <p:blipFill>
            <a:blip r:embed="rId30" cstate="email">
              <a:extLst>
                <a:ext uri="{28A0092B-C50C-407E-A947-70E740481C1C}">
                  <a14:useLocalDpi xmlns:a14="http://schemas.microsoft.com/office/drawing/2010/main"/>
                </a:ext>
              </a:extLst>
            </a:blip>
            <a:srcRect/>
            <a:stretch>
              <a:fillRect/>
            </a:stretch>
          </p:blipFill>
          <p:spPr bwMode="auto">
            <a:xfrm>
              <a:off x="4476045"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65" name="Picture 41"/>
            <p:cNvPicPr>
              <a:picLocks noChangeArrowheads="1"/>
            </p:cNvPicPr>
            <p:nvPr/>
          </p:nvPicPr>
          <p:blipFill>
            <a:blip r:embed="rId31" cstate="email">
              <a:extLst>
                <a:ext uri="{28A0092B-C50C-407E-A947-70E740481C1C}">
                  <a14:useLocalDpi xmlns:a14="http://schemas.microsoft.com/office/drawing/2010/main"/>
                </a:ext>
              </a:extLst>
            </a:blip>
            <a:srcRect/>
            <a:stretch>
              <a:fillRect/>
            </a:stretch>
          </p:blipFill>
          <p:spPr bwMode="auto">
            <a:xfrm>
              <a:off x="4697590"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66" name="Picture 42"/>
            <p:cNvPicPr>
              <a:picLocks noChangeArrowheads="1"/>
            </p:cNvPicPr>
            <p:nvPr/>
          </p:nvPicPr>
          <p:blipFill>
            <a:blip r:embed="rId32" cstate="email">
              <a:extLst>
                <a:ext uri="{28A0092B-C50C-407E-A947-70E740481C1C}">
                  <a14:useLocalDpi xmlns:a14="http://schemas.microsoft.com/office/drawing/2010/main"/>
                </a:ext>
              </a:extLst>
            </a:blip>
            <a:srcRect/>
            <a:stretch>
              <a:fillRect/>
            </a:stretch>
          </p:blipFill>
          <p:spPr bwMode="auto">
            <a:xfrm>
              <a:off x="4920545"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67" name="Picture 43"/>
            <p:cNvPicPr>
              <a:picLocks noChangeArrowheads="1"/>
            </p:cNvPicPr>
            <p:nvPr/>
          </p:nvPicPr>
          <p:blipFill>
            <a:blip r:embed="rId33" cstate="email">
              <a:extLst>
                <a:ext uri="{28A0092B-C50C-407E-A947-70E740481C1C}">
                  <a14:useLocalDpi xmlns:a14="http://schemas.microsoft.com/office/drawing/2010/main"/>
                </a:ext>
              </a:extLst>
            </a:blip>
            <a:srcRect/>
            <a:stretch>
              <a:fillRect/>
            </a:stretch>
          </p:blipFill>
          <p:spPr bwMode="auto">
            <a:xfrm>
              <a:off x="5142089"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68" name="Picture 44"/>
            <p:cNvPicPr>
              <a:picLocks noChangeArrowheads="1"/>
            </p:cNvPicPr>
            <p:nvPr/>
          </p:nvPicPr>
          <p:blipFill>
            <a:blip r:embed="rId34" cstate="email">
              <a:extLst>
                <a:ext uri="{28A0092B-C50C-407E-A947-70E740481C1C}">
                  <a14:useLocalDpi xmlns:a14="http://schemas.microsoft.com/office/drawing/2010/main"/>
                </a:ext>
              </a:extLst>
            </a:blip>
            <a:srcRect/>
            <a:stretch>
              <a:fillRect/>
            </a:stretch>
          </p:blipFill>
          <p:spPr bwMode="auto">
            <a:xfrm>
              <a:off x="5365045"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69" name="Picture 45"/>
            <p:cNvPicPr>
              <a:picLocks noChangeArrowheads="1"/>
            </p:cNvPicPr>
            <p:nvPr/>
          </p:nvPicPr>
          <p:blipFill>
            <a:blip r:embed="rId35" cstate="email">
              <a:extLst>
                <a:ext uri="{28A0092B-C50C-407E-A947-70E740481C1C}">
                  <a14:useLocalDpi xmlns:a14="http://schemas.microsoft.com/office/drawing/2010/main"/>
                </a:ext>
              </a:extLst>
            </a:blip>
            <a:srcRect/>
            <a:stretch>
              <a:fillRect/>
            </a:stretch>
          </p:blipFill>
          <p:spPr bwMode="auto">
            <a:xfrm>
              <a:off x="5586590"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70" name="Picture 46"/>
            <p:cNvPicPr>
              <a:picLocks noChangeArrowheads="1"/>
            </p:cNvPicPr>
            <p:nvPr/>
          </p:nvPicPr>
          <p:blipFill>
            <a:blip r:embed="rId36" cstate="email">
              <a:extLst>
                <a:ext uri="{28A0092B-C50C-407E-A947-70E740481C1C}">
                  <a14:useLocalDpi xmlns:a14="http://schemas.microsoft.com/office/drawing/2010/main"/>
                </a:ext>
              </a:extLst>
            </a:blip>
            <a:srcRect/>
            <a:stretch>
              <a:fillRect/>
            </a:stretch>
          </p:blipFill>
          <p:spPr bwMode="auto">
            <a:xfrm>
              <a:off x="5809545"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71" name="Picture 47"/>
            <p:cNvPicPr>
              <a:picLocks noChangeArrowheads="1"/>
            </p:cNvPicPr>
            <p:nvPr/>
          </p:nvPicPr>
          <p:blipFill>
            <a:blip r:embed="rId37" cstate="email">
              <a:extLst>
                <a:ext uri="{28A0092B-C50C-407E-A947-70E740481C1C}">
                  <a14:useLocalDpi xmlns:a14="http://schemas.microsoft.com/office/drawing/2010/main"/>
                </a:ext>
              </a:extLst>
            </a:blip>
            <a:srcRect/>
            <a:stretch>
              <a:fillRect/>
            </a:stretch>
          </p:blipFill>
          <p:spPr bwMode="auto">
            <a:xfrm>
              <a:off x="6031089"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72" name="Picture 48"/>
            <p:cNvPicPr>
              <a:picLocks noChangeArrowheads="1"/>
            </p:cNvPicPr>
            <p:nvPr/>
          </p:nvPicPr>
          <p:blipFill>
            <a:blip r:embed="rId38" cstate="email">
              <a:extLst>
                <a:ext uri="{28A0092B-C50C-407E-A947-70E740481C1C}">
                  <a14:useLocalDpi xmlns:a14="http://schemas.microsoft.com/office/drawing/2010/main"/>
                </a:ext>
              </a:extLst>
            </a:blip>
            <a:srcRect/>
            <a:stretch>
              <a:fillRect/>
            </a:stretch>
          </p:blipFill>
          <p:spPr bwMode="auto">
            <a:xfrm>
              <a:off x="6252634"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73" name="Picture 49"/>
            <p:cNvPicPr>
              <a:picLocks noChangeArrowheads="1"/>
            </p:cNvPicPr>
            <p:nvPr/>
          </p:nvPicPr>
          <p:blipFill>
            <a:blip r:embed="rId39" cstate="email">
              <a:extLst>
                <a:ext uri="{28A0092B-C50C-407E-A947-70E740481C1C}">
                  <a14:useLocalDpi xmlns:a14="http://schemas.microsoft.com/office/drawing/2010/main"/>
                </a:ext>
              </a:extLst>
            </a:blip>
            <a:srcRect/>
            <a:stretch>
              <a:fillRect/>
            </a:stretch>
          </p:blipFill>
          <p:spPr bwMode="auto">
            <a:xfrm>
              <a:off x="6475590"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74" name="Picture 50"/>
            <p:cNvPicPr>
              <a:picLocks noChangeArrowheads="1"/>
            </p:cNvPicPr>
            <p:nvPr/>
          </p:nvPicPr>
          <p:blipFill>
            <a:blip r:embed="rId40" cstate="email">
              <a:extLst>
                <a:ext uri="{28A0092B-C50C-407E-A947-70E740481C1C}">
                  <a14:useLocalDpi xmlns:a14="http://schemas.microsoft.com/office/drawing/2010/main"/>
                </a:ext>
              </a:extLst>
            </a:blip>
            <a:srcRect/>
            <a:stretch>
              <a:fillRect/>
            </a:stretch>
          </p:blipFill>
          <p:spPr bwMode="auto">
            <a:xfrm>
              <a:off x="6697134"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75" name="Picture 51"/>
            <p:cNvPicPr>
              <a:picLocks noChangeArrowheads="1"/>
            </p:cNvPicPr>
            <p:nvPr/>
          </p:nvPicPr>
          <p:blipFill>
            <a:blip r:embed="rId41" cstate="email">
              <a:extLst>
                <a:ext uri="{28A0092B-C50C-407E-A947-70E740481C1C}">
                  <a14:useLocalDpi xmlns:a14="http://schemas.microsoft.com/office/drawing/2010/main"/>
                </a:ext>
              </a:extLst>
            </a:blip>
            <a:srcRect/>
            <a:stretch>
              <a:fillRect/>
            </a:stretch>
          </p:blipFill>
          <p:spPr bwMode="auto">
            <a:xfrm>
              <a:off x="6920089" y="3849688"/>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76" name="Picture 52"/>
            <p:cNvPicPr>
              <a:picLocks noChangeArrowheads="1"/>
            </p:cNvPicPr>
            <p:nvPr/>
          </p:nvPicPr>
          <p:blipFill>
            <a:blip r:embed="rId42" cstate="email">
              <a:extLst>
                <a:ext uri="{28A0092B-C50C-407E-A947-70E740481C1C}">
                  <a14:useLocalDpi xmlns:a14="http://schemas.microsoft.com/office/drawing/2010/main"/>
                </a:ext>
              </a:extLst>
            </a:blip>
            <a:srcRect/>
            <a:stretch>
              <a:fillRect/>
            </a:stretch>
          </p:blipFill>
          <p:spPr bwMode="auto">
            <a:xfrm>
              <a:off x="7141634" y="3849688"/>
              <a:ext cx="139700"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77" name="Picture 53"/>
            <p:cNvPicPr>
              <a:picLocks noChangeArrowheads="1"/>
            </p:cNvPicPr>
            <p:nvPr/>
          </p:nvPicPr>
          <p:blipFill>
            <a:blip r:embed="rId43" cstate="email">
              <a:extLst>
                <a:ext uri="{28A0092B-C50C-407E-A947-70E740481C1C}">
                  <a14:useLocalDpi xmlns:a14="http://schemas.microsoft.com/office/drawing/2010/main"/>
                </a:ext>
              </a:extLst>
            </a:blip>
            <a:srcRect/>
            <a:stretch>
              <a:fillRect/>
            </a:stretch>
          </p:blipFill>
          <p:spPr bwMode="auto">
            <a:xfrm>
              <a:off x="2921000"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78" name="Picture 54"/>
            <p:cNvPicPr>
              <a:picLocks noChangeArrowheads="1"/>
            </p:cNvPicPr>
            <p:nvPr/>
          </p:nvPicPr>
          <p:blipFill>
            <a:blip r:embed="rId44" cstate="email">
              <a:extLst>
                <a:ext uri="{28A0092B-C50C-407E-A947-70E740481C1C}">
                  <a14:useLocalDpi xmlns:a14="http://schemas.microsoft.com/office/drawing/2010/main"/>
                </a:ext>
              </a:extLst>
            </a:blip>
            <a:srcRect/>
            <a:stretch>
              <a:fillRect/>
            </a:stretch>
          </p:blipFill>
          <p:spPr bwMode="auto">
            <a:xfrm>
              <a:off x="3143956"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79" name="Picture 55"/>
            <p:cNvPicPr>
              <a:picLocks noChangeArrowheads="1"/>
            </p:cNvPicPr>
            <p:nvPr/>
          </p:nvPicPr>
          <p:blipFill>
            <a:blip r:embed="rId45" cstate="email">
              <a:extLst>
                <a:ext uri="{28A0092B-C50C-407E-A947-70E740481C1C}">
                  <a14:useLocalDpi xmlns:a14="http://schemas.microsoft.com/office/drawing/2010/main"/>
                </a:ext>
              </a:extLst>
            </a:blip>
            <a:srcRect/>
            <a:stretch>
              <a:fillRect/>
            </a:stretch>
          </p:blipFill>
          <p:spPr bwMode="auto">
            <a:xfrm>
              <a:off x="3365501"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80" name="Picture 56"/>
            <p:cNvPicPr>
              <a:picLocks noChangeArrowheads="1"/>
            </p:cNvPicPr>
            <p:nvPr/>
          </p:nvPicPr>
          <p:blipFill>
            <a:blip r:embed="rId46" cstate="email">
              <a:extLst>
                <a:ext uri="{28A0092B-C50C-407E-A947-70E740481C1C}">
                  <a14:useLocalDpi xmlns:a14="http://schemas.microsoft.com/office/drawing/2010/main"/>
                </a:ext>
              </a:extLst>
            </a:blip>
            <a:srcRect/>
            <a:stretch>
              <a:fillRect/>
            </a:stretch>
          </p:blipFill>
          <p:spPr bwMode="auto">
            <a:xfrm>
              <a:off x="3587045"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81" name="Picture 57"/>
            <p:cNvPicPr>
              <a:picLocks noChangeArrowheads="1"/>
            </p:cNvPicPr>
            <p:nvPr/>
          </p:nvPicPr>
          <p:blipFill>
            <a:blip r:embed="rId47" cstate="email">
              <a:extLst>
                <a:ext uri="{28A0092B-C50C-407E-A947-70E740481C1C}">
                  <a14:useLocalDpi xmlns:a14="http://schemas.microsoft.com/office/drawing/2010/main"/>
                </a:ext>
              </a:extLst>
            </a:blip>
            <a:srcRect/>
            <a:stretch>
              <a:fillRect/>
            </a:stretch>
          </p:blipFill>
          <p:spPr bwMode="auto">
            <a:xfrm>
              <a:off x="3810000"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82" name="Picture 58"/>
            <p:cNvPicPr>
              <a:picLocks noChangeArrowheads="1"/>
            </p:cNvPicPr>
            <p:nvPr/>
          </p:nvPicPr>
          <p:blipFill>
            <a:blip r:embed="rId48" cstate="email">
              <a:extLst>
                <a:ext uri="{28A0092B-C50C-407E-A947-70E740481C1C}">
                  <a14:useLocalDpi xmlns:a14="http://schemas.microsoft.com/office/drawing/2010/main"/>
                </a:ext>
              </a:extLst>
            </a:blip>
            <a:srcRect/>
            <a:stretch>
              <a:fillRect/>
            </a:stretch>
          </p:blipFill>
          <p:spPr bwMode="auto">
            <a:xfrm>
              <a:off x="4031545"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83" name="Picture 59"/>
            <p:cNvPicPr>
              <a:picLocks noChangeArrowheads="1"/>
            </p:cNvPicPr>
            <p:nvPr/>
          </p:nvPicPr>
          <p:blipFill>
            <a:blip r:embed="rId49" cstate="email">
              <a:extLst>
                <a:ext uri="{28A0092B-C50C-407E-A947-70E740481C1C}">
                  <a14:useLocalDpi xmlns:a14="http://schemas.microsoft.com/office/drawing/2010/main"/>
                </a:ext>
              </a:extLst>
            </a:blip>
            <a:srcRect/>
            <a:stretch>
              <a:fillRect/>
            </a:stretch>
          </p:blipFill>
          <p:spPr bwMode="auto">
            <a:xfrm>
              <a:off x="4254501"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84" name="Picture 60"/>
            <p:cNvPicPr>
              <a:picLocks noChangeArrowheads="1"/>
            </p:cNvPicPr>
            <p:nvPr/>
          </p:nvPicPr>
          <p:blipFill>
            <a:blip r:embed="rId50" cstate="email">
              <a:extLst>
                <a:ext uri="{28A0092B-C50C-407E-A947-70E740481C1C}">
                  <a14:useLocalDpi xmlns:a14="http://schemas.microsoft.com/office/drawing/2010/main"/>
                </a:ext>
              </a:extLst>
            </a:blip>
            <a:srcRect/>
            <a:stretch>
              <a:fillRect/>
            </a:stretch>
          </p:blipFill>
          <p:spPr bwMode="auto">
            <a:xfrm>
              <a:off x="4476045"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85" name="Picture 61"/>
            <p:cNvPicPr>
              <a:picLocks noChangeArrowheads="1"/>
            </p:cNvPicPr>
            <p:nvPr/>
          </p:nvPicPr>
          <p:blipFill>
            <a:blip r:embed="rId51" cstate="email">
              <a:extLst>
                <a:ext uri="{28A0092B-C50C-407E-A947-70E740481C1C}">
                  <a14:useLocalDpi xmlns:a14="http://schemas.microsoft.com/office/drawing/2010/main"/>
                </a:ext>
              </a:extLst>
            </a:blip>
            <a:srcRect/>
            <a:stretch>
              <a:fillRect/>
            </a:stretch>
          </p:blipFill>
          <p:spPr bwMode="auto">
            <a:xfrm>
              <a:off x="4697590"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86" name="Picture 62"/>
            <p:cNvPicPr>
              <a:picLocks noChangeArrowheads="1"/>
            </p:cNvPicPr>
            <p:nvPr/>
          </p:nvPicPr>
          <p:blipFill>
            <a:blip r:embed="rId52" cstate="email">
              <a:extLst>
                <a:ext uri="{28A0092B-C50C-407E-A947-70E740481C1C}">
                  <a14:useLocalDpi xmlns:a14="http://schemas.microsoft.com/office/drawing/2010/main"/>
                </a:ext>
              </a:extLst>
            </a:blip>
            <a:srcRect/>
            <a:stretch>
              <a:fillRect/>
            </a:stretch>
          </p:blipFill>
          <p:spPr bwMode="auto">
            <a:xfrm>
              <a:off x="4920545"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87" name="Picture 63"/>
            <p:cNvPicPr>
              <a:picLocks noChangeArrowheads="1"/>
            </p:cNvPicPr>
            <p:nvPr/>
          </p:nvPicPr>
          <p:blipFill>
            <a:blip r:embed="rId53" cstate="email">
              <a:extLst>
                <a:ext uri="{28A0092B-C50C-407E-A947-70E740481C1C}">
                  <a14:useLocalDpi xmlns:a14="http://schemas.microsoft.com/office/drawing/2010/main"/>
                </a:ext>
              </a:extLst>
            </a:blip>
            <a:srcRect/>
            <a:stretch>
              <a:fillRect/>
            </a:stretch>
          </p:blipFill>
          <p:spPr bwMode="auto">
            <a:xfrm>
              <a:off x="5142089"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88" name="Picture 64"/>
            <p:cNvPicPr>
              <a:picLocks noChangeArrowheads="1"/>
            </p:cNvPicPr>
            <p:nvPr/>
          </p:nvPicPr>
          <p:blipFill>
            <a:blip r:embed="rId54" cstate="email">
              <a:extLst>
                <a:ext uri="{28A0092B-C50C-407E-A947-70E740481C1C}">
                  <a14:useLocalDpi xmlns:a14="http://schemas.microsoft.com/office/drawing/2010/main"/>
                </a:ext>
              </a:extLst>
            </a:blip>
            <a:srcRect/>
            <a:stretch>
              <a:fillRect/>
            </a:stretch>
          </p:blipFill>
          <p:spPr bwMode="auto">
            <a:xfrm>
              <a:off x="5365045"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89" name="Picture 65"/>
            <p:cNvPicPr>
              <a:picLocks noChangeArrowheads="1"/>
            </p:cNvPicPr>
            <p:nvPr/>
          </p:nvPicPr>
          <p:blipFill>
            <a:blip r:embed="rId55" cstate="email">
              <a:extLst>
                <a:ext uri="{28A0092B-C50C-407E-A947-70E740481C1C}">
                  <a14:useLocalDpi xmlns:a14="http://schemas.microsoft.com/office/drawing/2010/main"/>
                </a:ext>
              </a:extLst>
            </a:blip>
            <a:srcRect/>
            <a:stretch>
              <a:fillRect/>
            </a:stretch>
          </p:blipFill>
          <p:spPr bwMode="auto">
            <a:xfrm>
              <a:off x="5586590"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90" name="Picture 66"/>
            <p:cNvPicPr>
              <a:picLocks noChangeArrowheads="1"/>
            </p:cNvPicPr>
            <p:nvPr/>
          </p:nvPicPr>
          <p:blipFill>
            <a:blip r:embed="rId56" cstate="email">
              <a:extLst>
                <a:ext uri="{28A0092B-C50C-407E-A947-70E740481C1C}">
                  <a14:useLocalDpi xmlns:a14="http://schemas.microsoft.com/office/drawing/2010/main"/>
                </a:ext>
              </a:extLst>
            </a:blip>
            <a:srcRect/>
            <a:stretch>
              <a:fillRect/>
            </a:stretch>
          </p:blipFill>
          <p:spPr bwMode="auto">
            <a:xfrm>
              <a:off x="5809545"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91" name="Picture 67"/>
            <p:cNvPicPr>
              <a:picLocks noChangeArrowheads="1"/>
            </p:cNvPicPr>
            <p:nvPr/>
          </p:nvPicPr>
          <p:blipFill>
            <a:blip r:embed="rId57" cstate="email">
              <a:extLst>
                <a:ext uri="{28A0092B-C50C-407E-A947-70E740481C1C}">
                  <a14:useLocalDpi xmlns:a14="http://schemas.microsoft.com/office/drawing/2010/main"/>
                </a:ext>
              </a:extLst>
            </a:blip>
            <a:srcRect/>
            <a:stretch>
              <a:fillRect/>
            </a:stretch>
          </p:blipFill>
          <p:spPr bwMode="auto">
            <a:xfrm>
              <a:off x="6031089"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92" name="Picture 68"/>
            <p:cNvPicPr>
              <a:picLocks noChangeArrowheads="1"/>
            </p:cNvPicPr>
            <p:nvPr/>
          </p:nvPicPr>
          <p:blipFill>
            <a:blip r:embed="rId58" cstate="email">
              <a:extLst>
                <a:ext uri="{28A0092B-C50C-407E-A947-70E740481C1C}">
                  <a14:useLocalDpi xmlns:a14="http://schemas.microsoft.com/office/drawing/2010/main"/>
                </a:ext>
              </a:extLst>
            </a:blip>
            <a:srcRect/>
            <a:stretch>
              <a:fillRect/>
            </a:stretch>
          </p:blipFill>
          <p:spPr bwMode="auto">
            <a:xfrm>
              <a:off x="6252634"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93" name="Picture 69"/>
            <p:cNvPicPr>
              <a:picLocks noChangeArrowheads="1"/>
            </p:cNvPicPr>
            <p:nvPr/>
          </p:nvPicPr>
          <p:blipFill>
            <a:blip r:embed="rId59" cstate="email">
              <a:extLst>
                <a:ext uri="{28A0092B-C50C-407E-A947-70E740481C1C}">
                  <a14:useLocalDpi xmlns:a14="http://schemas.microsoft.com/office/drawing/2010/main"/>
                </a:ext>
              </a:extLst>
            </a:blip>
            <a:srcRect/>
            <a:stretch>
              <a:fillRect/>
            </a:stretch>
          </p:blipFill>
          <p:spPr bwMode="auto">
            <a:xfrm>
              <a:off x="6475590"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94" name="Picture 70"/>
            <p:cNvPicPr>
              <a:picLocks noChangeArrowheads="1"/>
            </p:cNvPicPr>
            <p:nvPr/>
          </p:nvPicPr>
          <p:blipFill>
            <a:blip r:embed="rId60" cstate="email">
              <a:extLst>
                <a:ext uri="{28A0092B-C50C-407E-A947-70E740481C1C}">
                  <a14:useLocalDpi xmlns:a14="http://schemas.microsoft.com/office/drawing/2010/main"/>
                </a:ext>
              </a:extLst>
            </a:blip>
            <a:srcRect/>
            <a:stretch>
              <a:fillRect/>
            </a:stretch>
          </p:blipFill>
          <p:spPr bwMode="auto">
            <a:xfrm>
              <a:off x="6697134"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95" name="Picture 71"/>
            <p:cNvPicPr>
              <a:picLocks noChangeArrowheads="1"/>
            </p:cNvPicPr>
            <p:nvPr/>
          </p:nvPicPr>
          <p:blipFill>
            <a:blip r:embed="rId61" cstate="email">
              <a:extLst>
                <a:ext uri="{28A0092B-C50C-407E-A947-70E740481C1C}">
                  <a14:useLocalDpi xmlns:a14="http://schemas.microsoft.com/office/drawing/2010/main"/>
                </a:ext>
              </a:extLst>
            </a:blip>
            <a:srcRect/>
            <a:stretch>
              <a:fillRect/>
            </a:stretch>
          </p:blipFill>
          <p:spPr bwMode="auto">
            <a:xfrm>
              <a:off x="6920089" y="3048001"/>
              <a:ext cx="341489"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96" name="Picture 72"/>
            <p:cNvPicPr>
              <a:picLocks noChangeArrowheads="1"/>
            </p:cNvPicPr>
            <p:nvPr/>
          </p:nvPicPr>
          <p:blipFill>
            <a:blip r:embed="rId62" cstate="email">
              <a:extLst>
                <a:ext uri="{28A0092B-C50C-407E-A947-70E740481C1C}">
                  <a14:useLocalDpi xmlns:a14="http://schemas.microsoft.com/office/drawing/2010/main"/>
                </a:ext>
              </a:extLst>
            </a:blip>
            <a:srcRect/>
            <a:stretch>
              <a:fillRect/>
            </a:stretch>
          </p:blipFill>
          <p:spPr bwMode="auto">
            <a:xfrm>
              <a:off x="7141634" y="3048001"/>
              <a:ext cx="139700" cy="12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97" name="Picture 73"/>
            <p:cNvPicPr>
              <a:picLocks noChangeArrowheads="1"/>
            </p:cNvPicPr>
            <p:nvPr/>
          </p:nvPicPr>
          <p:blipFill>
            <a:blip r:embed="rId63" cstate="email">
              <a:extLst>
                <a:ext uri="{28A0092B-C50C-407E-A947-70E740481C1C}">
                  <a14:useLocalDpi xmlns:a14="http://schemas.microsoft.com/office/drawing/2010/main"/>
                </a:ext>
              </a:extLst>
            </a:blip>
            <a:srcRect/>
            <a:stretch>
              <a:fillRect/>
            </a:stretch>
          </p:blipFill>
          <p:spPr bwMode="auto">
            <a:xfrm>
              <a:off x="2921000"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98" name="Picture 74"/>
            <p:cNvPicPr>
              <a:picLocks noChangeArrowheads="1"/>
            </p:cNvPicPr>
            <p:nvPr/>
          </p:nvPicPr>
          <p:blipFill>
            <a:blip r:embed="rId64" cstate="email">
              <a:extLst>
                <a:ext uri="{28A0092B-C50C-407E-A947-70E740481C1C}">
                  <a14:useLocalDpi xmlns:a14="http://schemas.microsoft.com/office/drawing/2010/main"/>
                </a:ext>
              </a:extLst>
            </a:blip>
            <a:srcRect/>
            <a:stretch>
              <a:fillRect/>
            </a:stretch>
          </p:blipFill>
          <p:spPr bwMode="auto">
            <a:xfrm>
              <a:off x="3143956"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99" name="Picture 75"/>
            <p:cNvPicPr>
              <a:picLocks noChangeArrowheads="1"/>
            </p:cNvPicPr>
            <p:nvPr/>
          </p:nvPicPr>
          <p:blipFill>
            <a:blip r:embed="rId65" cstate="email">
              <a:extLst>
                <a:ext uri="{28A0092B-C50C-407E-A947-70E740481C1C}">
                  <a14:useLocalDpi xmlns:a14="http://schemas.microsoft.com/office/drawing/2010/main"/>
                </a:ext>
              </a:extLst>
            </a:blip>
            <a:srcRect/>
            <a:stretch>
              <a:fillRect/>
            </a:stretch>
          </p:blipFill>
          <p:spPr bwMode="auto">
            <a:xfrm>
              <a:off x="3365501"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700" name="Picture 76"/>
            <p:cNvPicPr>
              <a:picLocks noChangeArrowheads="1"/>
            </p:cNvPicPr>
            <p:nvPr/>
          </p:nvPicPr>
          <p:blipFill>
            <a:blip r:embed="rId66" cstate="email">
              <a:extLst>
                <a:ext uri="{28A0092B-C50C-407E-A947-70E740481C1C}">
                  <a14:useLocalDpi xmlns:a14="http://schemas.microsoft.com/office/drawing/2010/main"/>
                </a:ext>
              </a:extLst>
            </a:blip>
            <a:srcRect/>
            <a:stretch>
              <a:fillRect/>
            </a:stretch>
          </p:blipFill>
          <p:spPr bwMode="auto">
            <a:xfrm>
              <a:off x="3587045"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701" name="Picture 77"/>
            <p:cNvPicPr>
              <a:picLocks noChangeArrowheads="1"/>
            </p:cNvPicPr>
            <p:nvPr/>
          </p:nvPicPr>
          <p:blipFill>
            <a:blip r:embed="rId67" cstate="email">
              <a:extLst>
                <a:ext uri="{28A0092B-C50C-407E-A947-70E740481C1C}">
                  <a14:useLocalDpi xmlns:a14="http://schemas.microsoft.com/office/drawing/2010/main"/>
                </a:ext>
              </a:extLst>
            </a:blip>
            <a:srcRect/>
            <a:stretch>
              <a:fillRect/>
            </a:stretch>
          </p:blipFill>
          <p:spPr bwMode="auto">
            <a:xfrm>
              <a:off x="3810000"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702" name="Picture 78"/>
            <p:cNvPicPr>
              <a:picLocks noChangeArrowheads="1"/>
            </p:cNvPicPr>
            <p:nvPr/>
          </p:nvPicPr>
          <p:blipFill>
            <a:blip r:embed="rId68" cstate="email">
              <a:extLst>
                <a:ext uri="{28A0092B-C50C-407E-A947-70E740481C1C}">
                  <a14:useLocalDpi xmlns:a14="http://schemas.microsoft.com/office/drawing/2010/main"/>
                </a:ext>
              </a:extLst>
            </a:blip>
            <a:srcRect/>
            <a:stretch>
              <a:fillRect/>
            </a:stretch>
          </p:blipFill>
          <p:spPr bwMode="auto">
            <a:xfrm>
              <a:off x="4031545"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703" name="Picture 79"/>
            <p:cNvPicPr>
              <a:picLocks noChangeArrowheads="1"/>
            </p:cNvPicPr>
            <p:nvPr/>
          </p:nvPicPr>
          <p:blipFill>
            <a:blip r:embed="rId69" cstate="email">
              <a:extLst>
                <a:ext uri="{28A0092B-C50C-407E-A947-70E740481C1C}">
                  <a14:useLocalDpi xmlns:a14="http://schemas.microsoft.com/office/drawing/2010/main"/>
                </a:ext>
              </a:extLst>
            </a:blip>
            <a:srcRect/>
            <a:stretch>
              <a:fillRect/>
            </a:stretch>
          </p:blipFill>
          <p:spPr bwMode="auto">
            <a:xfrm>
              <a:off x="4254501"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704" name="Picture 80"/>
            <p:cNvPicPr>
              <a:picLocks noChangeArrowheads="1"/>
            </p:cNvPicPr>
            <p:nvPr/>
          </p:nvPicPr>
          <p:blipFill>
            <a:blip r:embed="rId70" cstate="email">
              <a:extLst>
                <a:ext uri="{28A0092B-C50C-407E-A947-70E740481C1C}">
                  <a14:useLocalDpi xmlns:a14="http://schemas.microsoft.com/office/drawing/2010/main"/>
                </a:ext>
              </a:extLst>
            </a:blip>
            <a:srcRect/>
            <a:stretch>
              <a:fillRect/>
            </a:stretch>
          </p:blipFill>
          <p:spPr bwMode="auto">
            <a:xfrm>
              <a:off x="4476045"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705" name="Picture 81"/>
            <p:cNvPicPr>
              <a:picLocks noChangeArrowheads="1"/>
            </p:cNvPicPr>
            <p:nvPr/>
          </p:nvPicPr>
          <p:blipFill>
            <a:blip r:embed="rId71" cstate="email">
              <a:extLst>
                <a:ext uri="{28A0092B-C50C-407E-A947-70E740481C1C}">
                  <a14:useLocalDpi xmlns:a14="http://schemas.microsoft.com/office/drawing/2010/main"/>
                </a:ext>
              </a:extLst>
            </a:blip>
            <a:srcRect/>
            <a:stretch>
              <a:fillRect/>
            </a:stretch>
          </p:blipFill>
          <p:spPr bwMode="auto">
            <a:xfrm>
              <a:off x="4697590"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706" name="Picture 82"/>
            <p:cNvPicPr>
              <a:picLocks noChangeArrowheads="1"/>
            </p:cNvPicPr>
            <p:nvPr/>
          </p:nvPicPr>
          <p:blipFill>
            <a:blip r:embed="rId72" cstate="email">
              <a:extLst>
                <a:ext uri="{28A0092B-C50C-407E-A947-70E740481C1C}">
                  <a14:useLocalDpi xmlns:a14="http://schemas.microsoft.com/office/drawing/2010/main"/>
                </a:ext>
              </a:extLst>
            </a:blip>
            <a:srcRect/>
            <a:stretch>
              <a:fillRect/>
            </a:stretch>
          </p:blipFill>
          <p:spPr bwMode="auto">
            <a:xfrm>
              <a:off x="4920545"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707" name="Picture 83"/>
            <p:cNvPicPr>
              <a:picLocks noChangeArrowheads="1"/>
            </p:cNvPicPr>
            <p:nvPr/>
          </p:nvPicPr>
          <p:blipFill>
            <a:blip r:embed="rId73" cstate="email">
              <a:extLst>
                <a:ext uri="{28A0092B-C50C-407E-A947-70E740481C1C}">
                  <a14:useLocalDpi xmlns:a14="http://schemas.microsoft.com/office/drawing/2010/main"/>
                </a:ext>
              </a:extLst>
            </a:blip>
            <a:srcRect/>
            <a:stretch>
              <a:fillRect/>
            </a:stretch>
          </p:blipFill>
          <p:spPr bwMode="auto">
            <a:xfrm>
              <a:off x="5142089"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708" name="Picture 84"/>
            <p:cNvPicPr>
              <a:picLocks noChangeArrowheads="1"/>
            </p:cNvPicPr>
            <p:nvPr/>
          </p:nvPicPr>
          <p:blipFill>
            <a:blip r:embed="rId74" cstate="email">
              <a:extLst>
                <a:ext uri="{28A0092B-C50C-407E-A947-70E740481C1C}">
                  <a14:useLocalDpi xmlns:a14="http://schemas.microsoft.com/office/drawing/2010/main"/>
                </a:ext>
              </a:extLst>
            </a:blip>
            <a:srcRect/>
            <a:stretch>
              <a:fillRect/>
            </a:stretch>
          </p:blipFill>
          <p:spPr bwMode="auto">
            <a:xfrm>
              <a:off x="5365045"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709" name="Picture 85"/>
            <p:cNvPicPr>
              <a:picLocks noChangeArrowheads="1"/>
            </p:cNvPicPr>
            <p:nvPr/>
          </p:nvPicPr>
          <p:blipFill>
            <a:blip r:embed="rId75" cstate="email">
              <a:extLst>
                <a:ext uri="{28A0092B-C50C-407E-A947-70E740481C1C}">
                  <a14:useLocalDpi xmlns:a14="http://schemas.microsoft.com/office/drawing/2010/main"/>
                </a:ext>
              </a:extLst>
            </a:blip>
            <a:srcRect/>
            <a:stretch>
              <a:fillRect/>
            </a:stretch>
          </p:blipFill>
          <p:spPr bwMode="auto">
            <a:xfrm>
              <a:off x="5586590"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710" name="Picture 86"/>
            <p:cNvPicPr>
              <a:picLocks noChangeArrowheads="1"/>
            </p:cNvPicPr>
            <p:nvPr/>
          </p:nvPicPr>
          <p:blipFill>
            <a:blip r:embed="rId76" cstate="email">
              <a:extLst>
                <a:ext uri="{28A0092B-C50C-407E-A947-70E740481C1C}">
                  <a14:useLocalDpi xmlns:a14="http://schemas.microsoft.com/office/drawing/2010/main"/>
                </a:ext>
              </a:extLst>
            </a:blip>
            <a:srcRect/>
            <a:stretch>
              <a:fillRect/>
            </a:stretch>
          </p:blipFill>
          <p:spPr bwMode="auto">
            <a:xfrm>
              <a:off x="5809545"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711" name="Picture 87"/>
            <p:cNvPicPr>
              <a:picLocks noChangeArrowheads="1"/>
            </p:cNvPicPr>
            <p:nvPr/>
          </p:nvPicPr>
          <p:blipFill>
            <a:blip r:embed="rId77" cstate="email">
              <a:extLst>
                <a:ext uri="{28A0092B-C50C-407E-A947-70E740481C1C}">
                  <a14:useLocalDpi xmlns:a14="http://schemas.microsoft.com/office/drawing/2010/main"/>
                </a:ext>
              </a:extLst>
            </a:blip>
            <a:srcRect/>
            <a:stretch>
              <a:fillRect/>
            </a:stretch>
          </p:blipFill>
          <p:spPr bwMode="auto">
            <a:xfrm>
              <a:off x="6031089"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712" name="Picture 88"/>
            <p:cNvPicPr>
              <a:picLocks noChangeArrowheads="1"/>
            </p:cNvPicPr>
            <p:nvPr/>
          </p:nvPicPr>
          <p:blipFill>
            <a:blip r:embed="rId78" cstate="email">
              <a:extLst>
                <a:ext uri="{28A0092B-C50C-407E-A947-70E740481C1C}">
                  <a14:useLocalDpi xmlns:a14="http://schemas.microsoft.com/office/drawing/2010/main"/>
                </a:ext>
              </a:extLst>
            </a:blip>
            <a:srcRect/>
            <a:stretch>
              <a:fillRect/>
            </a:stretch>
          </p:blipFill>
          <p:spPr bwMode="auto">
            <a:xfrm>
              <a:off x="6252634"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713" name="Picture 89"/>
            <p:cNvPicPr>
              <a:picLocks noChangeArrowheads="1"/>
            </p:cNvPicPr>
            <p:nvPr/>
          </p:nvPicPr>
          <p:blipFill>
            <a:blip r:embed="rId79" cstate="email">
              <a:extLst>
                <a:ext uri="{28A0092B-C50C-407E-A947-70E740481C1C}">
                  <a14:useLocalDpi xmlns:a14="http://schemas.microsoft.com/office/drawing/2010/main"/>
                </a:ext>
              </a:extLst>
            </a:blip>
            <a:srcRect/>
            <a:stretch>
              <a:fillRect/>
            </a:stretch>
          </p:blipFill>
          <p:spPr bwMode="auto">
            <a:xfrm>
              <a:off x="6475590"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714" name="Picture 90"/>
            <p:cNvPicPr>
              <a:picLocks noChangeArrowheads="1"/>
            </p:cNvPicPr>
            <p:nvPr/>
          </p:nvPicPr>
          <p:blipFill>
            <a:blip r:embed="rId80" cstate="email">
              <a:extLst>
                <a:ext uri="{28A0092B-C50C-407E-A947-70E740481C1C}">
                  <a14:useLocalDpi xmlns:a14="http://schemas.microsoft.com/office/drawing/2010/main"/>
                </a:ext>
              </a:extLst>
            </a:blip>
            <a:srcRect/>
            <a:stretch>
              <a:fillRect/>
            </a:stretch>
          </p:blipFill>
          <p:spPr bwMode="auto">
            <a:xfrm>
              <a:off x="6697134"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715" name="Picture 91"/>
            <p:cNvPicPr>
              <a:picLocks noChangeArrowheads="1"/>
            </p:cNvPicPr>
            <p:nvPr/>
          </p:nvPicPr>
          <p:blipFill>
            <a:blip r:embed="rId81" cstate="email">
              <a:extLst>
                <a:ext uri="{28A0092B-C50C-407E-A947-70E740481C1C}">
                  <a14:useLocalDpi xmlns:a14="http://schemas.microsoft.com/office/drawing/2010/main"/>
                </a:ext>
              </a:extLst>
            </a:blip>
            <a:srcRect/>
            <a:stretch>
              <a:fillRect/>
            </a:stretch>
          </p:blipFill>
          <p:spPr bwMode="auto">
            <a:xfrm>
              <a:off x="6920089" y="2246313"/>
              <a:ext cx="341489"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716" name="Picture 92"/>
            <p:cNvPicPr>
              <a:picLocks noChangeArrowheads="1"/>
            </p:cNvPicPr>
            <p:nvPr/>
          </p:nvPicPr>
          <p:blipFill>
            <a:blip r:embed="rId82" cstate="email">
              <a:extLst>
                <a:ext uri="{28A0092B-C50C-407E-A947-70E740481C1C}">
                  <a14:useLocalDpi xmlns:a14="http://schemas.microsoft.com/office/drawing/2010/main"/>
                </a:ext>
              </a:extLst>
            </a:blip>
            <a:srcRect/>
            <a:stretch>
              <a:fillRect/>
            </a:stretch>
          </p:blipFill>
          <p:spPr bwMode="auto">
            <a:xfrm>
              <a:off x="7141634" y="2246313"/>
              <a:ext cx="139700" cy="12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717" name="Rectangle 93"/>
            <p:cNvSpPr>
              <a:spLocks noChangeArrowheads="1"/>
            </p:cNvSpPr>
            <p:nvPr/>
          </p:nvSpPr>
          <p:spPr bwMode="auto">
            <a:xfrm>
              <a:off x="2523067" y="4486275"/>
              <a:ext cx="461665"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b="1">
                  <a:solidFill>
                    <a:srgbClr val="000000"/>
                  </a:solidFill>
                </a:rPr>
                <a:t>50</a:t>
              </a:r>
            </a:p>
          </p:txBody>
        </p:sp>
        <p:sp>
          <p:nvSpPr>
            <p:cNvPr id="26718" name="Rectangle 94"/>
            <p:cNvSpPr>
              <a:spLocks noChangeArrowheads="1"/>
            </p:cNvSpPr>
            <p:nvPr/>
          </p:nvSpPr>
          <p:spPr bwMode="auto">
            <a:xfrm>
              <a:off x="2523067" y="3684588"/>
              <a:ext cx="464871"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b="1">
                  <a:solidFill>
                    <a:srgbClr val="000000"/>
                  </a:solidFill>
                </a:rPr>
                <a:t>60</a:t>
              </a:r>
            </a:p>
          </p:txBody>
        </p:sp>
        <p:sp>
          <p:nvSpPr>
            <p:cNvPr id="26719" name="Rectangle 95"/>
            <p:cNvSpPr>
              <a:spLocks noChangeArrowheads="1"/>
            </p:cNvSpPr>
            <p:nvPr/>
          </p:nvSpPr>
          <p:spPr bwMode="auto">
            <a:xfrm>
              <a:off x="2523067" y="2884488"/>
              <a:ext cx="442429"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b="1">
                  <a:solidFill>
                    <a:srgbClr val="000000"/>
                  </a:solidFill>
                </a:rPr>
                <a:t>70</a:t>
              </a:r>
            </a:p>
          </p:txBody>
        </p:sp>
        <p:sp>
          <p:nvSpPr>
            <p:cNvPr id="26720" name="Rectangle 96"/>
            <p:cNvSpPr>
              <a:spLocks noChangeArrowheads="1"/>
            </p:cNvSpPr>
            <p:nvPr/>
          </p:nvSpPr>
          <p:spPr bwMode="auto">
            <a:xfrm>
              <a:off x="2523067" y="2082800"/>
              <a:ext cx="461665"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b="1">
                  <a:solidFill>
                    <a:srgbClr val="000000"/>
                  </a:solidFill>
                </a:rPr>
                <a:t>80</a:t>
              </a:r>
            </a:p>
          </p:txBody>
        </p:sp>
        <p:sp>
          <p:nvSpPr>
            <p:cNvPr id="26721" name="Rectangle 97"/>
            <p:cNvSpPr>
              <a:spLocks noChangeArrowheads="1"/>
            </p:cNvSpPr>
            <p:nvPr/>
          </p:nvSpPr>
          <p:spPr bwMode="auto">
            <a:xfrm>
              <a:off x="3716866" y="6189663"/>
              <a:ext cx="2877257"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gn="ctr"/>
              <a:r>
                <a:rPr lang="en-US" altLang="en-US" b="1" dirty="0">
                  <a:solidFill>
                    <a:srgbClr val="000000"/>
                  </a:solidFill>
                </a:rPr>
                <a:t>Outside Air Changes</a:t>
              </a:r>
            </a:p>
          </p:txBody>
        </p:sp>
        <p:sp>
          <p:nvSpPr>
            <p:cNvPr id="26722" name="Rectangle 98"/>
            <p:cNvSpPr>
              <a:spLocks noChangeArrowheads="1"/>
            </p:cNvSpPr>
            <p:nvPr/>
          </p:nvSpPr>
          <p:spPr bwMode="auto">
            <a:xfrm>
              <a:off x="4047067" y="5821363"/>
              <a:ext cx="346249" cy="4161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100" b="1">
                  <a:solidFill>
                    <a:srgbClr val="000000"/>
                  </a:solidFill>
                </a:rPr>
                <a:t>3</a:t>
              </a:r>
            </a:p>
          </p:txBody>
        </p:sp>
        <p:sp>
          <p:nvSpPr>
            <p:cNvPr id="26723" name="Rectangle 99"/>
            <p:cNvSpPr>
              <a:spLocks noChangeArrowheads="1"/>
            </p:cNvSpPr>
            <p:nvPr/>
          </p:nvSpPr>
          <p:spPr bwMode="auto">
            <a:xfrm>
              <a:off x="5854701" y="5821363"/>
              <a:ext cx="349455" cy="4161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100" b="1">
                  <a:solidFill>
                    <a:srgbClr val="000000"/>
                  </a:solidFill>
                </a:rPr>
                <a:t>6</a:t>
              </a:r>
            </a:p>
          </p:txBody>
        </p:sp>
        <p:sp>
          <p:nvSpPr>
            <p:cNvPr id="26724" name="Rectangle 100"/>
            <p:cNvSpPr>
              <a:spLocks noChangeArrowheads="1"/>
            </p:cNvSpPr>
            <p:nvPr/>
          </p:nvSpPr>
          <p:spPr bwMode="auto">
            <a:xfrm rot="16200000">
              <a:off x="657586" y="3379745"/>
              <a:ext cx="3135474"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b="1">
                  <a:solidFill>
                    <a:srgbClr val="000000"/>
                  </a:solidFill>
                </a:rPr>
                <a:t>Space Relative Humidity (%)</a:t>
              </a:r>
            </a:p>
          </p:txBody>
        </p:sp>
        <p:sp>
          <p:nvSpPr>
            <p:cNvPr id="26725" name="Rectangle 101"/>
            <p:cNvSpPr>
              <a:spLocks noChangeArrowheads="1"/>
            </p:cNvSpPr>
            <p:nvPr/>
          </p:nvSpPr>
          <p:spPr bwMode="auto">
            <a:xfrm>
              <a:off x="3426178" y="4067175"/>
              <a:ext cx="781756" cy="1436688"/>
            </a:xfrm>
            <a:prstGeom prst="rect">
              <a:avLst/>
            </a:prstGeom>
            <a:solidFill>
              <a:srgbClr val="FFA27C"/>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726" name="Rectangle 102"/>
            <p:cNvSpPr>
              <a:spLocks noChangeArrowheads="1"/>
            </p:cNvSpPr>
            <p:nvPr/>
          </p:nvSpPr>
          <p:spPr bwMode="auto">
            <a:xfrm>
              <a:off x="4217812" y="3409951"/>
              <a:ext cx="754944" cy="2093913"/>
            </a:xfrm>
            <a:prstGeom prst="rect">
              <a:avLst/>
            </a:prstGeom>
            <a:solidFill>
              <a:srgbClr val="00841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727" name="Rectangle 103"/>
            <p:cNvSpPr>
              <a:spLocks noChangeArrowheads="1"/>
            </p:cNvSpPr>
            <p:nvPr/>
          </p:nvSpPr>
          <p:spPr bwMode="auto">
            <a:xfrm>
              <a:off x="5322711" y="3911601"/>
              <a:ext cx="801511" cy="1592263"/>
            </a:xfrm>
            <a:prstGeom prst="rect">
              <a:avLst/>
            </a:prstGeom>
            <a:solidFill>
              <a:srgbClr val="FFA27C"/>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728" name="Rectangle 104"/>
            <p:cNvSpPr>
              <a:spLocks noChangeArrowheads="1"/>
            </p:cNvSpPr>
            <p:nvPr/>
          </p:nvSpPr>
          <p:spPr bwMode="auto">
            <a:xfrm>
              <a:off x="6093178" y="2308225"/>
              <a:ext cx="776111" cy="3195638"/>
            </a:xfrm>
            <a:prstGeom prst="rect">
              <a:avLst/>
            </a:prstGeom>
            <a:solidFill>
              <a:srgbClr val="00841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735" name="Rectangle 111"/>
            <p:cNvSpPr>
              <a:spLocks noChangeArrowheads="1"/>
            </p:cNvSpPr>
            <p:nvPr/>
          </p:nvSpPr>
          <p:spPr bwMode="auto">
            <a:xfrm>
              <a:off x="3407891" y="4177441"/>
              <a:ext cx="805687" cy="585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gn="ctr"/>
              <a:r>
                <a:rPr lang="en-US" altLang="en-US" sz="1600" b="1" dirty="0">
                  <a:solidFill>
                    <a:srgbClr val="000000"/>
                  </a:solidFill>
                </a:rPr>
                <a:t>74</a:t>
              </a:r>
            </a:p>
            <a:p>
              <a:pPr algn="ctr"/>
              <a:r>
                <a:rPr lang="en-US" altLang="en-US" sz="1600" b="1" dirty="0">
                  <a:solidFill>
                    <a:srgbClr val="000000"/>
                  </a:solidFill>
                </a:rPr>
                <a:t>Grains </a:t>
              </a:r>
            </a:p>
          </p:txBody>
        </p:sp>
        <p:sp>
          <p:nvSpPr>
            <p:cNvPr id="26737" name="Rectangle 113"/>
            <p:cNvSpPr>
              <a:spLocks noChangeArrowheads="1"/>
            </p:cNvSpPr>
            <p:nvPr/>
          </p:nvSpPr>
          <p:spPr bwMode="auto">
            <a:xfrm>
              <a:off x="3278011" y="2354990"/>
              <a:ext cx="2117567" cy="646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b="1" dirty="0"/>
                <a:t>Based on a 15</a:t>
              </a:r>
            </a:p>
            <a:p>
              <a:r>
                <a:rPr lang="en-US" altLang="en-US" b="1" dirty="0"/>
                <a:t>Minute Cycle Time</a:t>
              </a:r>
            </a:p>
          </p:txBody>
        </p:sp>
      </p:grpSp>
      <p:sp>
        <p:nvSpPr>
          <p:cNvPr id="116" name="Rectangle 115"/>
          <p:cNvSpPr/>
          <p:nvPr/>
        </p:nvSpPr>
        <p:spPr>
          <a:xfrm rot="16200000">
            <a:off x="-2289092" y="2202184"/>
            <a:ext cx="3810659" cy="369332"/>
          </a:xfrm>
          <a:prstGeom prst="rect">
            <a:avLst/>
          </a:prstGeom>
        </p:spPr>
        <p:txBody>
          <a:bodyPr wrap="none">
            <a:spAutoFit/>
          </a:bodyPr>
          <a:lstStyle/>
          <a:p>
            <a:pPr lvl="0">
              <a:tabLst>
                <a:tab pos="3543300" algn="l"/>
              </a:tabLst>
              <a:defRPr/>
            </a:pPr>
            <a:r>
              <a:rPr lang="en-US" altLang="en-US" b="1" dirty="0">
                <a:highlight>
                  <a:srgbClr val="FFFF00"/>
                </a:highlight>
              </a:rPr>
              <a:t>LIVE TYPE UNDERNEATH GRAPHIC</a:t>
            </a:r>
          </a:p>
        </p:txBody>
      </p:sp>
      <p:sp>
        <p:nvSpPr>
          <p:cNvPr id="117" name="Rectangle 111"/>
          <p:cNvSpPr>
            <a:spLocks noChangeArrowheads="1"/>
          </p:cNvSpPr>
          <p:nvPr/>
        </p:nvSpPr>
        <p:spPr bwMode="auto">
          <a:xfrm>
            <a:off x="6875476" y="3537321"/>
            <a:ext cx="805687" cy="585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gn="ctr"/>
            <a:r>
              <a:rPr lang="en-US" altLang="en-US" sz="1600" b="1" dirty="0">
                <a:solidFill>
                  <a:srgbClr val="000000"/>
                </a:solidFill>
              </a:rPr>
              <a:t>78</a:t>
            </a:r>
          </a:p>
          <a:p>
            <a:pPr algn="ctr"/>
            <a:r>
              <a:rPr lang="en-US" altLang="en-US" sz="1600" b="1" dirty="0">
                <a:solidFill>
                  <a:srgbClr val="000000"/>
                </a:solidFill>
              </a:rPr>
              <a:t>Grains </a:t>
            </a:r>
          </a:p>
        </p:txBody>
      </p:sp>
      <p:sp>
        <p:nvSpPr>
          <p:cNvPr id="118" name="Rectangle 111"/>
          <p:cNvSpPr>
            <a:spLocks noChangeArrowheads="1"/>
          </p:cNvSpPr>
          <p:nvPr/>
        </p:nvSpPr>
        <p:spPr bwMode="auto">
          <a:xfrm>
            <a:off x="5768461" y="2968996"/>
            <a:ext cx="805687" cy="585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gn="ctr"/>
            <a:r>
              <a:rPr lang="en-US" altLang="en-US" sz="1600" b="1" dirty="0">
                <a:solidFill>
                  <a:schemeClr val="bg1"/>
                </a:solidFill>
              </a:rPr>
              <a:t>85</a:t>
            </a:r>
          </a:p>
          <a:p>
            <a:pPr algn="ctr"/>
            <a:r>
              <a:rPr lang="en-US" altLang="en-US" sz="1600" b="1" dirty="0">
                <a:solidFill>
                  <a:schemeClr val="bg1"/>
                </a:solidFill>
              </a:rPr>
              <a:t>Grains </a:t>
            </a:r>
          </a:p>
        </p:txBody>
      </p:sp>
      <p:sp>
        <p:nvSpPr>
          <p:cNvPr id="119" name="Rectangle 111"/>
          <p:cNvSpPr>
            <a:spLocks noChangeArrowheads="1"/>
          </p:cNvSpPr>
          <p:nvPr/>
        </p:nvSpPr>
        <p:spPr bwMode="auto">
          <a:xfrm>
            <a:off x="7633499" y="1812318"/>
            <a:ext cx="805687" cy="585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gn="ctr"/>
            <a:r>
              <a:rPr lang="en-US" altLang="en-US" sz="1600" b="1" dirty="0">
                <a:solidFill>
                  <a:schemeClr val="bg1"/>
                </a:solidFill>
              </a:rPr>
              <a:t>102</a:t>
            </a:r>
          </a:p>
          <a:p>
            <a:pPr algn="ctr"/>
            <a:r>
              <a:rPr lang="en-US" altLang="en-US" sz="1600" b="1" dirty="0">
                <a:solidFill>
                  <a:schemeClr val="bg1"/>
                </a:solidFill>
              </a:rPr>
              <a:t>Grains </a:t>
            </a:r>
          </a:p>
        </p:txBody>
      </p:sp>
      <p:pic>
        <p:nvPicPr>
          <p:cNvPr id="4" name="Picture 3"/>
          <p:cNvPicPr>
            <a:picLocks noChangeAspect="1"/>
          </p:cNvPicPr>
          <p:nvPr/>
        </p:nvPicPr>
        <p:blipFill>
          <a:blip r:embed="rId83"/>
          <a:stretch>
            <a:fillRect/>
          </a:stretch>
        </p:blipFill>
        <p:spPr>
          <a:xfrm>
            <a:off x="3359460" y="1143000"/>
            <a:ext cx="6429375" cy="5334000"/>
          </a:xfrm>
          <a:prstGeom prst="rect">
            <a:avLst/>
          </a:prstGeom>
        </p:spPr>
      </p:pic>
    </p:spTree>
    <p:extLst>
      <p:ext uri="{BB962C8B-B14F-4D97-AF65-F5344CB8AC3E}">
        <p14:creationId xmlns:p14="http://schemas.microsoft.com/office/powerpoint/2010/main" val="18579235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2235201" y="6248400"/>
            <a:ext cx="189653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675" name="Rectangle 3"/>
          <p:cNvSpPr>
            <a:spLocks noChangeArrowheads="1"/>
          </p:cNvSpPr>
          <p:nvPr/>
        </p:nvSpPr>
        <p:spPr bwMode="auto">
          <a:xfrm>
            <a:off x="4673600" y="6248400"/>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676" name="Rectangle 4"/>
          <p:cNvSpPr>
            <a:spLocks noChangeArrowheads="1"/>
          </p:cNvSpPr>
          <p:nvPr/>
        </p:nvSpPr>
        <p:spPr bwMode="auto">
          <a:xfrm>
            <a:off x="2235201" y="6248400"/>
            <a:ext cx="189653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677" name="Rectangle 5"/>
          <p:cNvSpPr>
            <a:spLocks noChangeArrowheads="1"/>
          </p:cNvSpPr>
          <p:nvPr/>
        </p:nvSpPr>
        <p:spPr bwMode="auto">
          <a:xfrm>
            <a:off x="4673600" y="6248400"/>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681" name="Rectangle 9"/>
          <p:cNvSpPr>
            <a:spLocks noGrp="1" noChangeArrowheads="1"/>
          </p:cNvSpPr>
          <p:nvPr>
            <p:ph type="title"/>
          </p:nvPr>
        </p:nvSpPr>
        <p:spPr>
          <a:noFill/>
          <a:ln/>
        </p:spPr>
        <p:txBody>
          <a:bodyPr>
            <a:noAutofit/>
          </a:bodyPr>
          <a:lstStyle/>
          <a:p>
            <a:pPr algn="l"/>
            <a:r>
              <a:rPr lang="en-US" altLang="en-US" dirty="0"/>
              <a:t>SEMCO FV: Space RH Measured at Different Operating Modes (Cooling)</a:t>
            </a:r>
          </a:p>
        </p:txBody>
      </p:sp>
      <p:sp>
        <p:nvSpPr>
          <p:cNvPr id="28682" name="Rectangle 10"/>
          <p:cNvSpPr>
            <a:spLocks noChangeArrowheads="1"/>
          </p:cNvSpPr>
          <p:nvPr/>
        </p:nvSpPr>
        <p:spPr bwMode="auto">
          <a:xfrm>
            <a:off x="5884332" y="3098800"/>
            <a:ext cx="12982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683" name="Rectangle 11"/>
          <p:cNvSpPr>
            <a:spLocks noChangeArrowheads="1"/>
          </p:cNvSpPr>
          <p:nvPr/>
        </p:nvSpPr>
        <p:spPr bwMode="auto">
          <a:xfrm>
            <a:off x="6019799" y="3251200"/>
            <a:ext cx="12982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684" name="Line 12"/>
          <p:cNvSpPr>
            <a:spLocks noChangeShapeType="1"/>
          </p:cNvSpPr>
          <p:nvPr/>
        </p:nvSpPr>
        <p:spPr bwMode="auto">
          <a:xfrm>
            <a:off x="5019321" y="2751138"/>
            <a:ext cx="241300" cy="347662"/>
          </a:xfrm>
          <a:prstGeom prst="line">
            <a:avLst/>
          </a:prstGeom>
          <a:noFill/>
          <a:ln w="12700">
            <a:solidFill>
              <a:schemeClr val="tx2"/>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685" name="Line 13"/>
          <p:cNvSpPr>
            <a:spLocks noChangeShapeType="1"/>
          </p:cNvSpPr>
          <p:nvPr/>
        </p:nvSpPr>
        <p:spPr bwMode="auto">
          <a:xfrm flipH="1" flipV="1">
            <a:off x="7236177" y="3149600"/>
            <a:ext cx="225778" cy="241300"/>
          </a:xfrm>
          <a:prstGeom prst="line">
            <a:avLst/>
          </a:prstGeom>
          <a:noFill/>
          <a:ln w="12700">
            <a:solidFill>
              <a:schemeClr val="tx2"/>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8686" name="Line 14"/>
          <p:cNvSpPr>
            <a:spLocks noChangeShapeType="1"/>
          </p:cNvSpPr>
          <p:nvPr/>
        </p:nvSpPr>
        <p:spPr bwMode="auto">
          <a:xfrm flipH="1" flipV="1">
            <a:off x="4696178" y="4394200"/>
            <a:ext cx="237067" cy="266700"/>
          </a:xfrm>
          <a:prstGeom prst="line">
            <a:avLst/>
          </a:prstGeom>
          <a:noFill/>
          <a:ln w="12700">
            <a:solidFill>
              <a:schemeClr val="tx2"/>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3" name="Group 4"/>
          <p:cNvGrpSpPr>
            <a:grpSpLocks noChangeAspect="1"/>
          </p:cNvGrpSpPr>
          <p:nvPr/>
        </p:nvGrpSpPr>
        <p:grpSpPr bwMode="auto">
          <a:xfrm>
            <a:off x="2855913" y="1270000"/>
            <a:ext cx="6332538" cy="4762500"/>
            <a:chOff x="1799" y="800"/>
            <a:chExt cx="3989" cy="3000"/>
          </a:xfrm>
        </p:grpSpPr>
        <p:sp>
          <p:nvSpPr>
            <p:cNvPr id="4" name="AutoShape 3"/>
            <p:cNvSpPr>
              <a:spLocks noChangeAspect="1" noChangeArrowheads="1" noTextEdit="1"/>
            </p:cNvSpPr>
            <p:nvPr/>
          </p:nvSpPr>
          <p:spPr bwMode="auto">
            <a:xfrm>
              <a:off x="2106" y="800"/>
              <a:ext cx="3682" cy="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 name="Rectangle 5"/>
            <p:cNvSpPr>
              <a:spLocks noChangeArrowheads="1"/>
            </p:cNvSpPr>
            <p:nvPr/>
          </p:nvSpPr>
          <p:spPr bwMode="auto">
            <a:xfrm>
              <a:off x="2498" y="915"/>
              <a:ext cx="3067" cy="2315"/>
            </a:xfrm>
            <a:prstGeom prst="rect">
              <a:avLst/>
            </a:prstGeom>
            <a:solidFill>
              <a:srgbClr val="DEDEDE"/>
            </a:solidFill>
            <a:ln w="11113">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 name="Line 6"/>
            <p:cNvSpPr>
              <a:spLocks noChangeShapeType="1"/>
            </p:cNvSpPr>
            <p:nvPr/>
          </p:nvSpPr>
          <p:spPr bwMode="auto">
            <a:xfrm>
              <a:off x="2751" y="3226"/>
              <a:ext cx="1" cy="10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Line 7"/>
            <p:cNvSpPr>
              <a:spLocks noChangeShapeType="1"/>
            </p:cNvSpPr>
            <p:nvPr/>
          </p:nvSpPr>
          <p:spPr bwMode="auto">
            <a:xfrm>
              <a:off x="3006" y="3226"/>
              <a:ext cx="1" cy="10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8"/>
            <p:cNvSpPr>
              <a:spLocks noChangeShapeType="1"/>
            </p:cNvSpPr>
            <p:nvPr/>
          </p:nvSpPr>
          <p:spPr bwMode="auto">
            <a:xfrm>
              <a:off x="3262" y="3226"/>
              <a:ext cx="1" cy="10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Line 9"/>
            <p:cNvSpPr>
              <a:spLocks noChangeShapeType="1"/>
            </p:cNvSpPr>
            <p:nvPr/>
          </p:nvSpPr>
          <p:spPr bwMode="auto">
            <a:xfrm>
              <a:off x="3517" y="3226"/>
              <a:ext cx="1" cy="10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Line 10"/>
            <p:cNvSpPr>
              <a:spLocks noChangeShapeType="1"/>
            </p:cNvSpPr>
            <p:nvPr/>
          </p:nvSpPr>
          <p:spPr bwMode="auto">
            <a:xfrm>
              <a:off x="3773" y="3226"/>
              <a:ext cx="1" cy="10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Line 11"/>
            <p:cNvSpPr>
              <a:spLocks noChangeShapeType="1"/>
            </p:cNvSpPr>
            <p:nvPr/>
          </p:nvSpPr>
          <p:spPr bwMode="auto">
            <a:xfrm>
              <a:off x="4028" y="3226"/>
              <a:ext cx="1" cy="10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Line 12"/>
            <p:cNvSpPr>
              <a:spLocks noChangeShapeType="1"/>
            </p:cNvSpPr>
            <p:nvPr/>
          </p:nvSpPr>
          <p:spPr bwMode="auto">
            <a:xfrm>
              <a:off x="4284" y="3226"/>
              <a:ext cx="1" cy="10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Line 13"/>
            <p:cNvSpPr>
              <a:spLocks noChangeShapeType="1"/>
            </p:cNvSpPr>
            <p:nvPr/>
          </p:nvSpPr>
          <p:spPr bwMode="auto">
            <a:xfrm>
              <a:off x="4539" y="3226"/>
              <a:ext cx="1" cy="10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Line 14"/>
            <p:cNvSpPr>
              <a:spLocks noChangeShapeType="1"/>
            </p:cNvSpPr>
            <p:nvPr/>
          </p:nvSpPr>
          <p:spPr bwMode="auto">
            <a:xfrm>
              <a:off x="4795" y="3226"/>
              <a:ext cx="1" cy="10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Rectangle 15"/>
            <p:cNvSpPr>
              <a:spLocks noChangeArrowheads="1"/>
            </p:cNvSpPr>
            <p:nvPr/>
          </p:nvSpPr>
          <p:spPr bwMode="auto">
            <a:xfrm>
              <a:off x="2396" y="3377"/>
              <a:ext cx="27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000000"/>
                  </a:solidFill>
                  <a:effectLst/>
                  <a:latin typeface="+mn-lt"/>
                </a:rPr>
                <a:t>12 AM</a:t>
              </a:r>
              <a:endParaRPr kumimoji="0" lang="en-US" altLang="en-US" sz="1800" b="0" i="0" u="none" strike="noStrike" cap="none" normalizeH="0" baseline="0">
                <a:ln>
                  <a:noFill/>
                </a:ln>
                <a:solidFill>
                  <a:schemeClr val="tx1"/>
                </a:solidFill>
                <a:effectLst/>
                <a:latin typeface="+mn-lt"/>
              </a:endParaRPr>
            </a:p>
          </p:txBody>
        </p:sp>
        <p:sp>
          <p:nvSpPr>
            <p:cNvPr id="16" name="Rectangle 16"/>
            <p:cNvSpPr>
              <a:spLocks noChangeArrowheads="1"/>
            </p:cNvSpPr>
            <p:nvPr/>
          </p:nvSpPr>
          <p:spPr bwMode="auto">
            <a:xfrm>
              <a:off x="3155" y="3377"/>
              <a:ext cx="232"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000000"/>
                  </a:solidFill>
                  <a:effectLst/>
                  <a:latin typeface="+mn-lt"/>
                </a:rPr>
                <a:t>6 AM</a:t>
              </a:r>
              <a:endParaRPr kumimoji="0" lang="en-US" altLang="en-US" sz="1800" b="0" i="0" u="none" strike="noStrike" cap="none" normalizeH="0" baseline="0">
                <a:ln>
                  <a:noFill/>
                </a:ln>
                <a:solidFill>
                  <a:schemeClr val="tx1"/>
                </a:solidFill>
                <a:effectLst/>
                <a:latin typeface="+mn-lt"/>
              </a:endParaRPr>
            </a:p>
          </p:txBody>
        </p:sp>
        <p:sp>
          <p:nvSpPr>
            <p:cNvPr id="17" name="Rectangle 17"/>
            <p:cNvSpPr>
              <a:spLocks noChangeArrowheads="1"/>
            </p:cNvSpPr>
            <p:nvPr/>
          </p:nvSpPr>
          <p:spPr bwMode="auto">
            <a:xfrm>
              <a:off x="3879" y="3377"/>
              <a:ext cx="26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000000"/>
                  </a:solidFill>
                  <a:effectLst/>
                  <a:latin typeface="+mn-lt"/>
                </a:rPr>
                <a:t>12 PM</a:t>
              </a:r>
              <a:endParaRPr kumimoji="0" lang="en-US" altLang="en-US" sz="1800" b="0" i="0" u="none" strike="noStrike" cap="none" normalizeH="0" baseline="0">
                <a:ln>
                  <a:noFill/>
                </a:ln>
                <a:solidFill>
                  <a:schemeClr val="tx1"/>
                </a:solidFill>
                <a:effectLst/>
                <a:latin typeface="+mn-lt"/>
              </a:endParaRPr>
            </a:p>
          </p:txBody>
        </p:sp>
        <p:sp>
          <p:nvSpPr>
            <p:cNvPr id="18" name="Rectangle 18"/>
            <p:cNvSpPr>
              <a:spLocks noChangeArrowheads="1"/>
            </p:cNvSpPr>
            <p:nvPr/>
          </p:nvSpPr>
          <p:spPr bwMode="auto">
            <a:xfrm>
              <a:off x="4702" y="3377"/>
              <a:ext cx="22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000000"/>
                  </a:solidFill>
                  <a:effectLst/>
                  <a:latin typeface="+mn-lt"/>
                </a:rPr>
                <a:t>6 PM</a:t>
              </a:r>
              <a:endParaRPr kumimoji="0" lang="en-US" altLang="en-US" sz="1800" b="0" i="0" u="none" strike="noStrike" cap="none" normalizeH="0" baseline="0">
                <a:ln>
                  <a:noFill/>
                </a:ln>
                <a:solidFill>
                  <a:schemeClr val="tx1"/>
                </a:solidFill>
                <a:effectLst/>
                <a:latin typeface="+mn-lt"/>
              </a:endParaRPr>
            </a:p>
          </p:txBody>
        </p:sp>
        <p:sp>
          <p:nvSpPr>
            <p:cNvPr id="19" name="Rectangle 19"/>
            <p:cNvSpPr>
              <a:spLocks noChangeArrowheads="1"/>
            </p:cNvSpPr>
            <p:nvPr/>
          </p:nvSpPr>
          <p:spPr bwMode="auto">
            <a:xfrm>
              <a:off x="5405" y="3377"/>
              <a:ext cx="271"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000000"/>
                  </a:solidFill>
                  <a:effectLst/>
                  <a:latin typeface="+mn-lt"/>
                </a:rPr>
                <a:t>12 AM</a:t>
              </a:r>
              <a:endParaRPr kumimoji="0" lang="en-US" altLang="en-US" sz="1800" b="0" i="0" u="none" strike="noStrike" cap="none" normalizeH="0" baseline="0">
                <a:ln>
                  <a:noFill/>
                </a:ln>
                <a:solidFill>
                  <a:schemeClr val="tx1"/>
                </a:solidFill>
                <a:effectLst/>
                <a:latin typeface="+mn-lt"/>
              </a:endParaRPr>
            </a:p>
          </p:txBody>
        </p:sp>
        <p:sp>
          <p:nvSpPr>
            <p:cNvPr id="20" name="Rectangle 20"/>
            <p:cNvSpPr>
              <a:spLocks noChangeArrowheads="1"/>
            </p:cNvSpPr>
            <p:nvPr/>
          </p:nvSpPr>
          <p:spPr bwMode="auto">
            <a:xfrm>
              <a:off x="3702" y="3584"/>
              <a:ext cx="611"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mn-lt"/>
                </a:rPr>
                <a:t>Time of Day</a:t>
              </a:r>
              <a:endParaRPr kumimoji="0" lang="en-US" altLang="en-US" sz="1800" b="0" i="0" u="none" strike="noStrike" cap="none" normalizeH="0" baseline="0">
                <a:ln>
                  <a:noFill/>
                </a:ln>
                <a:solidFill>
                  <a:schemeClr val="tx1"/>
                </a:solidFill>
                <a:effectLst/>
                <a:latin typeface="+mn-lt"/>
              </a:endParaRPr>
            </a:p>
          </p:txBody>
        </p:sp>
        <p:sp>
          <p:nvSpPr>
            <p:cNvPr id="21" name="Rectangle 21"/>
            <p:cNvSpPr>
              <a:spLocks noChangeArrowheads="1"/>
            </p:cNvSpPr>
            <p:nvPr/>
          </p:nvSpPr>
          <p:spPr bwMode="auto">
            <a:xfrm rot="16200000">
              <a:off x="1325" y="2028"/>
              <a:ext cx="1084"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mn-lt"/>
                </a:rPr>
                <a:t>Relative Humidity (%)</a:t>
              </a:r>
              <a:endParaRPr kumimoji="0" lang="en-US" altLang="en-US" sz="1800" b="0" i="0" u="none" strike="noStrike" cap="none" normalizeH="0" baseline="0">
                <a:ln>
                  <a:noFill/>
                </a:ln>
                <a:solidFill>
                  <a:schemeClr val="tx1"/>
                </a:solidFill>
                <a:effectLst/>
                <a:latin typeface="+mn-lt"/>
              </a:endParaRPr>
            </a:p>
          </p:txBody>
        </p:sp>
        <p:sp>
          <p:nvSpPr>
            <p:cNvPr id="22" name="Rectangle 22"/>
            <p:cNvSpPr>
              <a:spLocks noChangeArrowheads="1"/>
            </p:cNvSpPr>
            <p:nvPr/>
          </p:nvSpPr>
          <p:spPr bwMode="auto">
            <a:xfrm>
              <a:off x="2247" y="3145"/>
              <a:ext cx="10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000000"/>
                  </a:solidFill>
                  <a:effectLst/>
                  <a:latin typeface="+mn-lt"/>
                </a:rPr>
                <a:t>40</a:t>
              </a:r>
              <a:endParaRPr kumimoji="0" lang="en-US" altLang="en-US" sz="1800" b="0" i="0" u="none" strike="noStrike" cap="none" normalizeH="0" baseline="0">
                <a:ln>
                  <a:noFill/>
                </a:ln>
                <a:solidFill>
                  <a:schemeClr val="tx1"/>
                </a:solidFill>
                <a:effectLst/>
                <a:latin typeface="+mn-lt"/>
              </a:endParaRPr>
            </a:p>
          </p:txBody>
        </p:sp>
        <p:sp>
          <p:nvSpPr>
            <p:cNvPr id="23" name="Line 23"/>
            <p:cNvSpPr>
              <a:spLocks noChangeShapeType="1"/>
            </p:cNvSpPr>
            <p:nvPr/>
          </p:nvSpPr>
          <p:spPr bwMode="auto">
            <a:xfrm>
              <a:off x="5050" y="3226"/>
              <a:ext cx="1" cy="10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Line 24"/>
            <p:cNvSpPr>
              <a:spLocks noChangeShapeType="1"/>
            </p:cNvSpPr>
            <p:nvPr/>
          </p:nvSpPr>
          <p:spPr bwMode="auto">
            <a:xfrm>
              <a:off x="5306" y="3226"/>
              <a:ext cx="1" cy="10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Line 25"/>
            <p:cNvSpPr>
              <a:spLocks noChangeShapeType="1"/>
            </p:cNvSpPr>
            <p:nvPr/>
          </p:nvSpPr>
          <p:spPr bwMode="auto">
            <a:xfrm>
              <a:off x="5561" y="3226"/>
              <a:ext cx="1" cy="103"/>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Line 26"/>
            <p:cNvSpPr>
              <a:spLocks noChangeShapeType="1"/>
            </p:cNvSpPr>
            <p:nvPr/>
          </p:nvSpPr>
          <p:spPr bwMode="auto">
            <a:xfrm>
              <a:off x="2495" y="3226"/>
              <a:ext cx="1" cy="111"/>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Line 27"/>
            <p:cNvSpPr>
              <a:spLocks noChangeShapeType="1"/>
            </p:cNvSpPr>
            <p:nvPr/>
          </p:nvSpPr>
          <p:spPr bwMode="auto">
            <a:xfrm flipH="1">
              <a:off x="2403" y="3226"/>
              <a:ext cx="92" cy="1"/>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Line 28"/>
            <p:cNvSpPr>
              <a:spLocks noChangeShapeType="1"/>
            </p:cNvSpPr>
            <p:nvPr/>
          </p:nvSpPr>
          <p:spPr bwMode="auto">
            <a:xfrm flipH="1">
              <a:off x="2403" y="2835"/>
              <a:ext cx="92" cy="1"/>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Line 29"/>
            <p:cNvSpPr>
              <a:spLocks noChangeShapeType="1"/>
            </p:cNvSpPr>
            <p:nvPr/>
          </p:nvSpPr>
          <p:spPr bwMode="auto">
            <a:xfrm flipH="1">
              <a:off x="2403" y="2452"/>
              <a:ext cx="92" cy="1"/>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Line 30"/>
            <p:cNvSpPr>
              <a:spLocks noChangeShapeType="1"/>
            </p:cNvSpPr>
            <p:nvPr/>
          </p:nvSpPr>
          <p:spPr bwMode="auto">
            <a:xfrm flipH="1">
              <a:off x="2403" y="2069"/>
              <a:ext cx="92" cy="1"/>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Line 31"/>
            <p:cNvSpPr>
              <a:spLocks noChangeShapeType="1"/>
            </p:cNvSpPr>
            <p:nvPr/>
          </p:nvSpPr>
          <p:spPr bwMode="auto">
            <a:xfrm flipH="1">
              <a:off x="2403" y="1678"/>
              <a:ext cx="92" cy="1"/>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Line 32"/>
            <p:cNvSpPr>
              <a:spLocks noChangeShapeType="1"/>
            </p:cNvSpPr>
            <p:nvPr/>
          </p:nvSpPr>
          <p:spPr bwMode="auto">
            <a:xfrm flipH="1">
              <a:off x="2403" y="1295"/>
              <a:ext cx="92" cy="1"/>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Line 33"/>
            <p:cNvSpPr>
              <a:spLocks noChangeShapeType="1"/>
            </p:cNvSpPr>
            <p:nvPr/>
          </p:nvSpPr>
          <p:spPr bwMode="auto">
            <a:xfrm flipH="1">
              <a:off x="2403" y="912"/>
              <a:ext cx="92" cy="1"/>
            </a:xfrm>
            <a:prstGeom prst="line">
              <a:avLst/>
            </a:prstGeom>
            <a:noFill/>
            <a:ln w="11113">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Rectangle 34"/>
            <p:cNvSpPr>
              <a:spLocks noChangeArrowheads="1"/>
            </p:cNvSpPr>
            <p:nvPr/>
          </p:nvSpPr>
          <p:spPr bwMode="auto">
            <a:xfrm>
              <a:off x="2261" y="2770"/>
              <a:ext cx="11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000000"/>
                  </a:solidFill>
                  <a:effectLst/>
                  <a:latin typeface="+mn-lt"/>
                </a:rPr>
                <a:t>50</a:t>
              </a:r>
              <a:endParaRPr kumimoji="0" lang="en-US" altLang="en-US" sz="1800" b="0" i="0" u="none" strike="noStrike" cap="none" normalizeH="0" baseline="0">
                <a:ln>
                  <a:noFill/>
                </a:ln>
                <a:solidFill>
                  <a:schemeClr val="tx1"/>
                </a:solidFill>
                <a:effectLst/>
                <a:latin typeface="+mn-lt"/>
              </a:endParaRPr>
            </a:p>
          </p:txBody>
        </p:sp>
        <p:sp>
          <p:nvSpPr>
            <p:cNvPr id="35" name="Rectangle 35"/>
            <p:cNvSpPr>
              <a:spLocks noChangeArrowheads="1"/>
            </p:cNvSpPr>
            <p:nvPr/>
          </p:nvSpPr>
          <p:spPr bwMode="auto">
            <a:xfrm>
              <a:off x="2261" y="2372"/>
              <a:ext cx="11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000000"/>
                  </a:solidFill>
                  <a:effectLst/>
                  <a:latin typeface="+mn-lt"/>
                </a:rPr>
                <a:t>60</a:t>
              </a:r>
              <a:endParaRPr kumimoji="0" lang="en-US" altLang="en-US" sz="1800" b="0" i="0" u="none" strike="noStrike" cap="none" normalizeH="0" baseline="0">
                <a:ln>
                  <a:noFill/>
                </a:ln>
                <a:solidFill>
                  <a:schemeClr val="tx1"/>
                </a:solidFill>
                <a:effectLst/>
                <a:latin typeface="+mn-lt"/>
              </a:endParaRPr>
            </a:p>
          </p:txBody>
        </p:sp>
        <p:sp>
          <p:nvSpPr>
            <p:cNvPr id="36" name="Rectangle 36"/>
            <p:cNvSpPr>
              <a:spLocks noChangeArrowheads="1"/>
            </p:cNvSpPr>
            <p:nvPr/>
          </p:nvSpPr>
          <p:spPr bwMode="auto">
            <a:xfrm>
              <a:off x="2261" y="2005"/>
              <a:ext cx="10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000000"/>
                  </a:solidFill>
                  <a:effectLst/>
                  <a:latin typeface="+mn-lt"/>
                </a:rPr>
                <a:t>70</a:t>
              </a:r>
              <a:endParaRPr kumimoji="0" lang="en-US" altLang="en-US" sz="1800" b="0" i="0" u="none" strike="noStrike" cap="none" normalizeH="0" baseline="0">
                <a:ln>
                  <a:noFill/>
                </a:ln>
                <a:solidFill>
                  <a:schemeClr val="tx1"/>
                </a:solidFill>
                <a:effectLst/>
                <a:latin typeface="+mn-lt"/>
              </a:endParaRPr>
            </a:p>
          </p:txBody>
        </p:sp>
        <p:sp>
          <p:nvSpPr>
            <p:cNvPr id="37" name="Rectangle 37"/>
            <p:cNvSpPr>
              <a:spLocks noChangeArrowheads="1"/>
            </p:cNvSpPr>
            <p:nvPr/>
          </p:nvSpPr>
          <p:spPr bwMode="auto">
            <a:xfrm>
              <a:off x="2261" y="1614"/>
              <a:ext cx="116"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000000"/>
                  </a:solidFill>
                  <a:effectLst/>
                  <a:latin typeface="+mn-lt"/>
                </a:rPr>
                <a:t>80</a:t>
              </a:r>
              <a:endParaRPr kumimoji="0" lang="en-US" altLang="en-US" sz="1800" b="0" i="0" u="none" strike="noStrike" cap="none" normalizeH="0" baseline="0">
                <a:ln>
                  <a:noFill/>
                </a:ln>
                <a:solidFill>
                  <a:schemeClr val="tx1"/>
                </a:solidFill>
                <a:effectLst/>
                <a:latin typeface="+mn-lt"/>
              </a:endParaRPr>
            </a:p>
          </p:txBody>
        </p:sp>
        <p:sp>
          <p:nvSpPr>
            <p:cNvPr id="38" name="Rectangle 38"/>
            <p:cNvSpPr>
              <a:spLocks noChangeArrowheads="1"/>
            </p:cNvSpPr>
            <p:nvPr/>
          </p:nvSpPr>
          <p:spPr bwMode="auto">
            <a:xfrm>
              <a:off x="2261" y="1231"/>
              <a:ext cx="117"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000000"/>
                  </a:solidFill>
                  <a:effectLst/>
                  <a:latin typeface="+mn-lt"/>
                </a:rPr>
                <a:t>90</a:t>
              </a:r>
              <a:endParaRPr kumimoji="0" lang="en-US" altLang="en-US" sz="1800" b="0" i="0" u="none" strike="noStrike" cap="none" normalizeH="0" baseline="0">
                <a:ln>
                  <a:noFill/>
                </a:ln>
                <a:solidFill>
                  <a:schemeClr val="tx1"/>
                </a:solidFill>
                <a:effectLst/>
                <a:latin typeface="+mn-lt"/>
              </a:endParaRPr>
            </a:p>
          </p:txBody>
        </p:sp>
        <p:sp>
          <p:nvSpPr>
            <p:cNvPr id="39" name="Rectangle 39"/>
            <p:cNvSpPr>
              <a:spLocks noChangeArrowheads="1"/>
            </p:cNvSpPr>
            <p:nvPr/>
          </p:nvSpPr>
          <p:spPr bwMode="auto">
            <a:xfrm>
              <a:off x="2211" y="848"/>
              <a:ext cx="15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rgbClr val="000000"/>
                  </a:solidFill>
                  <a:effectLst/>
                  <a:latin typeface="+mn-lt"/>
                </a:rPr>
                <a:t>100</a:t>
              </a:r>
              <a:endParaRPr kumimoji="0" lang="en-US" altLang="en-US" sz="1800" b="0" i="0" u="none" strike="noStrike" cap="none" normalizeH="0" baseline="0">
                <a:ln>
                  <a:noFill/>
                </a:ln>
                <a:solidFill>
                  <a:schemeClr val="tx1"/>
                </a:solidFill>
                <a:effectLst/>
                <a:latin typeface="+mn-lt"/>
              </a:endParaRPr>
            </a:p>
          </p:txBody>
        </p:sp>
        <p:sp>
          <p:nvSpPr>
            <p:cNvPr id="40" name="Rectangle 40"/>
            <p:cNvSpPr>
              <a:spLocks noChangeArrowheads="1"/>
            </p:cNvSpPr>
            <p:nvPr/>
          </p:nvSpPr>
          <p:spPr bwMode="auto">
            <a:xfrm>
              <a:off x="2857" y="1342"/>
              <a:ext cx="43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mn-lt"/>
                </a:rPr>
                <a:t>Mode 1: </a:t>
              </a:r>
              <a:endParaRPr kumimoji="0" lang="en-US" altLang="en-US" sz="1800" b="0" i="0" u="none" strike="noStrike" cap="none" normalizeH="0" baseline="0">
                <a:ln>
                  <a:noFill/>
                </a:ln>
                <a:solidFill>
                  <a:schemeClr val="tx1"/>
                </a:solidFill>
                <a:effectLst/>
                <a:latin typeface="+mn-lt"/>
              </a:endParaRPr>
            </a:p>
          </p:txBody>
        </p:sp>
        <p:sp>
          <p:nvSpPr>
            <p:cNvPr id="41" name="Rectangle 41"/>
            <p:cNvSpPr>
              <a:spLocks noChangeArrowheads="1"/>
            </p:cNvSpPr>
            <p:nvPr/>
          </p:nvSpPr>
          <p:spPr bwMode="auto">
            <a:xfrm>
              <a:off x="2857" y="1462"/>
              <a:ext cx="87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mn-lt"/>
                </a:rPr>
                <a:t>Fan Continuous  </a:t>
              </a:r>
              <a:endParaRPr kumimoji="0" lang="en-US" altLang="en-US" sz="1800" b="0" i="0" u="none" strike="noStrike" cap="none" normalizeH="0" baseline="0">
                <a:ln>
                  <a:noFill/>
                </a:ln>
                <a:solidFill>
                  <a:schemeClr val="tx1"/>
                </a:solidFill>
                <a:effectLst/>
                <a:latin typeface="+mn-lt"/>
              </a:endParaRPr>
            </a:p>
          </p:txBody>
        </p:sp>
        <p:sp>
          <p:nvSpPr>
            <p:cNvPr id="42" name="Rectangle 42"/>
            <p:cNvSpPr>
              <a:spLocks noChangeArrowheads="1"/>
            </p:cNvSpPr>
            <p:nvPr/>
          </p:nvSpPr>
          <p:spPr bwMode="auto">
            <a:xfrm>
              <a:off x="2857" y="1582"/>
              <a:ext cx="85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mn-lt"/>
                </a:rPr>
                <a:t>(5 CFM/Student)</a:t>
              </a:r>
              <a:endParaRPr kumimoji="0" lang="en-US" altLang="en-US" sz="1800" b="0" i="0" u="none" strike="noStrike" cap="none" normalizeH="0" baseline="0">
                <a:ln>
                  <a:noFill/>
                </a:ln>
                <a:solidFill>
                  <a:schemeClr val="tx1"/>
                </a:solidFill>
                <a:effectLst/>
                <a:latin typeface="+mn-lt"/>
              </a:endParaRPr>
            </a:p>
          </p:txBody>
        </p:sp>
        <p:sp>
          <p:nvSpPr>
            <p:cNvPr id="43" name="Rectangle 43"/>
            <p:cNvSpPr>
              <a:spLocks noChangeArrowheads="1"/>
            </p:cNvSpPr>
            <p:nvPr/>
          </p:nvSpPr>
          <p:spPr bwMode="auto">
            <a:xfrm>
              <a:off x="4709" y="1773"/>
              <a:ext cx="447"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mn-lt"/>
                </a:rPr>
                <a:t>Mode 2: </a:t>
              </a:r>
              <a:endParaRPr kumimoji="0" lang="en-US" altLang="en-US" sz="1800" b="0" i="0" u="none" strike="noStrike" cap="none" normalizeH="0" baseline="0">
                <a:ln>
                  <a:noFill/>
                </a:ln>
                <a:solidFill>
                  <a:schemeClr val="tx1"/>
                </a:solidFill>
                <a:effectLst/>
                <a:latin typeface="+mn-lt"/>
              </a:endParaRPr>
            </a:p>
          </p:txBody>
        </p:sp>
        <p:sp>
          <p:nvSpPr>
            <p:cNvPr id="44" name="Rectangle 44"/>
            <p:cNvSpPr>
              <a:spLocks noChangeArrowheads="1"/>
            </p:cNvSpPr>
            <p:nvPr/>
          </p:nvSpPr>
          <p:spPr bwMode="auto">
            <a:xfrm>
              <a:off x="4709" y="1893"/>
              <a:ext cx="867"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mn-lt"/>
                </a:rPr>
                <a:t>Fan Cycled with </a:t>
              </a:r>
              <a:endParaRPr kumimoji="0" lang="en-US" altLang="en-US" sz="1800" b="0" i="0" u="none" strike="noStrike" cap="none" normalizeH="0" baseline="0">
                <a:ln>
                  <a:noFill/>
                </a:ln>
                <a:solidFill>
                  <a:schemeClr val="tx1"/>
                </a:solidFill>
                <a:effectLst/>
                <a:latin typeface="+mn-lt"/>
              </a:endParaRPr>
            </a:p>
          </p:txBody>
        </p:sp>
        <p:sp>
          <p:nvSpPr>
            <p:cNvPr id="45" name="Rectangle 45"/>
            <p:cNvSpPr>
              <a:spLocks noChangeArrowheads="1"/>
            </p:cNvSpPr>
            <p:nvPr/>
          </p:nvSpPr>
          <p:spPr bwMode="auto">
            <a:xfrm>
              <a:off x="4709" y="2012"/>
              <a:ext cx="68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a:ln>
                    <a:noFill/>
                  </a:ln>
                  <a:solidFill>
                    <a:srgbClr val="000000"/>
                  </a:solidFill>
                  <a:effectLst/>
                  <a:latin typeface="+mn-lt"/>
                </a:rPr>
                <a:t>Cooling Coil  </a:t>
              </a:r>
              <a:endParaRPr kumimoji="0" lang="en-US" altLang="en-US" sz="1800" b="0" i="0" u="none" strike="noStrike" cap="none" normalizeH="0" baseline="0" dirty="0">
                <a:ln>
                  <a:noFill/>
                </a:ln>
                <a:solidFill>
                  <a:schemeClr val="tx1"/>
                </a:solidFill>
                <a:effectLst/>
                <a:latin typeface="+mn-lt"/>
              </a:endParaRPr>
            </a:p>
          </p:txBody>
        </p:sp>
        <p:sp>
          <p:nvSpPr>
            <p:cNvPr id="46" name="Rectangle 46"/>
            <p:cNvSpPr>
              <a:spLocks noChangeArrowheads="1"/>
            </p:cNvSpPr>
            <p:nvPr/>
          </p:nvSpPr>
          <p:spPr bwMode="auto">
            <a:xfrm>
              <a:off x="3177" y="2778"/>
              <a:ext cx="44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mn-lt"/>
                </a:rPr>
                <a:t>Mode 3: </a:t>
              </a:r>
              <a:endParaRPr kumimoji="0" lang="en-US" altLang="en-US" sz="1800" b="0" i="0" u="none" strike="noStrike" cap="none" normalizeH="0" baseline="0">
                <a:ln>
                  <a:noFill/>
                </a:ln>
                <a:solidFill>
                  <a:schemeClr val="tx1"/>
                </a:solidFill>
                <a:effectLst/>
                <a:latin typeface="+mn-lt"/>
              </a:endParaRPr>
            </a:p>
          </p:txBody>
        </p:sp>
        <p:sp>
          <p:nvSpPr>
            <p:cNvPr id="47" name="Rectangle 47"/>
            <p:cNvSpPr>
              <a:spLocks noChangeArrowheads="1"/>
            </p:cNvSpPr>
            <p:nvPr/>
          </p:nvSpPr>
          <p:spPr bwMode="auto">
            <a:xfrm>
              <a:off x="3177" y="2898"/>
              <a:ext cx="1621"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mn-lt"/>
                </a:rPr>
                <a:t>TER Providing 15 CFM/Student </a:t>
              </a:r>
              <a:endParaRPr kumimoji="0" lang="en-US" altLang="en-US" sz="1800" b="0" i="0" u="none" strike="noStrike" cap="none" normalizeH="0" baseline="0">
                <a:ln>
                  <a:noFill/>
                </a:ln>
                <a:solidFill>
                  <a:schemeClr val="tx1"/>
                </a:solidFill>
                <a:effectLst/>
                <a:latin typeface="+mn-lt"/>
              </a:endParaRPr>
            </a:p>
          </p:txBody>
        </p:sp>
        <p:sp>
          <p:nvSpPr>
            <p:cNvPr id="48" name="Rectangle 48"/>
            <p:cNvSpPr>
              <a:spLocks noChangeArrowheads="1"/>
            </p:cNvSpPr>
            <p:nvPr/>
          </p:nvSpPr>
          <p:spPr bwMode="auto">
            <a:xfrm>
              <a:off x="3177" y="3018"/>
              <a:ext cx="73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rgbClr val="000000"/>
                  </a:solidFill>
                  <a:effectLst/>
                  <a:latin typeface="+mn-lt"/>
                </a:rPr>
                <a:t>Continuously  </a:t>
              </a:r>
              <a:endParaRPr kumimoji="0" lang="en-US" altLang="en-US" sz="1800" b="0" i="0" u="none" strike="noStrike" cap="none" normalizeH="0" baseline="0">
                <a:ln>
                  <a:noFill/>
                </a:ln>
                <a:solidFill>
                  <a:schemeClr val="tx1"/>
                </a:solidFill>
                <a:effectLst/>
                <a:latin typeface="+mn-lt"/>
              </a:endParaRPr>
            </a:p>
          </p:txBody>
        </p:sp>
        <p:sp>
          <p:nvSpPr>
            <p:cNvPr id="49" name="Freeform 49"/>
            <p:cNvSpPr>
              <a:spLocks/>
            </p:cNvSpPr>
            <p:nvPr/>
          </p:nvSpPr>
          <p:spPr bwMode="auto">
            <a:xfrm>
              <a:off x="2495" y="1598"/>
              <a:ext cx="3066" cy="1628"/>
            </a:xfrm>
            <a:custGeom>
              <a:avLst/>
              <a:gdLst>
                <a:gd name="T0" fmla="*/ 0 w 3066"/>
                <a:gd name="T1" fmla="*/ 1628 h 1628"/>
                <a:gd name="T2" fmla="*/ 0 w 3066"/>
                <a:gd name="T3" fmla="*/ 375 h 1628"/>
                <a:gd name="T4" fmla="*/ 263 w 3066"/>
                <a:gd name="T5" fmla="*/ 598 h 1628"/>
                <a:gd name="T6" fmla="*/ 497 w 3066"/>
                <a:gd name="T7" fmla="*/ 758 h 1628"/>
                <a:gd name="T8" fmla="*/ 760 w 3066"/>
                <a:gd name="T9" fmla="*/ 758 h 1628"/>
                <a:gd name="T10" fmla="*/ 987 w 3066"/>
                <a:gd name="T11" fmla="*/ 686 h 1628"/>
                <a:gd name="T12" fmla="*/ 1263 w 3066"/>
                <a:gd name="T13" fmla="*/ 782 h 1628"/>
                <a:gd name="T14" fmla="*/ 1533 w 3066"/>
                <a:gd name="T15" fmla="*/ 790 h 1628"/>
                <a:gd name="T16" fmla="*/ 1817 w 3066"/>
                <a:gd name="T17" fmla="*/ 694 h 1628"/>
                <a:gd name="T18" fmla="*/ 2030 w 3066"/>
                <a:gd name="T19" fmla="*/ 295 h 1628"/>
                <a:gd name="T20" fmla="*/ 2292 w 3066"/>
                <a:gd name="T21" fmla="*/ 64 h 1628"/>
                <a:gd name="T22" fmla="*/ 2555 w 3066"/>
                <a:gd name="T23" fmla="*/ 0 h 1628"/>
                <a:gd name="T24" fmla="*/ 2818 w 3066"/>
                <a:gd name="T25" fmla="*/ 72 h 1628"/>
                <a:gd name="T26" fmla="*/ 3066 w 3066"/>
                <a:gd name="T27" fmla="*/ 88 h 1628"/>
                <a:gd name="T28" fmla="*/ 3066 w 3066"/>
                <a:gd name="T29" fmla="*/ 1628 h 1628"/>
                <a:gd name="T30" fmla="*/ 0 w 3066"/>
                <a:gd name="T31" fmla="*/ 1628 h 1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66" h="1628">
                  <a:moveTo>
                    <a:pt x="0" y="1628"/>
                  </a:moveTo>
                  <a:lnTo>
                    <a:pt x="0" y="375"/>
                  </a:lnTo>
                  <a:lnTo>
                    <a:pt x="263" y="598"/>
                  </a:lnTo>
                  <a:lnTo>
                    <a:pt x="497" y="758"/>
                  </a:lnTo>
                  <a:lnTo>
                    <a:pt x="760" y="758"/>
                  </a:lnTo>
                  <a:lnTo>
                    <a:pt x="987" y="686"/>
                  </a:lnTo>
                  <a:lnTo>
                    <a:pt x="1263" y="782"/>
                  </a:lnTo>
                  <a:lnTo>
                    <a:pt x="1533" y="790"/>
                  </a:lnTo>
                  <a:lnTo>
                    <a:pt x="1817" y="694"/>
                  </a:lnTo>
                  <a:lnTo>
                    <a:pt x="2030" y="295"/>
                  </a:lnTo>
                  <a:lnTo>
                    <a:pt x="2292" y="64"/>
                  </a:lnTo>
                  <a:lnTo>
                    <a:pt x="2555" y="0"/>
                  </a:lnTo>
                  <a:lnTo>
                    <a:pt x="2818" y="72"/>
                  </a:lnTo>
                  <a:lnTo>
                    <a:pt x="3066" y="88"/>
                  </a:lnTo>
                  <a:lnTo>
                    <a:pt x="3066" y="1628"/>
                  </a:lnTo>
                  <a:lnTo>
                    <a:pt x="0" y="1628"/>
                  </a:lnTo>
                  <a:close/>
                </a:path>
              </a:pathLst>
            </a:custGeom>
            <a:noFill/>
            <a:ln w="33338">
              <a:solidFill>
                <a:srgbClr val="FF18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50"/>
            <p:cNvSpPr>
              <a:spLocks/>
            </p:cNvSpPr>
            <p:nvPr/>
          </p:nvSpPr>
          <p:spPr bwMode="auto">
            <a:xfrm>
              <a:off x="2495" y="1295"/>
              <a:ext cx="3066" cy="1931"/>
            </a:xfrm>
            <a:custGeom>
              <a:avLst/>
              <a:gdLst>
                <a:gd name="T0" fmla="*/ 0 w 3066"/>
                <a:gd name="T1" fmla="*/ 1931 h 1931"/>
                <a:gd name="T2" fmla="*/ 0 w 3066"/>
                <a:gd name="T3" fmla="*/ 423 h 1931"/>
                <a:gd name="T4" fmla="*/ 256 w 3066"/>
                <a:gd name="T5" fmla="*/ 486 h 1931"/>
                <a:gd name="T6" fmla="*/ 511 w 3066"/>
                <a:gd name="T7" fmla="*/ 678 h 1931"/>
                <a:gd name="T8" fmla="*/ 738 w 3066"/>
                <a:gd name="T9" fmla="*/ 702 h 1931"/>
                <a:gd name="T10" fmla="*/ 1058 w 3066"/>
                <a:gd name="T11" fmla="*/ 630 h 1931"/>
                <a:gd name="T12" fmla="*/ 1271 w 3066"/>
                <a:gd name="T13" fmla="*/ 446 h 1931"/>
                <a:gd name="T14" fmla="*/ 1505 w 3066"/>
                <a:gd name="T15" fmla="*/ 726 h 1931"/>
                <a:gd name="T16" fmla="*/ 1803 w 3066"/>
                <a:gd name="T17" fmla="*/ 798 h 1931"/>
                <a:gd name="T18" fmla="*/ 2037 w 3066"/>
                <a:gd name="T19" fmla="*/ 462 h 1931"/>
                <a:gd name="T20" fmla="*/ 2292 w 3066"/>
                <a:gd name="T21" fmla="*/ 279 h 1931"/>
                <a:gd name="T22" fmla="*/ 2555 w 3066"/>
                <a:gd name="T23" fmla="*/ 0 h 1931"/>
                <a:gd name="T24" fmla="*/ 2803 w 3066"/>
                <a:gd name="T25" fmla="*/ 111 h 1931"/>
                <a:gd name="T26" fmla="*/ 3066 w 3066"/>
                <a:gd name="T27" fmla="*/ 207 h 1931"/>
                <a:gd name="T28" fmla="*/ 3066 w 3066"/>
                <a:gd name="T29" fmla="*/ 1931 h 1931"/>
                <a:gd name="T30" fmla="*/ 0 w 3066"/>
                <a:gd name="T31" fmla="*/ 1931 h 1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66" h="1931">
                  <a:moveTo>
                    <a:pt x="0" y="1931"/>
                  </a:moveTo>
                  <a:lnTo>
                    <a:pt x="0" y="423"/>
                  </a:lnTo>
                  <a:lnTo>
                    <a:pt x="256" y="486"/>
                  </a:lnTo>
                  <a:lnTo>
                    <a:pt x="511" y="678"/>
                  </a:lnTo>
                  <a:lnTo>
                    <a:pt x="738" y="702"/>
                  </a:lnTo>
                  <a:lnTo>
                    <a:pt x="1058" y="630"/>
                  </a:lnTo>
                  <a:lnTo>
                    <a:pt x="1271" y="446"/>
                  </a:lnTo>
                  <a:lnTo>
                    <a:pt x="1505" y="726"/>
                  </a:lnTo>
                  <a:lnTo>
                    <a:pt x="1803" y="798"/>
                  </a:lnTo>
                  <a:lnTo>
                    <a:pt x="2037" y="462"/>
                  </a:lnTo>
                  <a:lnTo>
                    <a:pt x="2292" y="279"/>
                  </a:lnTo>
                  <a:lnTo>
                    <a:pt x="2555" y="0"/>
                  </a:lnTo>
                  <a:lnTo>
                    <a:pt x="2803" y="111"/>
                  </a:lnTo>
                  <a:lnTo>
                    <a:pt x="3066" y="207"/>
                  </a:lnTo>
                  <a:lnTo>
                    <a:pt x="3066" y="1931"/>
                  </a:lnTo>
                  <a:lnTo>
                    <a:pt x="0" y="1931"/>
                  </a:lnTo>
                  <a:close/>
                </a:path>
              </a:pathLst>
            </a:custGeom>
            <a:noFill/>
            <a:ln w="33338">
              <a:solidFill>
                <a:srgbClr val="FFF7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51"/>
            <p:cNvSpPr>
              <a:spLocks/>
            </p:cNvSpPr>
            <p:nvPr/>
          </p:nvSpPr>
          <p:spPr bwMode="auto">
            <a:xfrm>
              <a:off x="2481" y="2180"/>
              <a:ext cx="3080" cy="1046"/>
            </a:xfrm>
            <a:custGeom>
              <a:avLst/>
              <a:gdLst>
                <a:gd name="T0" fmla="*/ 14 w 3080"/>
                <a:gd name="T1" fmla="*/ 1046 h 1046"/>
                <a:gd name="T2" fmla="*/ 0 w 3080"/>
                <a:gd name="T3" fmla="*/ 288 h 1046"/>
                <a:gd name="T4" fmla="*/ 256 w 3080"/>
                <a:gd name="T5" fmla="*/ 503 h 1046"/>
                <a:gd name="T6" fmla="*/ 525 w 3080"/>
                <a:gd name="T7" fmla="*/ 503 h 1046"/>
                <a:gd name="T8" fmla="*/ 781 w 3080"/>
                <a:gd name="T9" fmla="*/ 407 h 1046"/>
                <a:gd name="T10" fmla="*/ 1036 w 3080"/>
                <a:gd name="T11" fmla="*/ 407 h 1046"/>
                <a:gd name="T12" fmla="*/ 1277 w 3080"/>
                <a:gd name="T13" fmla="*/ 511 h 1046"/>
                <a:gd name="T14" fmla="*/ 1547 w 3080"/>
                <a:gd name="T15" fmla="*/ 503 h 1046"/>
                <a:gd name="T16" fmla="*/ 1795 w 3080"/>
                <a:gd name="T17" fmla="*/ 511 h 1046"/>
                <a:gd name="T18" fmla="*/ 2108 w 3080"/>
                <a:gd name="T19" fmla="*/ 335 h 1046"/>
                <a:gd name="T20" fmla="*/ 2243 w 3080"/>
                <a:gd name="T21" fmla="*/ 112 h 1046"/>
                <a:gd name="T22" fmla="*/ 2647 w 3080"/>
                <a:gd name="T23" fmla="*/ 0 h 1046"/>
                <a:gd name="T24" fmla="*/ 3066 w 3080"/>
                <a:gd name="T25" fmla="*/ 32 h 1046"/>
                <a:gd name="T26" fmla="*/ 3080 w 3080"/>
                <a:gd name="T27" fmla="*/ 351 h 1046"/>
                <a:gd name="T28" fmla="*/ 3080 w 3080"/>
                <a:gd name="T29" fmla="*/ 1046 h 1046"/>
                <a:gd name="T30" fmla="*/ 14 w 3080"/>
                <a:gd name="T31" fmla="*/ 1046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80" h="1046">
                  <a:moveTo>
                    <a:pt x="14" y="1046"/>
                  </a:moveTo>
                  <a:lnTo>
                    <a:pt x="0" y="288"/>
                  </a:lnTo>
                  <a:lnTo>
                    <a:pt x="256" y="503"/>
                  </a:lnTo>
                  <a:lnTo>
                    <a:pt x="525" y="503"/>
                  </a:lnTo>
                  <a:lnTo>
                    <a:pt x="781" y="407"/>
                  </a:lnTo>
                  <a:lnTo>
                    <a:pt x="1036" y="407"/>
                  </a:lnTo>
                  <a:lnTo>
                    <a:pt x="1277" y="511"/>
                  </a:lnTo>
                  <a:lnTo>
                    <a:pt x="1547" y="503"/>
                  </a:lnTo>
                  <a:lnTo>
                    <a:pt x="1795" y="511"/>
                  </a:lnTo>
                  <a:lnTo>
                    <a:pt x="2108" y="335"/>
                  </a:lnTo>
                  <a:lnTo>
                    <a:pt x="2243" y="112"/>
                  </a:lnTo>
                  <a:lnTo>
                    <a:pt x="2647" y="0"/>
                  </a:lnTo>
                  <a:lnTo>
                    <a:pt x="3066" y="32"/>
                  </a:lnTo>
                  <a:lnTo>
                    <a:pt x="3080" y="351"/>
                  </a:lnTo>
                  <a:lnTo>
                    <a:pt x="3080" y="1046"/>
                  </a:lnTo>
                  <a:lnTo>
                    <a:pt x="14" y="1046"/>
                  </a:lnTo>
                  <a:close/>
                </a:path>
              </a:pathLst>
            </a:custGeom>
            <a:noFill/>
            <a:ln w="33338">
              <a:solidFill>
                <a:srgbClr val="0063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65" name="Rectangle 64"/>
          <p:cNvSpPr/>
          <p:nvPr/>
        </p:nvSpPr>
        <p:spPr>
          <a:xfrm rot="16200000">
            <a:off x="-2289092" y="2202184"/>
            <a:ext cx="3810659" cy="369332"/>
          </a:xfrm>
          <a:prstGeom prst="rect">
            <a:avLst/>
          </a:prstGeom>
        </p:spPr>
        <p:txBody>
          <a:bodyPr wrap="none">
            <a:spAutoFit/>
          </a:bodyPr>
          <a:lstStyle/>
          <a:p>
            <a:pPr lvl="0">
              <a:defRPr/>
            </a:pPr>
            <a:r>
              <a:rPr lang="en-US" altLang="en-US" b="1" dirty="0">
                <a:highlight>
                  <a:srgbClr val="FFFF00"/>
                </a:highlight>
              </a:rPr>
              <a:t>LIVE TYPE UNDERNEATH GRAPHIC</a:t>
            </a:r>
          </a:p>
        </p:txBody>
      </p:sp>
      <p:pic>
        <p:nvPicPr>
          <p:cNvPr id="52" name="Picture 51"/>
          <p:cNvPicPr>
            <a:picLocks noChangeAspect="1"/>
          </p:cNvPicPr>
          <p:nvPr/>
        </p:nvPicPr>
        <p:blipFill>
          <a:blip r:embed="rId3"/>
          <a:stretch>
            <a:fillRect/>
          </a:stretch>
        </p:blipFill>
        <p:spPr>
          <a:xfrm>
            <a:off x="1870779" y="1050925"/>
            <a:ext cx="8286750" cy="5429250"/>
          </a:xfrm>
          <a:prstGeom prst="rect">
            <a:avLst/>
          </a:prstGeom>
        </p:spPr>
      </p:pic>
    </p:spTree>
    <p:extLst>
      <p:ext uri="{BB962C8B-B14F-4D97-AF65-F5344CB8AC3E}">
        <p14:creationId xmlns:p14="http://schemas.microsoft.com/office/powerpoint/2010/main" val="14105764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Autofit/>
          </a:bodyPr>
          <a:lstStyle/>
          <a:p>
            <a:r>
              <a:rPr lang="en-US" dirty="0"/>
              <a:t>Low Cost Power: Cost Savings Example</a:t>
            </a:r>
          </a:p>
        </p:txBody>
      </p:sp>
      <p:pic>
        <p:nvPicPr>
          <p:cNvPr id="1026"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t="3069"/>
          <a:stretch/>
        </p:blipFill>
        <p:spPr bwMode="auto">
          <a:xfrm>
            <a:off x="1524001" y="1209674"/>
            <a:ext cx="4637313" cy="2740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2057400" y="4326017"/>
            <a:ext cx="3048000" cy="923330"/>
          </a:xfrm>
          <a:prstGeom prst="rect">
            <a:avLst/>
          </a:prstGeom>
          <a:noFill/>
          <a:ln>
            <a:solidFill>
              <a:schemeClr val="accent1"/>
            </a:solidFill>
          </a:ln>
        </p:spPr>
        <p:txBody>
          <a:bodyPr wrap="square" rtlCol="0">
            <a:spAutoFit/>
          </a:bodyPr>
          <a:lstStyle/>
          <a:p>
            <a:pPr marL="285750" indent="-285750">
              <a:buFont typeface="Arial" panose="020B0604020202020204" pitchFamily="34" charset="0"/>
              <a:buChar char="•"/>
            </a:pPr>
            <a:r>
              <a:rPr lang="en-US" dirty="0"/>
              <a:t>Electric Costs $0.15/KWH</a:t>
            </a:r>
          </a:p>
          <a:p>
            <a:pPr marL="285750" indent="-285750">
              <a:buFont typeface="Arial" panose="020B0604020202020204" pitchFamily="34" charset="0"/>
              <a:buChar char="•"/>
            </a:pPr>
            <a:r>
              <a:rPr lang="en-US" dirty="0"/>
              <a:t>Net Savings:  $7,415</a:t>
            </a:r>
          </a:p>
        </p:txBody>
      </p:sp>
      <p:grpSp>
        <p:nvGrpSpPr>
          <p:cNvPr id="8" name="Group 7"/>
          <p:cNvGrpSpPr/>
          <p:nvPr/>
        </p:nvGrpSpPr>
        <p:grpSpPr>
          <a:xfrm>
            <a:off x="5987143" y="2133600"/>
            <a:ext cx="4938032" cy="4238625"/>
            <a:chOff x="5987143" y="2133600"/>
            <a:chExt cx="4938032" cy="4238625"/>
          </a:xfrm>
        </p:grpSpPr>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987143" y="2133600"/>
              <a:ext cx="4648200" cy="3975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9544050" y="5526346"/>
              <a:ext cx="1381125" cy="84587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488480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Brazil High Cost Power: Cost Savings Example</a:t>
            </a:r>
          </a:p>
        </p:txBody>
      </p:sp>
      <p:pic>
        <p:nvPicPr>
          <p:cNvPr id="205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491343" y="914400"/>
            <a:ext cx="4874916"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2057400" y="4326017"/>
            <a:ext cx="3048000" cy="923330"/>
          </a:xfrm>
          <a:prstGeom prst="rect">
            <a:avLst/>
          </a:prstGeom>
          <a:noFill/>
          <a:ln>
            <a:solidFill>
              <a:schemeClr val="accent1"/>
            </a:solidFill>
          </a:ln>
        </p:spPr>
        <p:txBody>
          <a:bodyPr wrap="square" rtlCol="0">
            <a:spAutoFit/>
          </a:bodyPr>
          <a:lstStyle/>
          <a:p>
            <a:pPr marL="285750" indent="-285750">
              <a:buFont typeface="Arial" panose="020B0604020202020204" pitchFamily="34" charset="0"/>
              <a:buChar char="•"/>
            </a:pPr>
            <a:r>
              <a:rPr lang="en-US" dirty="0"/>
              <a:t>Electric Costs $0.21/KWH</a:t>
            </a:r>
          </a:p>
          <a:p>
            <a:pPr marL="285750" indent="-285750">
              <a:buFont typeface="Arial" panose="020B0604020202020204" pitchFamily="34" charset="0"/>
              <a:buChar char="•"/>
            </a:pPr>
            <a:r>
              <a:rPr lang="en-US" dirty="0"/>
              <a:t>Net Savings: $10,382</a:t>
            </a:r>
          </a:p>
        </p:txBody>
      </p:sp>
      <p:grpSp>
        <p:nvGrpSpPr>
          <p:cNvPr id="8" name="Group 7"/>
          <p:cNvGrpSpPr/>
          <p:nvPr/>
        </p:nvGrpSpPr>
        <p:grpSpPr>
          <a:xfrm>
            <a:off x="6232112" y="2514601"/>
            <a:ext cx="4750213" cy="4124324"/>
            <a:chOff x="6232112" y="2514601"/>
            <a:chExt cx="4750213" cy="4124324"/>
          </a:xfrm>
        </p:grpSpPr>
        <p:pic>
          <p:nvPicPr>
            <p:cNvPr id="2051"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32112" y="2514601"/>
              <a:ext cx="4435889" cy="3794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9534525" y="5734050"/>
              <a:ext cx="1447800" cy="9048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502428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2235201" y="6248400"/>
            <a:ext cx="189653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723" name="Rectangle 3"/>
          <p:cNvSpPr>
            <a:spLocks noChangeArrowheads="1"/>
          </p:cNvSpPr>
          <p:nvPr/>
        </p:nvSpPr>
        <p:spPr bwMode="auto">
          <a:xfrm>
            <a:off x="4673600" y="6248400"/>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724" name="Rectangle 4"/>
          <p:cNvSpPr>
            <a:spLocks noChangeArrowheads="1"/>
          </p:cNvSpPr>
          <p:nvPr/>
        </p:nvSpPr>
        <p:spPr bwMode="auto">
          <a:xfrm>
            <a:off x="2235201" y="6248400"/>
            <a:ext cx="189653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725" name="Rectangle 5"/>
          <p:cNvSpPr>
            <a:spLocks noChangeArrowheads="1"/>
          </p:cNvSpPr>
          <p:nvPr/>
        </p:nvSpPr>
        <p:spPr bwMode="auto">
          <a:xfrm>
            <a:off x="4673600" y="6248400"/>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726" name="Rectangle 6"/>
          <p:cNvSpPr>
            <a:spLocks noChangeArrowheads="1"/>
          </p:cNvSpPr>
          <p:nvPr/>
        </p:nvSpPr>
        <p:spPr bwMode="auto">
          <a:xfrm>
            <a:off x="2235201" y="6248400"/>
            <a:ext cx="189653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727" name="Rectangle 7"/>
          <p:cNvSpPr>
            <a:spLocks noChangeArrowheads="1"/>
          </p:cNvSpPr>
          <p:nvPr/>
        </p:nvSpPr>
        <p:spPr bwMode="auto">
          <a:xfrm>
            <a:off x="4673600" y="6248400"/>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728" name="Rectangle 8"/>
          <p:cNvSpPr>
            <a:spLocks noGrp="1" noChangeArrowheads="1"/>
          </p:cNvSpPr>
          <p:nvPr>
            <p:ph type="title"/>
          </p:nvPr>
        </p:nvSpPr>
        <p:spPr>
          <a:noFill/>
          <a:ln/>
        </p:spPr>
        <p:txBody>
          <a:bodyPr/>
          <a:lstStyle/>
          <a:p>
            <a:r>
              <a:rPr lang="en-US" altLang="en-US" dirty="0"/>
              <a:t>SEMCO FV: School Classroom Example</a:t>
            </a:r>
          </a:p>
        </p:txBody>
      </p:sp>
      <p:sp>
        <p:nvSpPr>
          <p:cNvPr id="30729" name="Rectangle 9"/>
          <p:cNvSpPr>
            <a:spLocks noGrp="1" noChangeArrowheads="1"/>
          </p:cNvSpPr>
          <p:nvPr>
            <p:ph type="body" sz="quarter" idx="11"/>
          </p:nvPr>
        </p:nvSpPr>
        <p:spPr>
          <a:xfrm>
            <a:off x="719405" y="1082469"/>
            <a:ext cx="5401996" cy="5521531"/>
          </a:xfrm>
          <a:noFill/>
          <a:ln/>
        </p:spPr>
        <p:txBody>
          <a:bodyPr>
            <a:normAutofit/>
          </a:bodyPr>
          <a:lstStyle/>
          <a:p>
            <a:pPr marL="342900" indent="-342900">
              <a:buFont typeface="Arial" panose="020B0604020202020204" pitchFamily="34" charset="0"/>
              <a:buChar char="•"/>
            </a:pPr>
            <a:r>
              <a:rPr lang="en-US" altLang="en-US" dirty="0"/>
              <a:t>Design for 15 cfm/student of outdoor air provided continuously</a:t>
            </a:r>
          </a:p>
          <a:p>
            <a:pPr marL="342900" indent="-342900">
              <a:buFont typeface="Arial" panose="020B0604020202020204" pitchFamily="34" charset="0"/>
              <a:buChar char="•"/>
            </a:pPr>
            <a:r>
              <a:rPr lang="en-US" altLang="en-US" dirty="0"/>
              <a:t>Maintain space at 75 degrees at or below 60% RH when occupied</a:t>
            </a:r>
          </a:p>
          <a:p>
            <a:pPr marL="342900" indent="-342900">
              <a:buFont typeface="Arial" panose="020B0604020202020204" pitchFamily="34" charset="0"/>
              <a:buChar char="•"/>
            </a:pPr>
            <a:r>
              <a:rPr lang="en-US" altLang="en-US" dirty="0"/>
              <a:t>Design for 29 students and a teacher</a:t>
            </a:r>
          </a:p>
          <a:p>
            <a:pPr marL="342900" indent="-342900">
              <a:buFont typeface="Arial" panose="020B0604020202020204" pitchFamily="34" charset="0"/>
              <a:buChar char="•"/>
            </a:pPr>
            <a:r>
              <a:rPr lang="en-US" altLang="en-US" dirty="0"/>
              <a:t>Space sensible load at 1.2 tons, space latent load at .70 tons (SHR at .65)</a:t>
            </a:r>
          </a:p>
          <a:p>
            <a:pPr marL="342900" indent="-342900">
              <a:buFont typeface="Arial" panose="020B0604020202020204" pitchFamily="34" charset="0"/>
              <a:buChar char="•"/>
            </a:pPr>
            <a:r>
              <a:rPr lang="en-US" altLang="en-US" dirty="0"/>
              <a:t>Design condition 85 degrees and 110 grains (humidity control design point during spring season)</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2720" y="0"/>
            <a:ext cx="5669280" cy="6858000"/>
          </a:xfrm>
          <a:prstGeom prst="rect">
            <a:avLst/>
          </a:prstGeom>
        </p:spPr>
      </p:pic>
    </p:spTree>
    <p:extLst>
      <p:ext uri="{BB962C8B-B14F-4D97-AF65-F5344CB8AC3E}">
        <p14:creationId xmlns:p14="http://schemas.microsoft.com/office/powerpoint/2010/main" val="2989383590"/>
      </p:ext>
    </p:extLst>
  </p:cSld>
  <p:clrMapOvr>
    <a:masterClrMapping/>
  </p:clrMapOvr>
  <p:transition spd="slow">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2235201" y="6248400"/>
            <a:ext cx="189653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71" name="Rectangle 3"/>
          <p:cNvSpPr>
            <a:spLocks noChangeArrowheads="1"/>
          </p:cNvSpPr>
          <p:nvPr/>
        </p:nvSpPr>
        <p:spPr bwMode="auto">
          <a:xfrm>
            <a:off x="4673600" y="6248400"/>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72" name="Rectangle 4"/>
          <p:cNvSpPr>
            <a:spLocks noChangeArrowheads="1"/>
          </p:cNvSpPr>
          <p:nvPr/>
        </p:nvSpPr>
        <p:spPr bwMode="auto">
          <a:xfrm>
            <a:off x="2235201" y="6248400"/>
            <a:ext cx="189653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73" name="Rectangle 5"/>
          <p:cNvSpPr>
            <a:spLocks noChangeArrowheads="1"/>
          </p:cNvSpPr>
          <p:nvPr/>
        </p:nvSpPr>
        <p:spPr bwMode="auto">
          <a:xfrm>
            <a:off x="4673600" y="6248400"/>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74" name="Rectangle 6"/>
          <p:cNvSpPr>
            <a:spLocks noChangeArrowheads="1"/>
          </p:cNvSpPr>
          <p:nvPr/>
        </p:nvSpPr>
        <p:spPr bwMode="auto">
          <a:xfrm>
            <a:off x="4673600" y="6248400"/>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75" name="Rectangle 7"/>
          <p:cNvSpPr>
            <a:spLocks noChangeArrowheads="1"/>
          </p:cNvSpPr>
          <p:nvPr/>
        </p:nvSpPr>
        <p:spPr bwMode="auto">
          <a:xfrm>
            <a:off x="2609145" y="2076450"/>
            <a:ext cx="5168900" cy="3405188"/>
          </a:xfrm>
          <a:prstGeom prst="rect">
            <a:avLst/>
          </a:prstGeom>
          <a:solidFill>
            <a:srgbClr val="FFFFFF"/>
          </a:solidFill>
          <a:ln w="12700">
            <a:solidFill>
              <a:srgbClr val="08185A"/>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76" name="Line 8"/>
          <p:cNvSpPr>
            <a:spLocks noChangeShapeType="1"/>
          </p:cNvSpPr>
          <p:nvPr/>
        </p:nvSpPr>
        <p:spPr bwMode="auto">
          <a:xfrm>
            <a:off x="3131256" y="3209925"/>
            <a:ext cx="962378" cy="0"/>
          </a:xfrm>
          <a:prstGeom prst="line">
            <a:avLst/>
          </a:prstGeom>
          <a:noFill/>
          <a:ln w="25400">
            <a:solidFill>
              <a:srgbClr val="08185A"/>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77" name="Freeform 9"/>
          <p:cNvSpPr>
            <a:spLocks/>
          </p:cNvSpPr>
          <p:nvPr/>
        </p:nvSpPr>
        <p:spPr bwMode="auto">
          <a:xfrm>
            <a:off x="4093634" y="3179765"/>
            <a:ext cx="132644" cy="90487"/>
          </a:xfrm>
          <a:custGeom>
            <a:avLst/>
            <a:gdLst>
              <a:gd name="T0" fmla="*/ 93 w 94"/>
              <a:gd name="T1" fmla="*/ 28 h 57"/>
              <a:gd name="T2" fmla="*/ 0 w 94"/>
              <a:gd name="T3" fmla="*/ 56 h 57"/>
              <a:gd name="T4" fmla="*/ 0 w 94"/>
              <a:gd name="T5" fmla="*/ 28 h 57"/>
              <a:gd name="T6" fmla="*/ 0 w 94"/>
              <a:gd name="T7" fmla="*/ 0 h 57"/>
              <a:gd name="T8" fmla="*/ 93 w 94"/>
              <a:gd name="T9" fmla="*/ 28 h 57"/>
            </a:gdLst>
            <a:ahLst/>
            <a:cxnLst>
              <a:cxn ang="0">
                <a:pos x="T0" y="T1"/>
              </a:cxn>
              <a:cxn ang="0">
                <a:pos x="T2" y="T3"/>
              </a:cxn>
              <a:cxn ang="0">
                <a:pos x="T4" y="T5"/>
              </a:cxn>
              <a:cxn ang="0">
                <a:pos x="T6" y="T7"/>
              </a:cxn>
              <a:cxn ang="0">
                <a:pos x="T8" y="T9"/>
              </a:cxn>
            </a:cxnLst>
            <a:rect l="0" t="0" r="r" b="b"/>
            <a:pathLst>
              <a:path w="94" h="57">
                <a:moveTo>
                  <a:pt x="93" y="28"/>
                </a:moveTo>
                <a:lnTo>
                  <a:pt x="0" y="56"/>
                </a:lnTo>
                <a:lnTo>
                  <a:pt x="0" y="28"/>
                </a:lnTo>
                <a:lnTo>
                  <a:pt x="0" y="0"/>
                </a:lnTo>
                <a:lnTo>
                  <a:pt x="93" y="28"/>
                </a:lnTo>
              </a:path>
            </a:pathLst>
          </a:custGeom>
          <a:solidFill>
            <a:srgbClr val="FFFFFF"/>
          </a:solidFill>
          <a:ln w="12700" cap="rnd" cmpd="sng">
            <a:solidFill>
              <a:srgbClr val="08185A"/>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778" name="Line 10"/>
          <p:cNvSpPr>
            <a:spLocks noChangeShapeType="1"/>
          </p:cNvSpPr>
          <p:nvPr/>
        </p:nvSpPr>
        <p:spPr bwMode="auto">
          <a:xfrm flipH="1">
            <a:off x="4199467" y="3476627"/>
            <a:ext cx="12700" cy="561975"/>
          </a:xfrm>
          <a:prstGeom prst="line">
            <a:avLst/>
          </a:prstGeom>
          <a:noFill/>
          <a:ln w="25400">
            <a:solidFill>
              <a:srgbClr val="08185A"/>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79" name="Freeform 11"/>
          <p:cNvSpPr>
            <a:spLocks/>
          </p:cNvSpPr>
          <p:nvPr/>
        </p:nvSpPr>
        <p:spPr bwMode="auto">
          <a:xfrm>
            <a:off x="4185355" y="3357565"/>
            <a:ext cx="80434" cy="149225"/>
          </a:xfrm>
          <a:custGeom>
            <a:avLst/>
            <a:gdLst>
              <a:gd name="T0" fmla="*/ 28 w 57"/>
              <a:gd name="T1" fmla="*/ 0 h 94"/>
              <a:gd name="T2" fmla="*/ 0 w 57"/>
              <a:gd name="T3" fmla="*/ 93 h 94"/>
              <a:gd name="T4" fmla="*/ 28 w 57"/>
              <a:gd name="T5" fmla="*/ 93 h 94"/>
              <a:gd name="T6" fmla="*/ 56 w 57"/>
              <a:gd name="T7" fmla="*/ 93 h 94"/>
              <a:gd name="T8" fmla="*/ 28 w 57"/>
              <a:gd name="T9" fmla="*/ 0 h 94"/>
            </a:gdLst>
            <a:ahLst/>
            <a:cxnLst>
              <a:cxn ang="0">
                <a:pos x="T0" y="T1"/>
              </a:cxn>
              <a:cxn ang="0">
                <a:pos x="T2" y="T3"/>
              </a:cxn>
              <a:cxn ang="0">
                <a:pos x="T4" y="T5"/>
              </a:cxn>
              <a:cxn ang="0">
                <a:pos x="T6" y="T7"/>
              </a:cxn>
              <a:cxn ang="0">
                <a:pos x="T8" y="T9"/>
              </a:cxn>
            </a:cxnLst>
            <a:rect l="0" t="0" r="r" b="b"/>
            <a:pathLst>
              <a:path w="57" h="94">
                <a:moveTo>
                  <a:pt x="28" y="0"/>
                </a:moveTo>
                <a:lnTo>
                  <a:pt x="0" y="93"/>
                </a:lnTo>
                <a:lnTo>
                  <a:pt x="28" y="93"/>
                </a:lnTo>
                <a:lnTo>
                  <a:pt x="56" y="93"/>
                </a:lnTo>
                <a:lnTo>
                  <a:pt x="28" y="0"/>
                </a:lnTo>
              </a:path>
            </a:pathLst>
          </a:custGeom>
          <a:solidFill>
            <a:srgbClr val="FFFFFF"/>
          </a:solidFill>
          <a:ln w="12700" cap="rnd" cmpd="sng">
            <a:solidFill>
              <a:srgbClr val="08185A"/>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780" name="Line 12"/>
          <p:cNvSpPr>
            <a:spLocks noChangeShapeType="1"/>
          </p:cNvSpPr>
          <p:nvPr/>
        </p:nvSpPr>
        <p:spPr bwMode="auto">
          <a:xfrm>
            <a:off x="4318002" y="3209925"/>
            <a:ext cx="1014589" cy="0"/>
          </a:xfrm>
          <a:prstGeom prst="line">
            <a:avLst/>
          </a:prstGeom>
          <a:noFill/>
          <a:ln w="25400">
            <a:solidFill>
              <a:srgbClr val="08185A"/>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81" name="Freeform 13"/>
          <p:cNvSpPr>
            <a:spLocks/>
          </p:cNvSpPr>
          <p:nvPr/>
        </p:nvSpPr>
        <p:spPr bwMode="auto">
          <a:xfrm>
            <a:off x="5332590" y="3179765"/>
            <a:ext cx="132644" cy="90487"/>
          </a:xfrm>
          <a:custGeom>
            <a:avLst/>
            <a:gdLst>
              <a:gd name="T0" fmla="*/ 93 w 94"/>
              <a:gd name="T1" fmla="*/ 28 h 57"/>
              <a:gd name="T2" fmla="*/ 0 w 94"/>
              <a:gd name="T3" fmla="*/ 56 h 57"/>
              <a:gd name="T4" fmla="*/ 0 w 94"/>
              <a:gd name="T5" fmla="*/ 28 h 57"/>
              <a:gd name="T6" fmla="*/ 0 w 94"/>
              <a:gd name="T7" fmla="*/ 0 h 57"/>
              <a:gd name="T8" fmla="*/ 93 w 94"/>
              <a:gd name="T9" fmla="*/ 28 h 57"/>
            </a:gdLst>
            <a:ahLst/>
            <a:cxnLst>
              <a:cxn ang="0">
                <a:pos x="T0" y="T1"/>
              </a:cxn>
              <a:cxn ang="0">
                <a:pos x="T2" y="T3"/>
              </a:cxn>
              <a:cxn ang="0">
                <a:pos x="T4" y="T5"/>
              </a:cxn>
              <a:cxn ang="0">
                <a:pos x="T6" y="T7"/>
              </a:cxn>
              <a:cxn ang="0">
                <a:pos x="T8" y="T9"/>
              </a:cxn>
            </a:cxnLst>
            <a:rect l="0" t="0" r="r" b="b"/>
            <a:pathLst>
              <a:path w="94" h="57">
                <a:moveTo>
                  <a:pt x="93" y="28"/>
                </a:moveTo>
                <a:lnTo>
                  <a:pt x="0" y="56"/>
                </a:lnTo>
                <a:lnTo>
                  <a:pt x="0" y="28"/>
                </a:lnTo>
                <a:lnTo>
                  <a:pt x="0" y="0"/>
                </a:lnTo>
                <a:lnTo>
                  <a:pt x="93" y="28"/>
                </a:lnTo>
              </a:path>
            </a:pathLst>
          </a:custGeom>
          <a:solidFill>
            <a:srgbClr val="FFFFFF"/>
          </a:solidFill>
          <a:ln w="12700" cap="rnd" cmpd="sng">
            <a:solidFill>
              <a:srgbClr val="08185A"/>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782" name="Line 14"/>
          <p:cNvSpPr>
            <a:spLocks noChangeShapeType="1"/>
          </p:cNvSpPr>
          <p:nvPr/>
        </p:nvSpPr>
        <p:spPr bwMode="auto">
          <a:xfrm>
            <a:off x="5978878" y="3209925"/>
            <a:ext cx="1133122" cy="0"/>
          </a:xfrm>
          <a:prstGeom prst="line">
            <a:avLst/>
          </a:prstGeom>
          <a:noFill/>
          <a:ln w="25400">
            <a:solidFill>
              <a:srgbClr val="08185A"/>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83" name="Freeform 15"/>
          <p:cNvSpPr>
            <a:spLocks/>
          </p:cNvSpPr>
          <p:nvPr/>
        </p:nvSpPr>
        <p:spPr bwMode="auto">
          <a:xfrm>
            <a:off x="7112001" y="3179765"/>
            <a:ext cx="132644" cy="90487"/>
          </a:xfrm>
          <a:custGeom>
            <a:avLst/>
            <a:gdLst>
              <a:gd name="T0" fmla="*/ 93 w 94"/>
              <a:gd name="T1" fmla="*/ 28 h 57"/>
              <a:gd name="T2" fmla="*/ 0 w 94"/>
              <a:gd name="T3" fmla="*/ 56 h 57"/>
              <a:gd name="T4" fmla="*/ 0 w 94"/>
              <a:gd name="T5" fmla="*/ 28 h 57"/>
              <a:gd name="T6" fmla="*/ 0 w 94"/>
              <a:gd name="T7" fmla="*/ 0 h 57"/>
              <a:gd name="T8" fmla="*/ 93 w 94"/>
              <a:gd name="T9" fmla="*/ 28 h 57"/>
            </a:gdLst>
            <a:ahLst/>
            <a:cxnLst>
              <a:cxn ang="0">
                <a:pos x="T0" y="T1"/>
              </a:cxn>
              <a:cxn ang="0">
                <a:pos x="T2" y="T3"/>
              </a:cxn>
              <a:cxn ang="0">
                <a:pos x="T4" y="T5"/>
              </a:cxn>
              <a:cxn ang="0">
                <a:pos x="T6" y="T7"/>
              </a:cxn>
              <a:cxn ang="0">
                <a:pos x="T8" y="T9"/>
              </a:cxn>
            </a:cxnLst>
            <a:rect l="0" t="0" r="r" b="b"/>
            <a:pathLst>
              <a:path w="94" h="57">
                <a:moveTo>
                  <a:pt x="93" y="28"/>
                </a:moveTo>
                <a:lnTo>
                  <a:pt x="0" y="56"/>
                </a:lnTo>
                <a:lnTo>
                  <a:pt x="0" y="28"/>
                </a:lnTo>
                <a:lnTo>
                  <a:pt x="0" y="0"/>
                </a:lnTo>
                <a:lnTo>
                  <a:pt x="93" y="28"/>
                </a:lnTo>
              </a:path>
            </a:pathLst>
          </a:custGeom>
          <a:solidFill>
            <a:srgbClr val="FFFFFF"/>
          </a:solidFill>
          <a:ln w="12700" cap="rnd" cmpd="sng">
            <a:solidFill>
              <a:srgbClr val="08185A"/>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2784" name="Rectangle 16" descr="Light horizontal"/>
          <p:cNvSpPr>
            <a:spLocks noChangeArrowheads="1"/>
          </p:cNvSpPr>
          <p:nvPr/>
        </p:nvSpPr>
        <p:spPr bwMode="auto">
          <a:xfrm>
            <a:off x="5641622" y="2741613"/>
            <a:ext cx="238478" cy="1143000"/>
          </a:xfrm>
          <a:prstGeom prst="rect">
            <a:avLst/>
          </a:prstGeom>
          <a:pattFill prst="ltHorz">
            <a:fgClr>
              <a:srgbClr val="000000"/>
            </a:fgClr>
            <a:bgClr>
              <a:srgbClr val="FFFFFF"/>
            </a:bgClr>
          </a:pattFill>
          <a:ln w="12700">
            <a:solidFill>
              <a:srgbClr val="08185A"/>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785" name="Rectangle 17"/>
          <p:cNvSpPr>
            <a:spLocks noChangeArrowheads="1"/>
          </p:cNvSpPr>
          <p:nvPr/>
        </p:nvSpPr>
        <p:spPr bwMode="auto">
          <a:xfrm>
            <a:off x="2832102" y="2771776"/>
            <a:ext cx="1540935"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000" b="1">
                <a:solidFill>
                  <a:srgbClr val="000000"/>
                </a:solidFill>
              </a:rPr>
              <a:t>Outdoor Air</a:t>
            </a:r>
          </a:p>
        </p:txBody>
      </p:sp>
      <p:sp>
        <p:nvSpPr>
          <p:cNvPr id="32786" name="Rectangle 18"/>
          <p:cNvSpPr>
            <a:spLocks noChangeArrowheads="1"/>
          </p:cNvSpPr>
          <p:nvPr/>
        </p:nvSpPr>
        <p:spPr bwMode="auto">
          <a:xfrm>
            <a:off x="3057878" y="3216275"/>
            <a:ext cx="961802" cy="339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600" b="1">
                <a:solidFill>
                  <a:srgbClr val="000000"/>
                </a:solidFill>
              </a:rPr>
              <a:t>85 deg. </a:t>
            </a:r>
          </a:p>
        </p:txBody>
      </p:sp>
      <p:sp>
        <p:nvSpPr>
          <p:cNvPr id="32787" name="Rectangle 19"/>
          <p:cNvSpPr>
            <a:spLocks noChangeArrowheads="1"/>
          </p:cNvSpPr>
          <p:nvPr/>
        </p:nvSpPr>
        <p:spPr bwMode="auto">
          <a:xfrm>
            <a:off x="3071990" y="3470275"/>
            <a:ext cx="796693" cy="339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600" b="1">
                <a:solidFill>
                  <a:srgbClr val="008011"/>
                </a:solidFill>
              </a:rPr>
              <a:t>110 gr.</a:t>
            </a:r>
          </a:p>
        </p:txBody>
      </p:sp>
      <p:sp>
        <p:nvSpPr>
          <p:cNvPr id="32788" name="Rectangle 20"/>
          <p:cNvSpPr>
            <a:spLocks noChangeArrowheads="1"/>
          </p:cNvSpPr>
          <p:nvPr/>
        </p:nvSpPr>
        <p:spPr bwMode="auto">
          <a:xfrm>
            <a:off x="3762022" y="3394075"/>
            <a:ext cx="253274" cy="339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600" b="1">
                <a:solidFill>
                  <a:srgbClr val="000000"/>
                </a:solidFill>
              </a:rPr>
              <a:t> </a:t>
            </a:r>
          </a:p>
        </p:txBody>
      </p:sp>
      <p:sp>
        <p:nvSpPr>
          <p:cNvPr id="32789" name="Rectangle 21"/>
          <p:cNvSpPr>
            <a:spLocks noChangeArrowheads="1"/>
          </p:cNvSpPr>
          <p:nvPr/>
        </p:nvSpPr>
        <p:spPr bwMode="auto">
          <a:xfrm>
            <a:off x="2977446" y="3724275"/>
            <a:ext cx="955390" cy="339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600" b="1">
                <a:solidFill>
                  <a:srgbClr val="000000"/>
                </a:solidFill>
              </a:rPr>
              <a:t>450 cfm</a:t>
            </a:r>
          </a:p>
        </p:txBody>
      </p:sp>
      <p:sp>
        <p:nvSpPr>
          <p:cNvPr id="32790" name="Rectangle 22"/>
          <p:cNvSpPr>
            <a:spLocks noChangeArrowheads="1"/>
          </p:cNvSpPr>
          <p:nvPr/>
        </p:nvSpPr>
        <p:spPr bwMode="auto">
          <a:xfrm>
            <a:off x="3571524" y="4083051"/>
            <a:ext cx="1390061"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000" b="1">
                <a:solidFill>
                  <a:srgbClr val="000000"/>
                </a:solidFill>
              </a:rPr>
              <a:t>Return Air</a:t>
            </a:r>
          </a:p>
        </p:txBody>
      </p:sp>
      <p:sp>
        <p:nvSpPr>
          <p:cNvPr id="32791" name="Rectangle 23"/>
          <p:cNvSpPr>
            <a:spLocks noChangeArrowheads="1"/>
          </p:cNvSpPr>
          <p:nvPr/>
        </p:nvSpPr>
        <p:spPr bwMode="auto">
          <a:xfrm>
            <a:off x="4564945" y="4279900"/>
            <a:ext cx="253274" cy="339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600" b="1">
                <a:solidFill>
                  <a:srgbClr val="000000"/>
                </a:solidFill>
              </a:rPr>
              <a:t> </a:t>
            </a:r>
          </a:p>
        </p:txBody>
      </p:sp>
      <p:sp>
        <p:nvSpPr>
          <p:cNvPr id="32792" name="Rectangle 24"/>
          <p:cNvSpPr>
            <a:spLocks noChangeArrowheads="1"/>
          </p:cNvSpPr>
          <p:nvPr/>
        </p:nvSpPr>
        <p:spPr bwMode="auto">
          <a:xfrm>
            <a:off x="3879145" y="4381500"/>
            <a:ext cx="944169" cy="339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600" b="1">
                <a:solidFill>
                  <a:srgbClr val="000000"/>
                </a:solidFill>
              </a:rPr>
              <a:t>75 deg. </a:t>
            </a:r>
          </a:p>
        </p:txBody>
      </p:sp>
      <p:sp>
        <p:nvSpPr>
          <p:cNvPr id="32793" name="Rectangle 25"/>
          <p:cNvSpPr>
            <a:spLocks noChangeArrowheads="1"/>
          </p:cNvSpPr>
          <p:nvPr/>
        </p:nvSpPr>
        <p:spPr bwMode="auto">
          <a:xfrm>
            <a:off x="3932767" y="4633913"/>
            <a:ext cx="791883" cy="339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600" b="1">
                <a:solidFill>
                  <a:srgbClr val="008011"/>
                </a:solidFill>
              </a:rPr>
              <a:t>97 gr. </a:t>
            </a:r>
          </a:p>
        </p:txBody>
      </p:sp>
      <p:sp>
        <p:nvSpPr>
          <p:cNvPr id="32794" name="Rectangle 26"/>
          <p:cNvSpPr>
            <a:spLocks noChangeArrowheads="1"/>
          </p:cNvSpPr>
          <p:nvPr/>
        </p:nvSpPr>
        <p:spPr bwMode="auto">
          <a:xfrm>
            <a:off x="3853745" y="4887913"/>
            <a:ext cx="899285" cy="339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600" b="1">
                <a:solidFill>
                  <a:srgbClr val="008011"/>
                </a:solidFill>
              </a:rPr>
              <a:t>76% RH</a:t>
            </a:r>
          </a:p>
        </p:txBody>
      </p:sp>
      <p:sp>
        <p:nvSpPr>
          <p:cNvPr id="32795" name="Rectangle 27"/>
          <p:cNvSpPr>
            <a:spLocks noChangeArrowheads="1"/>
          </p:cNvSpPr>
          <p:nvPr/>
        </p:nvSpPr>
        <p:spPr bwMode="auto">
          <a:xfrm>
            <a:off x="4485923" y="4811713"/>
            <a:ext cx="253274" cy="339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600" b="1">
                <a:solidFill>
                  <a:srgbClr val="000000"/>
                </a:solidFill>
              </a:rPr>
              <a:t> </a:t>
            </a:r>
          </a:p>
        </p:txBody>
      </p:sp>
      <p:sp>
        <p:nvSpPr>
          <p:cNvPr id="32796" name="Rectangle 28"/>
          <p:cNvSpPr>
            <a:spLocks noChangeArrowheads="1"/>
          </p:cNvSpPr>
          <p:nvPr/>
        </p:nvSpPr>
        <p:spPr bwMode="auto">
          <a:xfrm>
            <a:off x="3866446" y="5141913"/>
            <a:ext cx="952184" cy="339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600" b="1">
                <a:solidFill>
                  <a:srgbClr val="000000"/>
                </a:solidFill>
              </a:rPr>
              <a:t>750 cfm</a:t>
            </a:r>
          </a:p>
        </p:txBody>
      </p:sp>
      <p:sp>
        <p:nvSpPr>
          <p:cNvPr id="32797" name="Rectangle 29"/>
          <p:cNvSpPr>
            <a:spLocks noChangeArrowheads="1"/>
          </p:cNvSpPr>
          <p:nvPr/>
        </p:nvSpPr>
        <p:spPr bwMode="auto">
          <a:xfrm>
            <a:off x="4356101" y="2773364"/>
            <a:ext cx="1303498"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000" b="1">
                <a:solidFill>
                  <a:srgbClr val="000000"/>
                </a:solidFill>
              </a:rPr>
              <a:t>Mixed Air</a:t>
            </a:r>
          </a:p>
        </p:txBody>
      </p:sp>
      <p:sp>
        <p:nvSpPr>
          <p:cNvPr id="32798" name="Rectangle 30"/>
          <p:cNvSpPr>
            <a:spLocks noChangeArrowheads="1"/>
          </p:cNvSpPr>
          <p:nvPr/>
        </p:nvSpPr>
        <p:spPr bwMode="auto">
          <a:xfrm>
            <a:off x="4500034" y="3217863"/>
            <a:ext cx="945772" cy="339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600" b="1">
                <a:solidFill>
                  <a:srgbClr val="000000"/>
                </a:solidFill>
              </a:rPr>
              <a:t>79 deg. </a:t>
            </a:r>
          </a:p>
        </p:txBody>
      </p:sp>
      <p:sp>
        <p:nvSpPr>
          <p:cNvPr id="32799" name="Rectangle 31"/>
          <p:cNvSpPr>
            <a:spLocks noChangeArrowheads="1"/>
          </p:cNvSpPr>
          <p:nvPr/>
        </p:nvSpPr>
        <p:spPr bwMode="auto">
          <a:xfrm>
            <a:off x="4498622" y="3470275"/>
            <a:ext cx="796693" cy="339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600" b="1">
                <a:solidFill>
                  <a:srgbClr val="008011"/>
                </a:solidFill>
              </a:rPr>
              <a:t>101 gr.</a:t>
            </a:r>
          </a:p>
        </p:txBody>
      </p:sp>
      <p:sp>
        <p:nvSpPr>
          <p:cNvPr id="32800" name="Rectangle 32"/>
          <p:cNvSpPr>
            <a:spLocks noChangeArrowheads="1"/>
          </p:cNvSpPr>
          <p:nvPr/>
        </p:nvSpPr>
        <p:spPr bwMode="auto">
          <a:xfrm>
            <a:off x="5054600" y="3394075"/>
            <a:ext cx="253274" cy="339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600" b="1">
                <a:solidFill>
                  <a:srgbClr val="000000"/>
                </a:solidFill>
              </a:rPr>
              <a:t> </a:t>
            </a:r>
          </a:p>
        </p:txBody>
      </p:sp>
      <p:sp>
        <p:nvSpPr>
          <p:cNvPr id="32801" name="Rectangle 33"/>
          <p:cNvSpPr>
            <a:spLocks noChangeArrowheads="1"/>
          </p:cNvSpPr>
          <p:nvPr/>
        </p:nvSpPr>
        <p:spPr bwMode="auto">
          <a:xfrm>
            <a:off x="5383391" y="2225675"/>
            <a:ext cx="945772" cy="339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600" b="1">
                <a:solidFill>
                  <a:srgbClr val="000000"/>
                </a:solidFill>
              </a:rPr>
              <a:t>Cooling </a:t>
            </a:r>
          </a:p>
        </p:txBody>
      </p:sp>
      <p:sp>
        <p:nvSpPr>
          <p:cNvPr id="32802" name="Rectangle 34"/>
          <p:cNvSpPr>
            <a:spLocks noChangeArrowheads="1"/>
          </p:cNvSpPr>
          <p:nvPr/>
        </p:nvSpPr>
        <p:spPr bwMode="auto">
          <a:xfrm>
            <a:off x="5516034" y="2427289"/>
            <a:ext cx="504946" cy="308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400" b="1">
                <a:solidFill>
                  <a:srgbClr val="000000"/>
                </a:solidFill>
              </a:rPr>
              <a:t>Coil</a:t>
            </a:r>
          </a:p>
        </p:txBody>
      </p:sp>
      <p:sp>
        <p:nvSpPr>
          <p:cNvPr id="32803" name="Rectangle 35"/>
          <p:cNvSpPr>
            <a:spLocks noChangeArrowheads="1"/>
          </p:cNvSpPr>
          <p:nvPr/>
        </p:nvSpPr>
        <p:spPr bwMode="auto">
          <a:xfrm>
            <a:off x="6094590" y="2773364"/>
            <a:ext cx="1375633"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000" b="1">
                <a:solidFill>
                  <a:srgbClr val="000000"/>
                </a:solidFill>
              </a:rPr>
              <a:t>Supply Air</a:t>
            </a:r>
          </a:p>
        </p:txBody>
      </p:sp>
      <p:sp>
        <p:nvSpPr>
          <p:cNvPr id="32804" name="Rectangle 36"/>
          <p:cNvSpPr>
            <a:spLocks noChangeArrowheads="1"/>
          </p:cNvSpPr>
          <p:nvPr/>
        </p:nvSpPr>
        <p:spPr bwMode="auto">
          <a:xfrm>
            <a:off x="6199011" y="3217863"/>
            <a:ext cx="1122102" cy="339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600" b="1">
                <a:solidFill>
                  <a:srgbClr val="000000"/>
                </a:solidFill>
              </a:rPr>
              <a:t>64.0 deg. </a:t>
            </a:r>
          </a:p>
        </p:txBody>
      </p:sp>
      <p:sp>
        <p:nvSpPr>
          <p:cNvPr id="32805" name="Rectangle 37"/>
          <p:cNvSpPr>
            <a:spLocks noChangeArrowheads="1"/>
          </p:cNvSpPr>
          <p:nvPr/>
        </p:nvSpPr>
        <p:spPr bwMode="auto">
          <a:xfrm>
            <a:off x="6331658" y="3470275"/>
            <a:ext cx="740587" cy="339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600" b="1">
                <a:solidFill>
                  <a:srgbClr val="008011"/>
                </a:solidFill>
              </a:rPr>
              <a:t>85 gr.</a:t>
            </a:r>
          </a:p>
        </p:txBody>
      </p:sp>
      <p:sp>
        <p:nvSpPr>
          <p:cNvPr id="32806" name="Rectangle 38"/>
          <p:cNvSpPr>
            <a:spLocks noChangeArrowheads="1"/>
          </p:cNvSpPr>
          <p:nvPr/>
        </p:nvSpPr>
        <p:spPr bwMode="auto">
          <a:xfrm>
            <a:off x="6793089" y="3394075"/>
            <a:ext cx="253274" cy="339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600" b="1">
                <a:solidFill>
                  <a:srgbClr val="000000"/>
                </a:solidFill>
              </a:rPr>
              <a:t> </a:t>
            </a:r>
          </a:p>
        </p:txBody>
      </p:sp>
      <p:sp>
        <p:nvSpPr>
          <p:cNvPr id="32807" name="Rectangle 39"/>
          <p:cNvSpPr>
            <a:spLocks noChangeArrowheads="1"/>
          </p:cNvSpPr>
          <p:nvPr/>
        </p:nvSpPr>
        <p:spPr bwMode="auto">
          <a:xfrm>
            <a:off x="6213124" y="3749675"/>
            <a:ext cx="1056379" cy="339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600" b="1">
                <a:solidFill>
                  <a:srgbClr val="000000"/>
                </a:solidFill>
              </a:rPr>
              <a:t>1200 cfm</a:t>
            </a:r>
          </a:p>
        </p:txBody>
      </p:sp>
      <p:sp>
        <p:nvSpPr>
          <p:cNvPr id="32808" name="Rectangle 40"/>
          <p:cNvSpPr>
            <a:spLocks noChangeArrowheads="1"/>
          </p:cNvSpPr>
          <p:nvPr/>
        </p:nvSpPr>
        <p:spPr bwMode="auto">
          <a:xfrm>
            <a:off x="5304368" y="3933826"/>
            <a:ext cx="1203856"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400" b="1">
                <a:solidFill>
                  <a:srgbClr val="000000"/>
                </a:solidFill>
              </a:rPr>
              <a:t>(* </a:t>
            </a:r>
            <a:r>
              <a:rPr lang="en-US" altLang="en-US" b="1">
                <a:solidFill>
                  <a:srgbClr val="000000"/>
                </a:solidFill>
              </a:rPr>
              <a:t>Using</a:t>
            </a:r>
            <a:r>
              <a:rPr lang="en-US" altLang="en-US" sz="1400" b="1">
                <a:solidFill>
                  <a:srgbClr val="000000"/>
                </a:solidFill>
              </a:rPr>
              <a:t> a </a:t>
            </a:r>
          </a:p>
        </p:txBody>
      </p:sp>
      <p:sp>
        <p:nvSpPr>
          <p:cNvPr id="32809" name="Rectangle 41"/>
          <p:cNvSpPr>
            <a:spLocks noChangeArrowheads="1"/>
          </p:cNvSpPr>
          <p:nvPr/>
        </p:nvSpPr>
        <p:spPr bwMode="auto">
          <a:xfrm>
            <a:off x="5304368" y="4157664"/>
            <a:ext cx="1074012" cy="308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400" b="1" dirty="0">
                <a:solidFill>
                  <a:srgbClr val="000000"/>
                </a:solidFill>
              </a:rPr>
              <a:t>3 Ton Unit)</a:t>
            </a:r>
          </a:p>
        </p:txBody>
      </p:sp>
      <p:sp>
        <p:nvSpPr>
          <p:cNvPr id="32810" name="Rectangle 42"/>
          <p:cNvSpPr>
            <a:spLocks noChangeArrowheads="1"/>
          </p:cNvSpPr>
          <p:nvPr/>
        </p:nvSpPr>
        <p:spPr bwMode="auto">
          <a:xfrm>
            <a:off x="7895168" y="2076450"/>
            <a:ext cx="2137833" cy="3405188"/>
          </a:xfrm>
          <a:prstGeom prst="rect">
            <a:avLst/>
          </a:prstGeom>
          <a:solidFill>
            <a:srgbClr val="FFFFFF"/>
          </a:solidFill>
          <a:ln w="12700">
            <a:solidFill>
              <a:srgbClr val="08185A"/>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811" name="Rectangle 43"/>
          <p:cNvSpPr>
            <a:spLocks noChangeArrowheads="1"/>
          </p:cNvSpPr>
          <p:nvPr/>
        </p:nvSpPr>
        <p:spPr bwMode="auto">
          <a:xfrm>
            <a:off x="8699501" y="4148138"/>
            <a:ext cx="476956" cy="1333500"/>
          </a:xfrm>
          <a:prstGeom prst="rect">
            <a:avLst/>
          </a:prstGeom>
          <a:solidFill>
            <a:srgbClr val="008410"/>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812" name="Rectangle 44"/>
          <p:cNvSpPr>
            <a:spLocks noChangeArrowheads="1"/>
          </p:cNvSpPr>
          <p:nvPr/>
        </p:nvSpPr>
        <p:spPr bwMode="auto">
          <a:xfrm>
            <a:off x="9331678" y="3438527"/>
            <a:ext cx="476956" cy="2043113"/>
          </a:xfrm>
          <a:prstGeom prst="rect">
            <a:avLst/>
          </a:prstGeom>
          <a:solidFill>
            <a:srgbClr val="C88E38"/>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813" name="Line 45"/>
          <p:cNvSpPr>
            <a:spLocks noChangeShapeType="1"/>
          </p:cNvSpPr>
          <p:nvPr/>
        </p:nvSpPr>
        <p:spPr bwMode="auto">
          <a:xfrm flipV="1">
            <a:off x="8523111" y="2601915"/>
            <a:ext cx="0" cy="2795587"/>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814" name="Line 46"/>
          <p:cNvSpPr>
            <a:spLocks noChangeShapeType="1"/>
          </p:cNvSpPr>
          <p:nvPr/>
        </p:nvSpPr>
        <p:spPr bwMode="auto">
          <a:xfrm>
            <a:off x="8338257" y="5000625"/>
            <a:ext cx="184855"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815" name="Line 47"/>
          <p:cNvSpPr>
            <a:spLocks noChangeShapeType="1"/>
          </p:cNvSpPr>
          <p:nvPr/>
        </p:nvSpPr>
        <p:spPr bwMode="auto">
          <a:xfrm>
            <a:off x="8338257" y="4408488"/>
            <a:ext cx="184855"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816" name="Line 48"/>
          <p:cNvSpPr>
            <a:spLocks noChangeShapeType="1"/>
          </p:cNvSpPr>
          <p:nvPr/>
        </p:nvSpPr>
        <p:spPr bwMode="auto">
          <a:xfrm>
            <a:off x="8338257" y="3802063"/>
            <a:ext cx="184855"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817" name="Line 49"/>
          <p:cNvSpPr>
            <a:spLocks noChangeShapeType="1"/>
          </p:cNvSpPr>
          <p:nvPr/>
        </p:nvSpPr>
        <p:spPr bwMode="auto">
          <a:xfrm>
            <a:off x="8338257" y="3209925"/>
            <a:ext cx="184855"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818" name="Line 50"/>
          <p:cNvSpPr>
            <a:spLocks noChangeShapeType="1"/>
          </p:cNvSpPr>
          <p:nvPr/>
        </p:nvSpPr>
        <p:spPr bwMode="auto">
          <a:xfrm>
            <a:off x="8338257" y="2603500"/>
            <a:ext cx="184855"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819" name="Rectangle 51"/>
          <p:cNvSpPr>
            <a:spLocks noChangeArrowheads="1"/>
          </p:cNvSpPr>
          <p:nvPr/>
        </p:nvSpPr>
        <p:spPr bwMode="auto">
          <a:xfrm>
            <a:off x="7979835" y="4260851"/>
            <a:ext cx="415178" cy="308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400" b="1">
                <a:solidFill>
                  <a:srgbClr val="000000"/>
                </a:solidFill>
              </a:rPr>
              <a:t>1.0</a:t>
            </a:r>
          </a:p>
        </p:txBody>
      </p:sp>
      <p:sp>
        <p:nvSpPr>
          <p:cNvPr id="32820" name="Rectangle 52"/>
          <p:cNvSpPr>
            <a:spLocks noChangeArrowheads="1"/>
          </p:cNvSpPr>
          <p:nvPr/>
        </p:nvSpPr>
        <p:spPr bwMode="auto">
          <a:xfrm>
            <a:off x="8071557" y="4867276"/>
            <a:ext cx="335028" cy="308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400" b="1">
                <a:solidFill>
                  <a:srgbClr val="000000"/>
                </a:solidFill>
              </a:rPr>
              <a:t>.5</a:t>
            </a:r>
          </a:p>
        </p:txBody>
      </p:sp>
      <p:sp>
        <p:nvSpPr>
          <p:cNvPr id="32821" name="Rectangle 53"/>
          <p:cNvSpPr>
            <a:spLocks noChangeArrowheads="1"/>
          </p:cNvSpPr>
          <p:nvPr/>
        </p:nvSpPr>
        <p:spPr bwMode="auto">
          <a:xfrm>
            <a:off x="7979835" y="3668714"/>
            <a:ext cx="410369" cy="308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400" b="1">
                <a:solidFill>
                  <a:srgbClr val="000000"/>
                </a:solidFill>
              </a:rPr>
              <a:t>1.5</a:t>
            </a:r>
          </a:p>
        </p:txBody>
      </p:sp>
      <p:sp>
        <p:nvSpPr>
          <p:cNvPr id="32822" name="Rectangle 54"/>
          <p:cNvSpPr>
            <a:spLocks noChangeArrowheads="1"/>
          </p:cNvSpPr>
          <p:nvPr/>
        </p:nvSpPr>
        <p:spPr bwMode="auto">
          <a:xfrm>
            <a:off x="7979835" y="3063876"/>
            <a:ext cx="442429" cy="308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400" b="1">
                <a:solidFill>
                  <a:srgbClr val="000000"/>
                </a:solidFill>
              </a:rPr>
              <a:t>2.0</a:t>
            </a:r>
          </a:p>
        </p:txBody>
      </p:sp>
      <p:sp>
        <p:nvSpPr>
          <p:cNvPr id="32823" name="Rectangle 55"/>
          <p:cNvSpPr>
            <a:spLocks noChangeArrowheads="1"/>
          </p:cNvSpPr>
          <p:nvPr/>
        </p:nvSpPr>
        <p:spPr bwMode="auto">
          <a:xfrm>
            <a:off x="7979835" y="2471739"/>
            <a:ext cx="439223" cy="308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400" b="1">
                <a:solidFill>
                  <a:srgbClr val="000000"/>
                </a:solidFill>
              </a:rPr>
              <a:t>2.5</a:t>
            </a:r>
          </a:p>
        </p:txBody>
      </p:sp>
      <p:sp>
        <p:nvSpPr>
          <p:cNvPr id="32824" name="Rectangle 56"/>
          <p:cNvSpPr>
            <a:spLocks noChangeArrowheads="1"/>
          </p:cNvSpPr>
          <p:nvPr/>
        </p:nvSpPr>
        <p:spPr bwMode="auto">
          <a:xfrm>
            <a:off x="8032045" y="2152650"/>
            <a:ext cx="629981" cy="339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600" b="1">
                <a:solidFill>
                  <a:srgbClr val="000000"/>
                </a:solidFill>
              </a:rPr>
              <a:t>Tons</a:t>
            </a:r>
          </a:p>
        </p:txBody>
      </p:sp>
      <p:sp>
        <p:nvSpPr>
          <p:cNvPr id="32825" name="Rectangle 57"/>
          <p:cNvSpPr>
            <a:spLocks noChangeArrowheads="1"/>
          </p:cNvSpPr>
          <p:nvPr/>
        </p:nvSpPr>
        <p:spPr bwMode="auto">
          <a:xfrm>
            <a:off x="9047154" y="3070757"/>
            <a:ext cx="985847" cy="339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600" b="1" dirty="0">
                <a:solidFill>
                  <a:srgbClr val="000000"/>
                </a:solidFill>
              </a:rPr>
              <a:t>Sensible</a:t>
            </a:r>
          </a:p>
        </p:txBody>
      </p:sp>
      <p:sp>
        <p:nvSpPr>
          <p:cNvPr id="32826" name="Rectangle 58"/>
          <p:cNvSpPr>
            <a:spLocks noChangeArrowheads="1"/>
          </p:cNvSpPr>
          <p:nvPr/>
        </p:nvSpPr>
        <p:spPr bwMode="auto">
          <a:xfrm>
            <a:off x="8537222" y="3789363"/>
            <a:ext cx="767839" cy="339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600" b="1" dirty="0">
                <a:solidFill>
                  <a:srgbClr val="000000"/>
                </a:solidFill>
              </a:rPr>
              <a:t>Latent</a:t>
            </a:r>
          </a:p>
        </p:txBody>
      </p:sp>
      <p:sp>
        <p:nvSpPr>
          <p:cNvPr id="32827" name="Rectangle 59"/>
          <p:cNvSpPr>
            <a:spLocks noGrp="1" noChangeArrowheads="1"/>
          </p:cNvSpPr>
          <p:nvPr>
            <p:ph type="title"/>
          </p:nvPr>
        </p:nvSpPr>
        <p:spPr>
          <a:noFill/>
          <a:ln/>
        </p:spPr>
        <p:txBody>
          <a:bodyPr>
            <a:normAutofit/>
          </a:bodyPr>
          <a:lstStyle/>
          <a:p>
            <a:pPr algn="l"/>
            <a:r>
              <a:rPr lang="en-US" altLang="en-US" dirty="0"/>
              <a:t>Classroom Example: Common Approach</a:t>
            </a:r>
            <a:endParaRPr lang="en-US" altLang="en-US" sz="1400" dirty="0">
              <a:solidFill>
                <a:srgbClr val="000000"/>
              </a:solidFill>
            </a:endParaRPr>
          </a:p>
        </p:txBody>
      </p:sp>
      <p:sp>
        <p:nvSpPr>
          <p:cNvPr id="32828" name="Rectangle 60"/>
          <p:cNvSpPr>
            <a:spLocks noChangeArrowheads="1"/>
          </p:cNvSpPr>
          <p:nvPr/>
        </p:nvSpPr>
        <p:spPr bwMode="auto">
          <a:xfrm>
            <a:off x="5884333" y="3403600"/>
            <a:ext cx="129822"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829" name="Oval 61"/>
          <p:cNvSpPr>
            <a:spLocks noChangeArrowheads="1"/>
          </p:cNvSpPr>
          <p:nvPr/>
        </p:nvSpPr>
        <p:spPr bwMode="auto">
          <a:xfrm>
            <a:off x="3397957" y="3746500"/>
            <a:ext cx="1738489" cy="1803400"/>
          </a:xfrm>
          <a:prstGeom prst="ellipse">
            <a:avLst/>
          </a:prstGeom>
          <a:noFill/>
          <a:ln w="25400">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830" name="Line 62"/>
          <p:cNvSpPr>
            <a:spLocks noChangeShapeType="1"/>
          </p:cNvSpPr>
          <p:nvPr/>
        </p:nvSpPr>
        <p:spPr bwMode="auto">
          <a:xfrm flipV="1">
            <a:off x="3375378" y="5257800"/>
            <a:ext cx="282222" cy="457200"/>
          </a:xfrm>
          <a:prstGeom prst="line">
            <a:avLst/>
          </a:prstGeom>
          <a:noFill/>
          <a:ln w="254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831" name="Rectangle 63"/>
          <p:cNvSpPr>
            <a:spLocks noChangeArrowheads="1"/>
          </p:cNvSpPr>
          <p:nvPr/>
        </p:nvSpPr>
        <p:spPr bwMode="auto">
          <a:xfrm>
            <a:off x="3994360" y="5626100"/>
            <a:ext cx="3969035" cy="78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3500" tIns="25400" rIns="63500" bIns="25400">
            <a:spAutoFit/>
          </a:bodyPr>
          <a:lstStyle/>
          <a:p>
            <a:pPr>
              <a:lnSpc>
                <a:spcPct val="88000"/>
              </a:lnSpc>
            </a:pPr>
            <a:r>
              <a:rPr lang="en-US" altLang="en-US" b="1" dirty="0">
                <a:solidFill>
                  <a:srgbClr val="000000"/>
                </a:solidFill>
              </a:rPr>
              <a:t>Comfort Conditions Not Acceptable, </a:t>
            </a:r>
          </a:p>
          <a:p>
            <a:pPr>
              <a:lnSpc>
                <a:spcPct val="88000"/>
              </a:lnSpc>
            </a:pPr>
            <a:r>
              <a:rPr lang="en-US" altLang="en-US" b="1" dirty="0">
                <a:solidFill>
                  <a:srgbClr val="000000"/>
                </a:solidFill>
              </a:rPr>
              <a:t>Humidity Unacceptable, Outdoor Air </a:t>
            </a:r>
          </a:p>
          <a:p>
            <a:pPr>
              <a:lnSpc>
                <a:spcPct val="88000"/>
              </a:lnSpc>
            </a:pPr>
            <a:r>
              <a:rPr lang="en-US" altLang="en-US" b="1" dirty="0">
                <a:solidFill>
                  <a:srgbClr val="000000"/>
                </a:solidFill>
              </a:rPr>
              <a:t>Volume as per ASHRAE (38%)</a:t>
            </a:r>
          </a:p>
        </p:txBody>
      </p:sp>
      <p:sp>
        <p:nvSpPr>
          <p:cNvPr id="32832" name="Line 64"/>
          <p:cNvSpPr>
            <a:spLocks noChangeShapeType="1"/>
          </p:cNvSpPr>
          <p:nvPr/>
        </p:nvSpPr>
        <p:spPr bwMode="auto">
          <a:xfrm>
            <a:off x="3364089" y="5727700"/>
            <a:ext cx="587022" cy="0"/>
          </a:xfrm>
          <a:prstGeom prst="line">
            <a:avLst/>
          </a:prstGeom>
          <a:noFill/>
          <a:ln w="254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833" name="Rectangle 65"/>
          <p:cNvSpPr>
            <a:spLocks noChangeArrowheads="1"/>
          </p:cNvSpPr>
          <p:nvPr/>
        </p:nvSpPr>
        <p:spPr bwMode="auto">
          <a:xfrm>
            <a:off x="8662026" y="5626100"/>
            <a:ext cx="2202526" cy="538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3500" tIns="25400" rIns="63500" bIns="25400">
            <a:spAutoFit/>
          </a:bodyPr>
          <a:lstStyle/>
          <a:p>
            <a:pPr>
              <a:lnSpc>
                <a:spcPct val="88000"/>
              </a:lnSpc>
            </a:pPr>
            <a:r>
              <a:rPr lang="en-US" altLang="en-US" b="1" dirty="0">
                <a:solidFill>
                  <a:srgbClr val="000000"/>
                </a:solidFill>
              </a:rPr>
              <a:t>Sensible Heat Ratio</a:t>
            </a:r>
          </a:p>
          <a:p>
            <a:pPr>
              <a:lnSpc>
                <a:spcPct val="88000"/>
              </a:lnSpc>
            </a:pPr>
            <a:r>
              <a:rPr lang="en-US" altLang="en-US" b="1" dirty="0">
                <a:solidFill>
                  <a:srgbClr val="000000"/>
                </a:solidFill>
              </a:rPr>
              <a:t>Low (.58)</a:t>
            </a:r>
          </a:p>
        </p:txBody>
      </p:sp>
      <p:sp>
        <p:nvSpPr>
          <p:cNvPr id="68" name="Rectangle 67"/>
          <p:cNvSpPr/>
          <p:nvPr/>
        </p:nvSpPr>
        <p:spPr>
          <a:xfrm rot="16200000">
            <a:off x="-2289092" y="2202184"/>
            <a:ext cx="3810659" cy="369332"/>
          </a:xfrm>
          <a:prstGeom prst="rect">
            <a:avLst/>
          </a:prstGeom>
        </p:spPr>
        <p:txBody>
          <a:bodyPr wrap="none">
            <a:spAutoFit/>
          </a:bodyPr>
          <a:lstStyle/>
          <a:p>
            <a:pPr lvl="0">
              <a:defRPr/>
            </a:pPr>
            <a:r>
              <a:rPr lang="en-US" altLang="en-US" b="1" dirty="0">
                <a:highlight>
                  <a:srgbClr val="FFFF00"/>
                </a:highlight>
              </a:rPr>
              <a:t>LIVE TYPE UNDERNEATH GRAPHIC</a:t>
            </a:r>
          </a:p>
        </p:txBody>
      </p:sp>
      <p:pic>
        <p:nvPicPr>
          <p:cNvPr id="5" name="Picture 4"/>
          <p:cNvPicPr>
            <a:picLocks noChangeAspect="1"/>
          </p:cNvPicPr>
          <p:nvPr/>
        </p:nvPicPr>
        <p:blipFill>
          <a:blip r:embed="rId3"/>
          <a:stretch>
            <a:fillRect/>
          </a:stretch>
        </p:blipFill>
        <p:spPr>
          <a:xfrm>
            <a:off x="2019113" y="1924050"/>
            <a:ext cx="9801225" cy="4914900"/>
          </a:xfrm>
          <a:prstGeom prst="rect">
            <a:avLst/>
          </a:prstGeom>
        </p:spPr>
      </p:pic>
      <p:sp>
        <p:nvSpPr>
          <p:cNvPr id="2" name="TextBox 1"/>
          <p:cNvSpPr txBox="1"/>
          <p:nvPr/>
        </p:nvSpPr>
        <p:spPr>
          <a:xfrm>
            <a:off x="1023201" y="913943"/>
            <a:ext cx="8062798" cy="1015663"/>
          </a:xfrm>
          <a:prstGeom prst="rect">
            <a:avLst/>
          </a:prstGeom>
          <a:noFill/>
        </p:spPr>
        <p:txBody>
          <a:bodyPr wrap="square" rtlCol="0">
            <a:spAutoFit/>
          </a:bodyPr>
          <a:lstStyle/>
          <a:p>
            <a:r>
              <a:rPr lang="en-US" altLang="en-US" sz="2400" dirty="0"/>
              <a:t>3 ton unit, 38% outdoor air</a:t>
            </a:r>
            <a:br>
              <a:rPr lang="en-US" altLang="en-US" dirty="0"/>
            </a:br>
            <a:r>
              <a:rPr lang="en-US" altLang="en-US" dirty="0"/>
              <a:t>•  </a:t>
            </a:r>
            <a:r>
              <a:rPr lang="en-US" altLang="en-US" dirty="0">
                <a:solidFill>
                  <a:srgbClr val="000000"/>
                </a:solidFill>
              </a:rPr>
              <a:t>Space humidity control is lost</a:t>
            </a:r>
            <a:br>
              <a:rPr lang="en-US" altLang="en-US" dirty="0">
                <a:solidFill>
                  <a:srgbClr val="000000"/>
                </a:solidFill>
              </a:rPr>
            </a:br>
            <a:r>
              <a:rPr lang="en-US" altLang="en-US" dirty="0">
                <a:solidFill>
                  <a:schemeClr val="tx2"/>
                </a:solidFill>
              </a:rPr>
              <a:t>• </a:t>
            </a:r>
            <a:r>
              <a:rPr lang="en-US" altLang="en-US" dirty="0">
                <a:solidFill>
                  <a:srgbClr val="000000"/>
                </a:solidFill>
              </a:rPr>
              <a:t> High latent to sensible heat ratios on packaged AC unit</a:t>
            </a:r>
            <a:endParaRPr lang="en-US" dirty="0"/>
          </a:p>
        </p:txBody>
      </p:sp>
    </p:spTree>
    <p:extLst>
      <p:ext uri="{BB962C8B-B14F-4D97-AF65-F5344CB8AC3E}">
        <p14:creationId xmlns:p14="http://schemas.microsoft.com/office/powerpoint/2010/main" val="884765370"/>
      </p:ext>
    </p:extLst>
  </p:cSld>
  <p:clrMapOvr>
    <a:masterClrMapping/>
  </p:clrMapOvr>
  <p:transition spd="slow">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2235201" y="6248400"/>
            <a:ext cx="189653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819" name="Rectangle 3"/>
          <p:cNvSpPr>
            <a:spLocks noChangeArrowheads="1"/>
          </p:cNvSpPr>
          <p:nvPr/>
        </p:nvSpPr>
        <p:spPr bwMode="auto">
          <a:xfrm>
            <a:off x="4673600" y="6248400"/>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820" name="Rectangle 4"/>
          <p:cNvSpPr>
            <a:spLocks noGrp="1" noChangeArrowheads="1"/>
          </p:cNvSpPr>
          <p:nvPr>
            <p:ph type="title"/>
          </p:nvPr>
        </p:nvSpPr>
        <p:spPr>
          <a:noFill/>
          <a:ln/>
        </p:spPr>
        <p:txBody>
          <a:bodyPr>
            <a:noAutofit/>
          </a:bodyPr>
          <a:lstStyle/>
          <a:p>
            <a:pPr algn="l"/>
            <a:r>
              <a:rPr lang="en-US" altLang="en-US" dirty="0"/>
              <a:t>Classroom Example: FV Approach</a:t>
            </a:r>
          </a:p>
        </p:txBody>
      </p:sp>
      <p:sp>
        <p:nvSpPr>
          <p:cNvPr id="3" name="Text Placeholder 2"/>
          <p:cNvSpPr>
            <a:spLocks noGrp="1"/>
          </p:cNvSpPr>
          <p:nvPr>
            <p:ph type="body" sz="quarter" idx="11"/>
          </p:nvPr>
        </p:nvSpPr>
        <p:spPr>
          <a:xfrm>
            <a:off x="719404" y="1082469"/>
            <a:ext cx="3619535" cy="5521531"/>
          </a:xfrm>
        </p:spPr>
        <p:txBody>
          <a:bodyPr/>
          <a:lstStyle/>
          <a:p>
            <a:r>
              <a:rPr lang="en-US" altLang="en-US" dirty="0"/>
              <a:t>FV allows packaged equipment to accommodate ASHRAE 62 in classroom</a:t>
            </a:r>
            <a:endParaRPr lang="en-US" dirty="0"/>
          </a:p>
        </p:txBody>
      </p:sp>
      <p:grpSp>
        <p:nvGrpSpPr>
          <p:cNvPr id="5" name="Group 4"/>
          <p:cNvGrpSpPr/>
          <p:nvPr/>
        </p:nvGrpSpPr>
        <p:grpSpPr>
          <a:xfrm>
            <a:off x="4673600" y="1390650"/>
            <a:ext cx="6846711" cy="5068100"/>
            <a:chOff x="4673600" y="1390650"/>
            <a:chExt cx="6846711" cy="5068100"/>
          </a:xfrm>
        </p:grpSpPr>
        <p:grpSp>
          <p:nvGrpSpPr>
            <p:cNvPr id="4" name="Group 3"/>
            <p:cNvGrpSpPr/>
            <p:nvPr/>
          </p:nvGrpSpPr>
          <p:grpSpPr>
            <a:xfrm>
              <a:off x="4673600" y="1390650"/>
              <a:ext cx="6846711" cy="3949700"/>
              <a:chOff x="3036712" y="1377950"/>
              <a:chExt cx="6846711" cy="3949700"/>
            </a:xfrm>
          </p:grpSpPr>
          <p:sp>
            <p:nvSpPr>
              <p:cNvPr id="34821" name="Rectangle 5"/>
              <p:cNvSpPr>
                <a:spLocks noChangeArrowheads="1"/>
              </p:cNvSpPr>
              <p:nvPr/>
            </p:nvSpPr>
            <p:spPr bwMode="auto">
              <a:xfrm>
                <a:off x="3036712" y="1377950"/>
                <a:ext cx="6846711" cy="3949700"/>
              </a:xfrm>
              <a:prstGeom prst="rect">
                <a:avLst/>
              </a:prstGeom>
              <a:solidFill>
                <a:srgbClr val="FFFFFF"/>
              </a:solidFill>
              <a:ln w="12700">
                <a:solidFill>
                  <a:srgbClr val="081D5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822" name="Line 6"/>
              <p:cNvSpPr>
                <a:spLocks noChangeShapeType="1"/>
              </p:cNvSpPr>
              <p:nvPr/>
            </p:nvSpPr>
            <p:spPr bwMode="auto">
              <a:xfrm>
                <a:off x="5064479" y="2760663"/>
                <a:ext cx="1066800" cy="0"/>
              </a:xfrm>
              <a:prstGeom prst="line">
                <a:avLst/>
              </a:prstGeom>
              <a:noFill/>
              <a:ln w="25400">
                <a:solidFill>
                  <a:srgbClr val="081D5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823" name="Freeform 7"/>
              <p:cNvSpPr>
                <a:spLocks/>
              </p:cNvSpPr>
              <p:nvPr/>
            </p:nvSpPr>
            <p:spPr bwMode="auto">
              <a:xfrm>
                <a:off x="6131279" y="2727325"/>
                <a:ext cx="148167" cy="101600"/>
              </a:xfrm>
              <a:custGeom>
                <a:avLst/>
                <a:gdLst>
                  <a:gd name="T0" fmla="*/ 104 w 105"/>
                  <a:gd name="T1" fmla="*/ 30 h 64"/>
                  <a:gd name="T2" fmla="*/ 0 w 105"/>
                  <a:gd name="T3" fmla="*/ 63 h 64"/>
                  <a:gd name="T4" fmla="*/ 0 w 105"/>
                  <a:gd name="T5" fmla="*/ 30 h 64"/>
                  <a:gd name="T6" fmla="*/ 0 w 105"/>
                  <a:gd name="T7" fmla="*/ 0 h 64"/>
                  <a:gd name="T8" fmla="*/ 104 w 105"/>
                  <a:gd name="T9" fmla="*/ 30 h 64"/>
                </a:gdLst>
                <a:ahLst/>
                <a:cxnLst>
                  <a:cxn ang="0">
                    <a:pos x="T0" y="T1"/>
                  </a:cxn>
                  <a:cxn ang="0">
                    <a:pos x="T2" y="T3"/>
                  </a:cxn>
                  <a:cxn ang="0">
                    <a:pos x="T4" y="T5"/>
                  </a:cxn>
                  <a:cxn ang="0">
                    <a:pos x="T6" y="T7"/>
                  </a:cxn>
                  <a:cxn ang="0">
                    <a:pos x="T8" y="T9"/>
                  </a:cxn>
                </a:cxnLst>
                <a:rect l="0" t="0" r="r" b="b"/>
                <a:pathLst>
                  <a:path w="105" h="64">
                    <a:moveTo>
                      <a:pt x="104" y="30"/>
                    </a:moveTo>
                    <a:lnTo>
                      <a:pt x="0" y="63"/>
                    </a:lnTo>
                    <a:lnTo>
                      <a:pt x="0" y="30"/>
                    </a:lnTo>
                    <a:lnTo>
                      <a:pt x="0" y="0"/>
                    </a:lnTo>
                    <a:lnTo>
                      <a:pt x="104" y="30"/>
                    </a:lnTo>
                  </a:path>
                </a:pathLst>
              </a:custGeom>
              <a:solidFill>
                <a:srgbClr val="FFFFFF"/>
              </a:solidFill>
              <a:ln w="12700" cap="rnd" cmpd="sng">
                <a:solidFill>
                  <a:srgbClr val="081D58"/>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24" name="Line 8"/>
              <p:cNvSpPr>
                <a:spLocks noChangeShapeType="1"/>
              </p:cNvSpPr>
              <p:nvPr/>
            </p:nvSpPr>
            <p:spPr bwMode="auto">
              <a:xfrm>
                <a:off x="6262512" y="3068638"/>
                <a:ext cx="0" cy="1955800"/>
              </a:xfrm>
              <a:prstGeom prst="line">
                <a:avLst/>
              </a:prstGeom>
              <a:noFill/>
              <a:ln w="25400">
                <a:solidFill>
                  <a:srgbClr val="081D5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825" name="Freeform 9"/>
              <p:cNvSpPr>
                <a:spLocks/>
              </p:cNvSpPr>
              <p:nvPr/>
            </p:nvSpPr>
            <p:spPr bwMode="auto">
              <a:xfrm>
                <a:off x="6232879" y="2932113"/>
                <a:ext cx="88900" cy="173038"/>
              </a:xfrm>
              <a:custGeom>
                <a:avLst/>
                <a:gdLst>
                  <a:gd name="T0" fmla="*/ 31 w 63"/>
                  <a:gd name="T1" fmla="*/ 0 h 109"/>
                  <a:gd name="T2" fmla="*/ 0 w 63"/>
                  <a:gd name="T3" fmla="*/ 108 h 109"/>
                  <a:gd name="T4" fmla="*/ 31 w 63"/>
                  <a:gd name="T5" fmla="*/ 108 h 109"/>
                  <a:gd name="T6" fmla="*/ 62 w 63"/>
                  <a:gd name="T7" fmla="*/ 108 h 109"/>
                  <a:gd name="T8" fmla="*/ 31 w 63"/>
                  <a:gd name="T9" fmla="*/ 0 h 109"/>
                </a:gdLst>
                <a:ahLst/>
                <a:cxnLst>
                  <a:cxn ang="0">
                    <a:pos x="T0" y="T1"/>
                  </a:cxn>
                  <a:cxn ang="0">
                    <a:pos x="T2" y="T3"/>
                  </a:cxn>
                  <a:cxn ang="0">
                    <a:pos x="T4" y="T5"/>
                  </a:cxn>
                  <a:cxn ang="0">
                    <a:pos x="T6" y="T7"/>
                  </a:cxn>
                  <a:cxn ang="0">
                    <a:pos x="T8" y="T9"/>
                  </a:cxn>
                </a:cxnLst>
                <a:rect l="0" t="0" r="r" b="b"/>
                <a:pathLst>
                  <a:path w="63" h="109">
                    <a:moveTo>
                      <a:pt x="31" y="0"/>
                    </a:moveTo>
                    <a:lnTo>
                      <a:pt x="0" y="108"/>
                    </a:lnTo>
                    <a:lnTo>
                      <a:pt x="31" y="108"/>
                    </a:lnTo>
                    <a:lnTo>
                      <a:pt x="62" y="108"/>
                    </a:lnTo>
                    <a:lnTo>
                      <a:pt x="31" y="0"/>
                    </a:lnTo>
                  </a:path>
                </a:pathLst>
              </a:custGeom>
              <a:solidFill>
                <a:srgbClr val="FFFFFF"/>
              </a:solidFill>
              <a:ln w="12700" cap="rnd" cmpd="sng">
                <a:solidFill>
                  <a:srgbClr val="081D58"/>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26" name="Line 10"/>
              <p:cNvSpPr>
                <a:spLocks noChangeShapeType="1"/>
              </p:cNvSpPr>
              <p:nvPr/>
            </p:nvSpPr>
            <p:spPr bwMode="auto">
              <a:xfrm>
                <a:off x="6379634" y="2760663"/>
                <a:ext cx="1124656" cy="0"/>
              </a:xfrm>
              <a:prstGeom prst="line">
                <a:avLst/>
              </a:prstGeom>
              <a:noFill/>
              <a:ln w="25400">
                <a:solidFill>
                  <a:srgbClr val="081D5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827" name="Freeform 11"/>
              <p:cNvSpPr>
                <a:spLocks/>
              </p:cNvSpPr>
              <p:nvPr/>
            </p:nvSpPr>
            <p:spPr bwMode="auto">
              <a:xfrm>
                <a:off x="7504290" y="2727325"/>
                <a:ext cx="149578" cy="101600"/>
              </a:xfrm>
              <a:custGeom>
                <a:avLst/>
                <a:gdLst>
                  <a:gd name="T0" fmla="*/ 105 w 106"/>
                  <a:gd name="T1" fmla="*/ 30 h 64"/>
                  <a:gd name="T2" fmla="*/ 0 w 106"/>
                  <a:gd name="T3" fmla="*/ 63 h 64"/>
                  <a:gd name="T4" fmla="*/ 0 w 106"/>
                  <a:gd name="T5" fmla="*/ 30 h 64"/>
                  <a:gd name="T6" fmla="*/ 0 w 106"/>
                  <a:gd name="T7" fmla="*/ 0 h 64"/>
                  <a:gd name="T8" fmla="*/ 105 w 106"/>
                  <a:gd name="T9" fmla="*/ 30 h 64"/>
                </a:gdLst>
                <a:ahLst/>
                <a:cxnLst>
                  <a:cxn ang="0">
                    <a:pos x="T0" y="T1"/>
                  </a:cxn>
                  <a:cxn ang="0">
                    <a:pos x="T2" y="T3"/>
                  </a:cxn>
                  <a:cxn ang="0">
                    <a:pos x="T4" y="T5"/>
                  </a:cxn>
                  <a:cxn ang="0">
                    <a:pos x="T6" y="T7"/>
                  </a:cxn>
                  <a:cxn ang="0">
                    <a:pos x="T8" y="T9"/>
                  </a:cxn>
                </a:cxnLst>
                <a:rect l="0" t="0" r="r" b="b"/>
                <a:pathLst>
                  <a:path w="106" h="64">
                    <a:moveTo>
                      <a:pt x="105" y="30"/>
                    </a:moveTo>
                    <a:lnTo>
                      <a:pt x="0" y="63"/>
                    </a:lnTo>
                    <a:lnTo>
                      <a:pt x="0" y="30"/>
                    </a:lnTo>
                    <a:lnTo>
                      <a:pt x="0" y="0"/>
                    </a:lnTo>
                    <a:lnTo>
                      <a:pt x="105" y="30"/>
                    </a:lnTo>
                  </a:path>
                </a:pathLst>
              </a:custGeom>
              <a:solidFill>
                <a:srgbClr val="FFFFFF"/>
              </a:solidFill>
              <a:ln w="12700" cap="rnd" cmpd="sng">
                <a:solidFill>
                  <a:srgbClr val="081D58"/>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28" name="Line 12"/>
              <p:cNvSpPr>
                <a:spLocks noChangeShapeType="1"/>
              </p:cNvSpPr>
              <p:nvPr/>
            </p:nvSpPr>
            <p:spPr bwMode="auto">
              <a:xfrm>
                <a:off x="8222545" y="2760663"/>
                <a:ext cx="1258711" cy="0"/>
              </a:xfrm>
              <a:prstGeom prst="line">
                <a:avLst/>
              </a:prstGeom>
              <a:noFill/>
              <a:ln w="25400">
                <a:solidFill>
                  <a:srgbClr val="081D5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829" name="Freeform 13"/>
              <p:cNvSpPr>
                <a:spLocks/>
              </p:cNvSpPr>
              <p:nvPr/>
            </p:nvSpPr>
            <p:spPr bwMode="auto">
              <a:xfrm>
                <a:off x="9481256" y="2727325"/>
                <a:ext cx="145344" cy="101600"/>
              </a:xfrm>
              <a:custGeom>
                <a:avLst/>
                <a:gdLst>
                  <a:gd name="T0" fmla="*/ 102 w 103"/>
                  <a:gd name="T1" fmla="*/ 30 h 64"/>
                  <a:gd name="T2" fmla="*/ 0 w 103"/>
                  <a:gd name="T3" fmla="*/ 63 h 64"/>
                  <a:gd name="T4" fmla="*/ 0 w 103"/>
                  <a:gd name="T5" fmla="*/ 30 h 64"/>
                  <a:gd name="T6" fmla="*/ 0 w 103"/>
                  <a:gd name="T7" fmla="*/ 0 h 64"/>
                  <a:gd name="T8" fmla="*/ 102 w 103"/>
                  <a:gd name="T9" fmla="*/ 30 h 64"/>
                </a:gdLst>
                <a:ahLst/>
                <a:cxnLst>
                  <a:cxn ang="0">
                    <a:pos x="T0" y="T1"/>
                  </a:cxn>
                  <a:cxn ang="0">
                    <a:pos x="T2" y="T3"/>
                  </a:cxn>
                  <a:cxn ang="0">
                    <a:pos x="T4" y="T5"/>
                  </a:cxn>
                  <a:cxn ang="0">
                    <a:pos x="T6" y="T7"/>
                  </a:cxn>
                  <a:cxn ang="0">
                    <a:pos x="T8" y="T9"/>
                  </a:cxn>
                </a:cxnLst>
                <a:rect l="0" t="0" r="r" b="b"/>
                <a:pathLst>
                  <a:path w="103" h="64">
                    <a:moveTo>
                      <a:pt x="102" y="30"/>
                    </a:moveTo>
                    <a:lnTo>
                      <a:pt x="0" y="63"/>
                    </a:lnTo>
                    <a:lnTo>
                      <a:pt x="0" y="30"/>
                    </a:lnTo>
                    <a:lnTo>
                      <a:pt x="0" y="0"/>
                    </a:lnTo>
                    <a:lnTo>
                      <a:pt x="102" y="30"/>
                    </a:lnTo>
                  </a:path>
                </a:pathLst>
              </a:custGeom>
              <a:solidFill>
                <a:srgbClr val="FFFFFF"/>
              </a:solidFill>
              <a:ln w="12700" cap="rnd" cmpd="sng">
                <a:solidFill>
                  <a:srgbClr val="081D58"/>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30" name="Rectangle 14" descr="Light horizontal"/>
              <p:cNvSpPr>
                <a:spLocks noChangeArrowheads="1"/>
              </p:cNvSpPr>
              <p:nvPr/>
            </p:nvSpPr>
            <p:spPr bwMode="auto">
              <a:xfrm>
                <a:off x="7847190" y="2235200"/>
                <a:ext cx="266700" cy="1309688"/>
              </a:xfrm>
              <a:prstGeom prst="rect">
                <a:avLst/>
              </a:prstGeom>
              <a:pattFill prst="ltHorz">
                <a:fgClr>
                  <a:srgbClr val="000000"/>
                </a:fgClr>
                <a:bgClr>
                  <a:srgbClr val="FFFFFF"/>
                </a:bgClr>
              </a:pattFill>
              <a:ln w="12700">
                <a:solidFill>
                  <a:srgbClr val="081D5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831" name="Rectangle 15"/>
              <p:cNvSpPr>
                <a:spLocks noChangeArrowheads="1"/>
              </p:cNvSpPr>
              <p:nvPr/>
            </p:nvSpPr>
            <p:spPr bwMode="auto">
              <a:xfrm>
                <a:off x="3239912" y="2336800"/>
                <a:ext cx="1202267"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rPr>
                  <a:t>Outdoor Air</a:t>
                </a:r>
              </a:p>
            </p:txBody>
          </p:sp>
          <p:sp>
            <p:nvSpPr>
              <p:cNvPr id="34832" name="Rectangle 16"/>
              <p:cNvSpPr>
                <a:spLocks noChangeArrowheads="1"/>
              </p:cNvSpPr>
              <p:nvPr/>
            </p:nvSpPr>
            <p:spPr bwMode="auto">
              <a:xfrm>
                <a:off x="3417712" y="2800350"/>
                <a:ext cx="913712"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rPr>
                  <a:t>85 deg. </a:t>
                </a:r>
              </a:p>
            </p:txBody>
          </p:sp>
          <p:sp>
            <p:nvSpPr>
              <p:cNvPr id="34833" name="Rectangle 17"/>
              <p:cNvSpPr>
                <a:spLocks noChangeArrowheads="1"/>
              </p:cNvSpPr>
              <p:nvPr/>
            </p:nvSpPr>
            <p:spPr bwMode="auto">
              <a:xfrm>
                <a:off x="3430412" y="3006725"/>
                <a:ext cx="758221"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8011"/>
                    </a:solidFill>
                  </a:rPr>
                  <a:t>110 gr.</a:t>
                </a:r>
              </a:p>
            </p:txBody>
          </p:sp>
          <p:sp>
            <p:nvSpPr>
              <p:cNvPr id="34834" name="Rectangle 18"/>
              <p:cNvSpPr>
                <a:spLocks noChangeArrowheads="1"/>
              </p:cNvSpPr>
              <p:nvPr/>
            </p:nvSpPr>
            <p:spPr bwMode="auto">
              <a:xfrm>
                <a:off x="4044245" y="3006725"/>
                <a:ext cx="250068"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rPr>
                  <a:t> </a:t>
                </a:r>
              </a:p>
            </p:txBody>
          </p:sp>
          <p:sp>
            <p:nvSpPr>
              <p:cNvPr id="34835" name="Rectangle 19"/>
              <p:cNvSpPr>
                <a:spLocks noChangeArrowheads="1"/>
              </p:cNvSpPr>
              <p:nvPr/>
            </p:nvSpPr>
            <p:spPr bwMode="auto">
              <a:xfrm>
                <a:off x="3402190" y="3213100"/>
                <a:ext cx="907300"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rPr>
                  <a:t>450 cfm</a:t>
                </a:r>
              </a:p>
            </p:txBody>
          </p:sp>
          <p:sp>
            <p:nvSpPr>
              <p:cNvPr id="34836" name="Rectangle 20"/>
              <p:cNvSpPr>
                <a:spLocks noChangeArrowheads="1"/>
              </p:cNvSpPr>
              <p:nvPr/>
            </p:nvSpPr>
            <p:spPr bwMode="auto">
              <a:xfrm>
                <a:off x="6280856" y="3883025"/>
                <a:ext cx="1089378"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rPr>
                  <a:t>Return Air</a:t>
                </a:r>
              </a:p>
            </p:txBody>
          </p:sp>
          <p:sp>
            <p:nvSpPr>
              <p:cNvPr id="34837" name="Rectangle 21"/>
              <p:cNvSpPr>
                <a:spLocks noChangeArrowheads="1"/>
              </p:cNvSpPr>
              <p:nvPr/>
            </p:nvSpPr>
            <p:spPr bwMode="auto">
              <a:xfrm>
                <a:off x="7158567" y="3883025"/>
                <a:ext cx="250068"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rPr>
                  <a:t> </a:t>
                </a:r>
              </a:p>
            </p:txBody>
          </p:sp>
          <p:sp>
            <p:nvSpPr>
              <p:cNvPr id="34838" name="Rectangle 22"/>
              <p:cNvSpPr>
                <a:spLocks noChangeArrowheads="1"/>
              </p:cNvSpPr>
              <p:nvPr/>
            </p:nvSpPr>
            <p:spPr bwMode="auto">
              <a:xfrm>
                <a:off x="6399390" y="4087813"/>
                <a:ext cx="883255"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rPr>
                  <a:t>74 deg. </a:t>
                </a:r>
              </a:p>
            </p:txBody>
          </p:sp>
          <p:sp>
            <p:nvSpPr>
              <p:cNvPr id="34839" name="Rectangle 23"/>
              <p:cNvSpPr>
                <a:spLocks noChangeArrowheads="1"/>
              </p:cNvSpPr>
              <p:nvPr/>
            </p:nvSpPr>
            <p:spPr bwMode="auto">
              <a:xfrm>
                <a:off x="6457245" y="4294188"/>
                <a:ext cx="751809"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8011"/>
                    </a:solidFill>
                  </a:rPr>
                  <a:t>75 gr. </a:t>
                </a:r>
              </a:p>
            </p:txBody>
          </p:sp>
          <p:sp>
            <p:nvSpPr>
              <p:cNvPr id="34840" name="Rectangle 24"/>
              <p:cNvSpPr>
                <a:spLocks noChangeArrowheads="1"/>
              </p:cNvSpPr>
              <p:nvPr/>
            </p:nvSpPr>
            <p:spPr bwMode="auto">
              <a:xfrm>
                <a:off x="6369756" y="4498975"/>
                <a:ext cx="868828"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8011"/>
                    </a:solidFill>
                  </a:rPr>
                  <a:t>58% RH</a:t>
                </a:r>
              </a:p>
            </p:txBody>
          </p:sp>
          <p:sp>
            <p:nvSpPr>
              <p:cNvPr id="34841" name="Rectangle 25"/>
              <p:cNvSpPr>
                <a:spLocks noChangeArrowheads="1"/>
              </p:cNvSpPr>
              <p:nvPr/>
            </p:nvSpPr>
            <p:spPr bwMode="auto">
              <a:xfrm>
                <a:off x="7071079" y="4498975"/>
                <a:ext cx="250068"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rPr>
                  <a:t> </a:t>
                </a:r>
              </a:p>
            </p:txBody>
          </p:sp>
          <p:sp>
            <p:nvSpPr>
              <p:cNvPr id="34842" name="Rectangle 26"/>
              <p:cNvSpPr>
                <a:spLocks noChangeArrowheads="1"/>
              </p:cNvSpPr>
              <p:nvPr/>
            </p:nvSpPr>
            <p:spPr bwMode="auto">
              <a:xfrm>
                <a:off x="6385279" y="4705350"/>
                <a:ext cx="902491"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rPr>
                  <a:t>750 cfm</a:t>
                </a:r>
              </a:p>
            </p:txBody>
          </p:sp>
          <p:sp>
            <p:nvSpPr>
              <p:cNvPr id="34843" name="Rectangle 27"/>
              <p:cNvSpPr>
                <a:spLocks noChangeArrowheads="1"/>
              </p:cNvSpPr>
              <p:nvPr/>
            </p:nvSpPr>
            <p:spPr bwMode="auto">
              <a:xfrm>
                <a:off x="6414912" y="2336800"/>
                <a:ext cx="1023056"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rPr>
                  <a:t>Mixed Air</a:t>
                </a:r>
              </a:p>
            </p:txBody>
          </p:sp>
          <p:sp>
            <p:nvSpPr>
              <p:cNvPr id="34844" name="Rectangle 28"/>
              <p:cNvSpPr>
                <a:spLocks noChangeArrowheads="1"/>
              </p:cNvSpPr>
              <p:nvPr/>
            </p:nvSpPr>
            <p:spPr bwMode="auto">
              <a:xfrm>
                <a:off x="6575779" y="2800350"/>
                <a:ext cx="896079"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rPr>
                  <a:t>75 deg. </a:t>
                </a:r>
              </a:p>
            </p:txBody>
          </p:sp>
          <p:sp>
            <p:nvSpPr>
              <p:cNvPr id="34845" name="Rectangle 29"/>
              <p:cNvSpPr>
                <a:spLocks noChangeArrowheads="1"/>
              </p:cNvSpPr>
              <p:nvPr/>
            </p:nvSpPr>
            <p:spPr bwMode="auto">
              <a:xfrm>
                <a:off x="6633634" y="3006725"/>
                <a:ext cx="687689"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8011"/>
                    </a:solidFill>
                  </a:rPr>
                  <a:t>78 gr.</a:t>
                </a:r>
              </a:p>
            </p:txBody>
          </p:sp>
          <p:sp>
            <p:nvSpPr>
              <p:cNvPr id="34846" name="Rectangle 30"/>
              <p:cNvSpPr>
                <a:spLocks noChangeArrowheads="1"/>
              </p:cNvSpPr>
              <p:nvPr/>
            </p:nvSpPr>
            <p:spPr bwMode="auto">
              <a:xfrm>
                <a:off x="7145867" y="3006725"/>
                <a:ext cx="250068"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rPr>
                  <a:t> </a:t>
                </a:r>
              </a:p>
            </p:txBody>
          </p:sp>
          <p:sp>
            <p:nvSpPr>
              <p:cNvPr id="34847" name="Rectangle 31"/>
              <p:cNvSpPr>
                <a:spLocks noChangeArrowheads="1"/>
              </p:cNvSpPr>
              <p:nvPr/>
            </p:nvSpPr>
            <p:spPr bwMode="auto">
              <a:xfrm>
                <a:off x="6324601" y="3213100"/>
                <a:ext cx="1296830"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rPr>
                  <a:t>30.0 BTU/lb.</a:t>
                </a:r>
              </a:p>
            </p:txBody>
          </p:sp>
          <p:sp>
            <p:nvSpPr>
              <p:cNvPr id="34848" name="Rectangle 32"/>
              <p:cNvSpPr>
                <a:spLocks noChangeArrowheads="1"/>
              </p:cNvSpPr>
              <p:nvPr/>
            </p:nvSpPr>
            <p:spPr bwMode="auto">
              <a:xfrm>
                <a:off x="7555090" y="1635125"/>
                <a:ext cx="899285"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rPr>
                  <a:t>Cooling </a:t>
                </a:r>
              </a:p>
            </p:txBody>
          </p:sp>
          <p:sp>
            <p:nvSpPr>
              <p:cNvPr id="34849" name="Rectangle 33"/>
              <p:cNvSpPr>
                <a:spLocks noChangeArrowheads="1"/>
              </p:cNvSpPr>
              <p:nvPr/>
            </p:nvSpPr>
            <p:spPr bwMode="auto">
              <a:xfrm>
                <a:off x="7700434" y="1839913"/>
                <a:ext cx="527756"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rPr>
                  <a:t>Coil</a:t>
                </a:r>
              </a:p>
            </p:txBody>
          </p:sp>
          <p:sp>
            <p:nvSpPr>
              <p:cNvPr id="34850" name="Rectangle 34"/>
              <p:cNvSpPr>
                <a:spLocks noChangeArrowheads="1"/>
              </p:cNvSpPr>
              <p:nvPr/>
            </p:nvSpPr>
            <p:spPr bwMode="auto">
              <a:xfrm>
                <a:off x="8342490" y="2336800"/>
                <a:ext cx="107950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rPr>
                  <a:t>Supply Air</a:t>
                </a:r>
              </a:p>
            </p:txBody>
          </p:sp>
          <p:sp>
            <p:nvSpPr>
              <p:cNvPr id="34851" name="Rectangle 35"/>
              <p:cNvSpPr>
                <a:spLocks noChangeArrowheads="1"/>
              </p:cNvSpPr>
              <p:nvPr/>
            </p:nvSpPr>
            <p:spPr bwMode="auto">
              <a:xfrm>
                <a:off x="8462434" y="2800350"/>
                <a:ext cx="1077218"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rPr>
                  <a:t>55.0 deg. </a:t>
                </a:r>
              </a:p>
            </p:txBody>
          </p:sp>
          <p:sp>
            <p:nvSpPr>
              <p:cNvPr id="34852" name="Rectangle 36"/>
              <p:cNvSpPr>
                <a:spLocks noChangeArrowheads="1"/>
              </p:cNvSpPr>
              <p:nvPr/>
            </p:nvSpPr>
            <p:spPr bwMode="auto">
              <a:xfrm>
                <a:off x="8607779" y="3006725"/>
                <a:ext cx="708527"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8011"/>
                    </a:solidFill>
                  </a:rPr>
                  <a:t>63 gr.</a:t>
                </a:r>
              </a:p>
            </p:txBody>
          </p:sp>
          <p:sp>
            <p:nvSpPr>
              <p:cNvPr id="34853" name="Rectangle 37"/>
              <p:cNvSpPr>
                <a:spLocks noChangeArrowheads="1"/>
              </p:cNvSpPr>
              <p:nvPr/>
            </p:nvSpPr>
            <p:spPr bwMode="auto">
              <a:xfrm>
                <a:off x="9118601" y="3006725"/>
                <a:ext cx="250068"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rPr>
                  <a:t> </a:t>
                </a:r>
              </a:p>
            </p:txBody>
          </p:sp>
          <p:sp>
            <p:nvSpPr>
              <p:cNvPr id="34854" name="Rectangle 38"/>
              <p:cNvSpPr>
                <a:spLocks noChangeArrowheads="1"/>
              </p:cNvSpPr>
              <p:nvPr/>
            </p:nvSpPr>
            <p:spPr bwMode="auto">
              <a:xfrm>
                <a:off x="8301567" y="3213100"/>
                <a:ext cx="1348126"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rPr>
                  <a:t>23.2 BTU/lb. </a:t>
                </a:r>
              </a:p>
            </p:txBody>
          </p:sp>
          <p:sp>
            <p:nvSpPr>
              <p:cNvPr id="34855" name="Rectangle 39"/>
              <p:cNvSpPr>
                <a:spLocks noChangeArrowheads="1"/>
              </p:cNvSpPr>
              <p:nvPr/>
            </p:nvSpPr>
            <p:spPr bwMode="auto">
              <a:xfrm>
                <a:off x="8476545" y="3419475"/>
                <a:ext cx="1001877"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rPr>
                  <a:t>1200 cfm</a:t>
                </a:r>
              </a:p>
            </p:txBody>
          </p:sp>
          <p:sp>
            <p:nvSpPr>
              <p:cNvPr id="34856" name="Line 40"/>
              <p:cNvSpPr>
                <a:spLocks noChangeShapeType="1"/>
              </p:cNvSpPr>
              <p:nvPr/>
            </p:nvSpPr>
            <p:spPr bwMode="auto">
              <a:xfrm>
                <a:off x="3279423" y="2760663"/>
                <a:ext cx="1066800" cy="0"/>
              </a:xfrm>
              <a:prstGeom prst="line">
                <a:avLst/>
              </a:prstGeom>
              <a:noFill/>
              <a:ln w="25400">
                <a:solidFill>
                  <a:srgbClr val="081D5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857" name="Freeform 41"/>
              <p:cNvSpPr>
                <a:spLocks/>
              </p:cNvSpPr>
              <p:nvPr/>
            </p:nvSpPr>
            <p:spPr bwMode="auto">
              <a:xfrm>
                <a:off x="4346223" y="2727325"/>
                <a:ext cx="148167" cy="101600"/>
              </a:xfrm>
              <a:custGeom>
                <a:avLst/>
                <a:gdLst>
                  <a:gd name="T0" fmla="*/ 104 w 105"/>
                  <a:gd name="T1" fmla="*/ 30 h 64"/>
                  <a:gd name="T2" fmla="*/ 0 w 105"/>
                  <a:gd name="T3" fmla="*/ 63 h 64"/>
                  <a:gd name="T4" fmla="*/ 0 w 105"/>
                  <a:gd name="T5" fmla="*/ 30 h 64"/>
                  <a:gd name="T6" fmla="*/ 0 w 105"/>
                  <a:gd name="T7" fmla="*/ 0 h 64"/>
                  <a:gd name="T8" fmla="*/ 104 w 105"/>
                  <a:gd name="T9" fmla="*/ 30 h 64"/>
                </a:gdLst>
                <a:ahLst/>
                <a:cxnLst>
                  <a:cxn ang="0">
                    <a:pos x="T0" y="T1"/>
                  </a:cxn>
                  <a:cxn ang="0">
                    <a:pos x="T2" y="T3"/>
                  </a:cxn>
                  <a:cxn ang="0">
                    <a:pos x="T4" y="T5"/>
                  </a:cxn>
                  <a:cxn ang="0">
                    <a:pos x="T6" y="T7"/>
                  </a:cxn>
                  <a:cxn ang="0">
                    <a:pos x="T8" y="T9"/>
                  </a:cxn>
                </a:cxnLst>
                <a:rect l="0" t="0" r="r" b="b"/>
                <a:pathLst>
                  <a:path w="105" h="64">
                    <a:moveTo>
                      <a:pt x="104" y="30"/>
                    </a:moveTo>
                    <a:lnTo>
                      <a:pt x="0" y="63"/>
                    </a:lnTo>
                    <a:lnTo>
                      <a:pt x="0" y="30"/>
                    </a:lnTo>
                    <a:lnTo>
                      <a:pt x="0" y="0"/>
                    </a:lnTo>
                    <a:lnTo>
                      <a:pt x="104" y="30"/>
                    </a:lnTo>
                  </a:path>
                </a:pathLst>
              </a:custGeom>
              <a:solidFill>
                <a:srgbClr val="FFFFFF"/>
              </a:solidFill>
              <a:ln w="12700" cap="rnd" cmpd="sng">
                <a:solidFill>
                  <a:srgbClr val="081D58"/>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58" name="Line 42"/>
              <p:cNvSpPr>
                <a:spLocks noChangeShapeType="1"/>
              </p:cNvSpPr>
              <p:nvPr/>
            </p:nvSpPr>
            <p:spPr bwMode="auto">
              <a:xfrm flipH="1">
                <a:off x="5136445" y="3994150"/>
                <a:ext cx="1008944" cy="0"/>
              </a:xfrm>
              <a:prstGeom prst="line">
                <a:avLst/>
              </a:prstGeom>
              <a:noFill/>
              <a:ln w="25400">
                <a:solidFill>
                  <a:srgbClr val="081D5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859" name="Freeform 43"/>
              <p:cNvSpPr>
                <a:spLocks/>
              </p:cNvSpPr>
              <p:nvPr/>
            </p:nvSpPr>
            <p:spPr bwMode="auto">
              <a:xfrm>
                <a:off x="5019323" y="3960813"/>
                <a:ext cx="148167" cy="104775"/>
              </a:xfrm>
              <a:custGeom>
                <a:avLst/>
                <a:gdLst>
                  <a:gd name="T0" fmla="*/ 0 w 105"/>
                  <a:gd name="T1" fmla="*/ 32 h 66"/>
                  <a:gd name="T2" fmla="*/ 104 w 105"/>
                  <a:gd name="T3" fmla="*/ 0 h 66"/>
                  <a:gd name="T4" fmla="*/ 104 w 105"/>
                  <a:gd name="T5" fmla="*/ 32 h 66"/>
                  <a:gd name="T6" fmla="*/ 104 w 105"/>
                  <a:gd name="T7" fmla="*/ 65 h 66"/>
                  <a:gd name="T8" fmla="*/ 0 w 105"/>
                  <a:gd name="T9" fmla="*/ 32 h 66"/>
                </a:gdLst>
                <a:ahLst/>
                <a:cxnLst>
                  <a:cxn ang="0">
                    <a:pos x="T0" y="T1"/>
                  </a:cxn>
                  <a:cxn ang="0">
                    <a:pos x="T2" y="T3"/>
                  </a:cxn>
                  <a:cxn ang="0">
                    <a:pos x="T4" y="T5"/>
                  </a:cxn>
                  <a:cxn ang="0">
                    <a:pos x="T6" y="T7"/>
                  </a:cxn>
                  <a:cxn ang="0">
                    <a:pos x="T8" y="T9"/>
                  </a:cxn>
                </a:cxnLst>
                <a:rect l="0" t="0" r="r" b="b"/>
                <a:pathLst>
                  <a:path w="105" h="66">
                    <a:moveTo>
                      <a:pt x="0" y="32"/>
                    </a:moveTo>
                    <a:lnTo>
                      <a:pt x="104" y="0"/>
                    </a:lnTo>
                    <a:lnTo>
                      <a:pt x="104" y="32"/>
                    </a:lnTo>
                    <a:lnTo>
                      <a:pt x="104" y="65"/>
                    </a:lnTo>
                    <a:lnTo>
                      <a:pt x="0" y="32"/>
                    </a:lnTo>
                  </a:path>
                </a:pathLst>
              </a:custGeom>
              <a:solidFill>
                <a:srgbClr val="FFFFFF"/>
              </a:solidFill>
              <a:ln w="12700" cap="rnd" cmpd="sng">
                <a:solidFill>
                  <a:srgbClr val="081D58"/>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60" name="Line 44"/>
              <p:cNvSpPr>
                <a:spLocks noChangeShapeType="1"/>
              </p:cNvSpPr>
              <p:nvPr/>
            </p:nvSpPr>
            <p:spPr bwMode="auto">
              <a:xfrm flipH="1">
                <a:off x="3424768" y="3994150"/>
                <a:ext cx="1011767" cy="0"/>
              </a:xfrm>
              <a:prstGeom prst="line">
                <a:avLst/>
              </a:prstGeom>
              <a:noFill/>
              <a:ln w="25400">
                <a:solidFill>
                  <a:srgbClr val="081D5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861" name="Freeform 45"/>
              <p:cNvSpPr>
                <a:spLocks/>
              </p:cNvSpPr>
              <p:nvPr/>
            </p:nvSpPr>
            <p:spPr bwMode="auto">
              <a:xfrm>
                <a:off x="3309056" y="3960813"/>
                <a:ext cx="146756" cy="104775"/>
              </a:xfrm>
              <a:custGeom>
                <a:avLst/>
                <a:gdLst>
                  <a:gd name="T0" fmla="*/ 0 w 104"/>
                  <a:gd name="T1" fmla="*/ 32 h 66"/>
                  <a:gd name="T2" fmla="*/ 103 w 104"/>
                  <a:gd name="T3" fmla="*/ 0 h 66"/>
                  <a:gd name="T4" fmla="*/ 103 w 104"/>
                  <a:gd name="T5" fmla="*/ 32 h 66"/>
                  <a:gd name="T6" fmla="*/ 103 w 104"/>
                  <a:gd name="T7" fmla="*/ 65 h 66"/>
                  <a:gd name="T8" fmla="*/ 0 w 104"/>
                  <a:gd name="T9" fmla="*/ 32 h 66"/>
                </a:gdLst>
                <a:ahLst/>
                <a:cxnLst>
                  <a:cxn ang="0">
                    <a:pos x="T0" y="T1"/>
                  </a:cxn>
                  <a:cxn ang="0">
                    <a:pos x="T2" y="T3"/>
                  </a:cxn>
                  <a:cxn ang="0">
                    <a:pos x="T4" y="T5"/>
                  </a:cxn>
                  <a:cxn ang="0">
                    <a:pos x="T6" y="T7"/>
                  </a:cxn>
                  <a:cxn ang="0">
                    <a:pos x="T8" y="T9"/>
                  </a:cxn>
                </a:cxnLst>
                <a:rect l="0" t="0" r="r" b="b"/>
                <a:pathLst>
                  <a:path w="104" h="66">
                    <a:moveTo>
                      <a:pt x="0" y="32"/>
                    </a:moveTo>
                    <a:lnTo>
                      <a:pt x="103" y="0"/>
                    </a:lnTo>
                    <a:lnTo>
                      <a:pt x="103" y="32"/>
                    </a:lnTo>
                    <a:lnTo>
                      <a:pt x="103" y="65"/>
                    </a:lnTo>
                    <a:lnTo>
                      <a:pt x="0" y="32"/>
                    </a:lnTo>
                  </a:path>
                </a:pathLst>
              </a:custGeom>
              <a:solidFill>
                <a:srgbClr val="FFFFFF"/>
              </a:solidFill>
              <a:ln w="12700" cap="rnd" cmpd="sng">
                <a:solidFill>
                  <a:srgbClr val="081D58"/>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4862" name="Rectangle 46"/>
              <p:cNvSpPr>
                <a:spLocks noChangeArrowheads="1"/>
              </p:cNvSpPr>
              <p:nvPr/>
            </p:nvSpPr>
            <p:spPr bwMode="auto">
              <a:xfrm>
                <a:off x="5054601" y="4054475"/>
                <a:ext cx="1089378"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rPr>
                  <a:t>Return Air</a:t>
                </a:r>
              </a:p>
            </p:txBody>
          </p:sp>
          <p:sp>
            <p:nvSpPr>
              <p:cNvPr id="34863" name="Rectangle 47"/>
              <p:cNvSpPr>
                <a:spLocks noChangeArrowheads="1"/>
              </p:cNvSpPr>
              <p:nvPr/>
            </p:nvSpPr>
            <p:spPr bwMode="auto">
              <a:xfrm>
                <a:off x="5930901" y="4054475"/>
                <a:ext cx="250068"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rPr>
                  <a:t> </a:t>
                </a:r>
              </a:p>
            </p:txBody>
          </p:sp>
          <p:sp>
            <p:nvSpPr>
              <p:cNvPr id="34864" name="Rectangle 48"/>
              <p:cNvSpPr>
                <a:spLocks noChangeArrowheads="1"/>
              </p:cNvSpPr>
              <p:nvPr/>
            </p:nvSpPr>
            <p:spPr bwMode="auto">
              <a:xfrm>
                <a:off x="5170312" y="4259263"/>
                <a:ext cx="883255"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rPr>
                  <a:t>74 deg. </a:t>
                </a:r>
              </a:p>
            </p:txBody>
          </p:sp>
          <p:sp>
            <p:nvSpPr>
              <p:cNvPr id="34865" name="Rectangle 49"/>
              <p:cNvSpPr>
                <a:spLocks noChangeArrowheads="1"/>
              </p:cNvSpPr>
              <p:nvPr/>
            </p:nvSpPr>
            <p:spPr bwMode="auto">
              <a:xfrm>
                <a:off x="5229579" y="4465638"/>
                <a:ext cx="687689"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8011"/>
                    </a:solidFill>
                  </a:rPr>
                  <a:t>75 gr.</a:t>
                </a:r>
              </a:p>
            </p:txBody>
          </p:sp>
          <p:sp>
            <p:nvSpPr>
              <p:cNvPr id="34866" name="Rectangle 50"/>
              <p:cNvSpPr>
                <a:spLocks noChangeArrowheads="1"/>
              </p:cNvSpPr>
              <p:nvPr/>
            </p:nvSpPr>
            <p:spPr bwMode="auto">
              <a:xfrm>
                <a:off x="5741812" y="4465638"/>
                <a:ext cx="250068"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rPr>
                  <a:t> </a:t>
                </a:r>
              </a:p>
            </p:txBody>
          </p:sp>
          <p:sp>
            <p:nvSpPr>
              <p:cNvPr id="34867" name="Rectangle 51"/>
              <p:cNvSpPr>
                <a:spLocks noChangeArrowheads="1"/>
              </p:cNvSpPr>
              <p:nvPr/>
            </p:nvSpPr>
            <p:spPr bwMode="auto">
              <a:xfrm>
                <a:off x="5156201" y="4672013"/>
                <a:ext cx="907300"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rPr>
                  <a:t>450 cfm</a:t>
                </a:r>
              </a:p>
            </p:txBody>
          </p:sp>
          <p:sp>
            <p:nvSpPr>
              <p:cNvPr id="34868" name="Line 52"/>
              <p:cNvSpPr>
                <a:spLocks noChangeShapeType="1"/>
              </p:cNvSpPr>
              <p:nvPr/>
            </p:nvSpPr>
            <p:spPr bwMode="auto">
              <a:xfrm>
                <a:off x="6131279" y="3994150"/>
                <a:ext cx="0" cy="1012825"/>
              </a:xfrm>
              <a:prstGeom prst="line">
                <a:avLst/>
              </a:prstGeom>
              <a:noFill/>
              <a:ln w="12700">
                <a:solidFill>
                  <a:srgbClr val="081D5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869" name="Rectangle 53"/>
              <p:cNvSpPr>
                <a:spLocks noChangeArrowheads="1"/>
              </p:cNvSpPr>
              <p:nvPr/>
            </p:nvSpPr>
            <p:spPr bwMode="auto">
              <a:xfrm>
                <a:off x="4907845" y="2182813"/>
                <a:ext cx="1561325"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rPr>
                  <a:t>Preconditioned </a:t>
                </a:r>
              </a:p>
            </p:txBody>
          </p:sp>
          <p:sp>
            <p:nvSpPr>
              <p:cNvPr id="34870" name="Rectangle 54"/>
              <p:cNvSpPr>
                <a:spLocks noChangeArrowheads="1"/>
              </p:cNvSpPr>
              <p:nvPr/>
            </p:nvSpPr>
            <p:spPr bwMode="auto">
              <a:xfrm>
                <a:off x="5390445" y="2389188"/>
                <a:ext cx="432811"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rPr>
                  <a:t>Air</a:t>
                </a:r>
              </a:p>
            </p:txBody>
          </p:sp>
          <p:sp>
            <p:nvSpPr>
              <p:cNvPr id="34871" name="Rectangle 55"/>
              <p:cNvSpPr>
                <a:spLocks noChangeArrowheads="1"/>
              </p:cNvSpPr>
              <p:nvPr/>
            </p:nvSpPr>
            <p:spPr bwMode="auto">
              <a:xfrm>
                <a:off x="5111045" y="2800350"/>
                <a:ext cx="1059585"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rPr>
                  <a:t>76.5 deg. </a:t>
                </a:r>
              </a:p>
            </p:txBody>
          </p:sp>
          <p:sp>
            <p:nvSpPr>
              <p:cNvPr id="34872" name="Rectangle 56"/>
              <p:cNvSpPr>
                <a:spLocks noChangeArrowheads="1"/>
              </p:cNvSpPr>
              <p:nvPr/>
            </p:nvSpPr>
            <p:spPr bwMode="auto">
              <a:xfrm>
                <a:off x="5259212" y="3006725"/>
                <a:ext cx="769441"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8011"/>
                    </a:solidFill>
                  </a:rPr>
                  <a:t>83 gr. </a:t>
                </a:r>
              </a:p>
            </p:txBody>
          </p:sp>
          <p:sp>
            <p:nvSpPr>
              <p:cNvPr id="34873" name="Line 57"/>
              <p:cNvSpPr>
                <a:spLocks noChangeShapeType="1"/>
              </p:cNvSpPr>
              <p:nvPr/>
            </p:nvSpPr>
            <p:spPr bwMode="auto">
              <a:xfrm>
                <a:off x="4463345" y="3378200"/>
                <a:ext cx="555978" cy="0"/>
              </a:xfrm>
              <a:prstGeom prst="line">
                <a:avLst/>
              </a:prstGeom>
              <a:noFill/>
              <a:ln w="25400">
                <a:solidFill>
                  <a:srgbClr val="081D58"/>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874" name="Rectangle 58"/>
              <p:cNvSpPr>
                <a:spLocks noChangeArrowheads="1"/>
              </p:cNvSpPr>
              <p:nvPr/>
            </p:nvSpPr>
            <p:spPr bwMode="auto">
              <a:xfrm>
                <a:off x="4615745" y="2235200"/>
                <a:ext cx="266700" cy="2317750"/>
              </a:xfrm>
              <a:prstGeom prst="rect">
                <a:avLst/>
              </a:prstGeom>
              <a:solidFill>
                <a:srgbClr val="339933"/>
              </a:solidFill>
              <a:ln w="12700">
                <a:solidFill>
                  <a:srgbClr val="081D5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4875" name="Rectangle 59"/>
              <p:cNvSpPr>
                <a:spLocks noChangeArrowheads="1"/>
              </p:cNvSpPr>
              <p:nvPr/>
            </p:nvSpPr>
            <p:spPr bwMode="auto">
              <a:xfrm>
                <a:off x="3357034" y="4037013"/>
                <a:ext cx="1199046"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rPr>
                  <a:t>Exhaust Air</a:t>
                </a:r>
              </a:p>
            </p:txBody>
          </p:sp>
          <p:sp>
            <p:nvSpPr>
              <p:cNvPr id="34876" name="Rectangle 60"/>
              <p:cNvSpPr>
                <a:spLocks noChangeArrowheads="1"/>
              </p:cNvSpPr>
              <p:nvPr/>
            </p:nvSpPr>
            <p:spPr bwMode="auto">
              <a:xfrm>
                <a:off x="4337756" y="4037013"/>
                <a:ext cx="250068"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rPr>
                  <a:t> </a:t>
                </a:r>
              </a:p>
            </p:txBody>
          </p:sp>
          <p:sp>
            <p:nvSpPr>
              <p:cNvPr id="34877" name="Rectangle 61"/>
              <p:cNvSpPr>
                <a:spLocks noChangeArrowheads="1"/>
              </p:cNvSpPr>
              <p:nvPr/>
            </p:nvSpPr>
            <p:spPr bwMode="auto">
              <a:xfrm>
                <a:off x="3444523" y="4241800"/>
                <a:ext cx="1070806"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rPr>
                  <a:t>82.5 deg. </a:t>
                </a:r>
              </a:p>
            </p:txBody>
          </p:sp>
          <p:sp>
            <p:nvSpPr>
              <p:cNvPr id="34878" name="Rectangle 62"/>
              <p:cNvSpPr>
                <a:spLocks noChangeArrowheads="1"/>
              </p:cNvSpPr>
              <p:nvPr/>
            </p:nvSpPr>
            <p:spPr bwMode="auto">
              <a:xfrm>
                <a:off x="3532012" y="4448175"/>
                <a:ext cx="787075"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8011"/>
                    </a:solidFill>
                  </a:rPr>
                  <a:t>102 gr.</a:t>
                </a:r>
              </a:p>
            </p:txBody>
          </p:sp>
          <p:sp>
            <p:nvSpPr>
              <p:cNvPr id="34879" name="Rectangle 63"/>
              <p:cNvSpPr>
                <a:spLocks noChangeArrowheads="1"/>
              </p:cNvSpPr>
              <p:nvPr/>
            </p:nvSpPr>
            <p:spPr bwMode="auto">
              <a:xfrm>
                <a:off x="4147256" y="4448175"/>
                <a:ext cx="250068"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rPr>
                  <a:t> </a:t>
                </a:r>
              </a:p>
            </p:txBody>
          </p:sp>
          <p:sp>
            <p:nvSpPr>
              <p:cNvPr id="34880" name="Rectangle 64"/>
              <p:cNvSpPr>
                <a:spLocks noChangeArrowheads="1"/>
              </p:cNvSpPr>
              <p:nvPr/>
            </p:nvSpPr>
            <p:spPr bwMode="auto">
              <a:xfrm>
                <a:off x="3503790" y="4652963"/>
                <a:ext cx="907300"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rPr>
                  <a:t>450 cfm</a:t>
                </a:r>
              </a:p>
            </p:txBody>
          </p:sp>
          <p:sp>
            <p:nvSpPr>
              <p:cNvPr id="34881" name="Rectangle 65"/>
              <p:cNvSpPr>
                <a:spLocks noChangeArrowheads="1"/>
              </p:cNvSpPr>
              <p:nvPr/>
            </p:nvSpPr>
            <p:spPr bwMode="auto">
              <a:xfrm>
                <a:off x="4251519" y="1635125"/>
                <a:ext cx="873637" cy="554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a:r>
                  <a:rPr lang="en-US" altLang="en-US" sz="1500" b="1" dirty="0">
                    <a:solidFill>
                      <a:srgbClr val="000000"/>
                    </a:solidFill>
                  </a:rPr>
                  <a:t>True 3Å</a:t>
                </a:r>
                <a:br>
                  <a:rPr lang="en-US" altLang="en-US" sz="1500" b="1" dirty="0">
                    <a:solidFill>
                      <a:srgbClr val="000000"/>
                    </a:solidFill>
                  </a:rPr>
                </a:br>
                <a:r>
                  <a:rPr lang="en-US" altLang="en-US" sz="1500" b="1" dirty="0">
                    <a:solidFill>
                      <a:srgbClr val="000000"/>
                    </a:solidFill>
                  </a:rPr>
                  <a:t>Wheel</a:t>
                </a:r>
              </a:p>
            </p:txBody>
          </p:sp>
          <p:sp>
            <p:nvSpPr>
              <p:cNvPr id="34883" name="Rectangle 67"/>
              <p:cNvSpPr>
                <a:spLocks noChangeArrowheads="1"/>
              </p:cNvSpPr>
              <p:nvPr/>
            </p:nvSpPr>
            <p:spPr bwMode="auto">
              <a:xfrm>
                <a:off x="7467601" y="3641725"/>
                <a:ext cx="1134926"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rPr>
                  <a:t>(* Using a </a:t>
                </a:r>
              </a:p>
            </p:txBody>
          </p:sp>
          <p:sp>
            <p:nvSpPr>
              <p:cNvPr id="34884" name="Rectangle 68"/>
              <p:cNvSpPr>
                <a:spLocks noChangeArrowheads="1"/>
              </p:cNvSpPr>
              <p:nvPr/>
            </p:nvSpPr>
            <p:spPr bwMode="auto">
              <a:xfrm>
                <a:off x="7467601" y="3848100"/>
                <a:ext cx="1138132" cy="323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500" b="1">
                    <a:solidFill>
                      <a:srgbClr val="000000"/>
                    </a:solidFill>
                  </a:rPr>
                  <a:t>3 Ton Unit)</a:t>
                </a:r>
              </a:p>
            </p:txBody>
          </p:sp>
        </p:grpSp>
        <p:sp>
          <p:nvSpPr>
            <p:cNvPr id="34886" name="Oval 70"/>
            <p:cNvSpPr>
              <a:spLocks noChangeArrowheads="1"/>
            </p:cNvSpPr>
            <p:nvPr/>
          </p:nvSpPr>
          <p:spPr bwMode="auto">
            <a:xfrm>
              <a:off x="7782277" y="3606800"/>
              <a:ext cx="1264356" cy="1727200"/>
            </a:xfrm>
            <a:prstGeom prst="ellipse">
              <a:avLst/>
            </a:prstGeom>
            <a:noFill/>
            <a:ln w="25400">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887" name="Line 71"/>
            <p:cNvSpPr>
              <a:spLocks noChangeShapeType="1"/>
            </p:cNvSpPr>
            <p:nvPr/>
          </p:nvSpPr>
          <p:spPr bwMode="auto">
            <a:xfrm flipV="1">
              <a:off x="6824132" y="5118100"/>
              <a:ext cx="1162756" cy="762000"/>
            </a:xfrm>
            <a:prstGeom prst="line">
              <a:avLst/>
            </a:prstGeom>
            <a:noFill/>
            <a:ln w="254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888" name="Rectangle 72"/>
            <p:cNvSpPr>
              <a:spLocks noChangeArrowheads="1"/>
            </p:cNvSpPr>
            <p:nvPr/>
          </p:nvSpPr>
          <p:spPr bwMode="auto">
            <a:xfrm>
              <a:off x="7567789" y="5676100"/>
              <a:ext cx="3709349" cy="78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3500" tIns="25400" rIns="63500" bIns="25400">
              <a:spAutoFit/>
            </a:bodyPr>
            <a:lstStyle/>
            <a:p>
              <a:pPr>
                <a:lnSpc>
                  <a:spcPct val="88000"/>
                </a:lnSpc>
              </a:pPr>
              <a:r>
                <a:rPr lang="en-US" altLang="en-US" b="1" dirty="0">
                  <a:solidFill>
                    <a:srgbClr val="000000"/>
                  </a:solidFill>
                </a:rPr>
                <a:t>Comfort Conditions Acceptable, </a:t>
              </a:r>
            </a:p>
            <a:p>
              <a:pPr>
                <a:lnSpc>
                  <a:spcPct val="88000"/>
                </a:lnSpc>
              </a:pPr>
              <a:r>
                <a:rPr lang="en-US" altLang="en-US" b="1" dirty="0">
                  <a:solidFill>
                    <a:srgbClr val="000000"/>
                  </a:solidFill>
                </a:rPr>
                <a:t>Humidity Acceptable, Outdoor Air </a:t>
              </a:r>
            </a:p>
            <a:p>
              <a:pPr>
                <a:lnSpc>
                  <a:spcPct val="88000"/>
                </a:lnSpc>
              </a:pPr>
              <a:r>
                <a:rPr lang="en-US" altLang="en-US" b="1" dirty="0">
                  <a:solidFill>
                    <a:srgbClr val="000000"/>
                  </a:solidFill>
                </a:rPr>
                <a:t>Volume as per ASHRAE (38%)</a:t>
              </a:r>
            </a:p>
          </p:txBody>
        </p:sp>
        <p:sp>
          <p:nvSpPr>
            <p:cNvPr id="34889" name="Line 73"/>
            <p:cNvSpPr>
              <a:spLocks noChangeShapeType="1"/>
            </p:cNvSpPr>
            <p:nvPr/>
          </p:nvSpPr>
          <p:spPr bwMode="auto">
            <a:xfrm>
              <a:off x="6812844" y="5892800"/>
              <a:ext cx="587022" cy="0"/>
            </a:xfrm>
            <a:prstGeom prst="line">
              <a:avLst/>
            </a:prstGeom>
            <a:noFill/>
            <a:ln w="25400">
              <a:solidFill>
                <a:schemeClr val="folHlink"/>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76" name="Rectangle 75"/>
          <p:cNvSpPr/>
          <p:nvPr/>
        </p:nvSpPr>
        <p:spPr>
          <a:xfrm rot="16200000">
            <a:off x="-2282742" y="1720664"/>
            <a:ext cx="3810659" cy="369332"/>
          </a:xfrm>
          <a:prstGeom prst="rect">
            <a:avLst/>
          </a:prstGeom>
        </p:spPr>
        <p:txBody>
          <a:bodyPr wrap="none">
            <a:spAutoFit/>
          </a:bodyPr>
          <a:lstStyle/>
          <a:p>
            <a:pPr lvl="0">
              <a:defRPr/>
            </a:pPr>
            <a:r>
              <a:rPr lang="en-US" altLang="en-US" b="1" dirty="0">
                <a:highlight>
                  <a:srgbClr val="FFFF00"/>
                </a:highlight>
              </a:rPr>
              <a:t>LIVE TYPE UNDERNEATH GRAPHIC</a:t>
            </a:r>
          </a:p>
        </p:txBody>
      </p:sp>
      <p:pic>
        <p:nvPicPr>
          <p:cNvPr id="6" name="Picture 5"/>
          <p:cNvPicPr>
            <a:picLocks noChangeAspect="1"/>
          </p:cNvPicPr>
          <p:nvPr/>
        </p:nvPicPr>
        <p:blipFill>
          <a:blip r:embed="rId3"/>
          <a:stretch>
            <a:fillRect/>
          </a:stretch>
        </p:blipFill>
        <p:spPr>
          <a:xfrm>
            <a:off x="4574117" y="1157287"/>
            <a:ext cx="7277100" cy="5476875"/>
          </a:xfrm>
          <a:prstGeom prst="rect">
            <a:avLst/>
          </a:prstGeom>
        </p:spPr>
      </p:pic>
    </p:spTree>
    <p:extLst>
      <p:ext uri="{BB962C8B-B14F-4D97-AF65-F5344CB8AC3E}">
        <p14:creationId xmlns:p14="http://schemas.microsoft.com/office/powerpoint/2010/main" val="2689780640"/>
      </p:ext>
    </p:extLst>
  </p:cSld>
  <p:clrMapOvr>
    <a:masterClrMapping/>
  </p:clrMapOvr>
  <p:transition spd="slow">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ChangeArrowheads="1"/>
          </p:cNvSpPr>
          <p:nvPr/>
        </p:nvSpPr>
        <p:spPr bwMode="auto">
          <a:xfrm>
            <a:off x="4406900" y="6238875"/>
            <a:ext cx="284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872" name="Rectangle 8"/>
          <p:cNvSpPr>
            <a:spLocks noGrp="1" noChangeArrowheads="1"/>
          </p:cNvSpPr>
          <p:nvPr>
            <p:ph type="title"/>
          </p:nvPr>
        </p:nvSpPr>
        <p:spPr>
          <a:noFill/>
          <a:ln/>
        </p:spPr>
        <p:txBody>
          <a:bodyPr>
            <a:noAutofit/>
          </a:bodyPr>
          <a:lstStyle/>
          <a:p>
            <a:pPr algn="l"/>
            <a:r>
              <a:rPr lang="en-US" altLang="en-US" dirty="0"/>
              <a:t>Classroom Example: Relative Humidity Typical with TERS (Heating Mode)</a:t>
            </a:r>
          </a:p>
        </p:txBody>
      </p:sp>
      <p:sp>
        <p:nvSpPr>
          <p:cNvPr id="36873" name="Rectangle 9"/>
          <p:cNvSpPr>
            <a:spLocks noChangeArrowheads="1"/>
          </p:cNvSpPr>
          <p:nvPr/>
        </p:nvSpPr>
        <p:spPr bwMode="auto">
          <a:xfrm>
            <a:off x="3774724" y="2016127"/>
            <a:ext cx="4535311" cy="3419475"/>
          </a:xfrm>
          <a:prstGeom prst="rect">
            <a:avLst/>
          </a:prstGeom>
          <a:solidFill>
            <a:srgbClr val="DEDEDE"/>
          </a:solidFill>
          <a:ln w="12700">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874" name="Line 10"/>
          <p:cNvSpPr>
            <a:spLocks noChangeShapeType="1"/>
          </p:cNvSpPr>
          <p:nvPr/>
        </p:nvSpPr>
        <p:spPr bwMode="auto">
          <a:xfrm>
            <a:off x="4147256" y="5430838"/>
            <a:ext cx="0" cy="15240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875" name="Line 11"/>
          <p:cNvSpPr>
            <a:spLocks noChangeShapeType="1"/>
          </p:cNvSpPr>
          <p:nvPr/>
        </p:nvSpPr>
        <p:spPr bwMode="auto">
          <a:xfrm>
            <a:off x="4525433" y="5430838"/>
            <a:ext cx="0" cy="15240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876" name="Line 12"/>
          <p:cNvSpPr>
            <a:spLocks noChangeShapeType="1"/>
          </p:cNvSpPr>
          <p:nvPr/>
        </p:nvSpPr>
        <p:spPr bwMode="auto">
          <a:xfrm>
            <a:off x="4903611" y="5430838"/>
            <a:ext cx="0" cy="15240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877" name="Line 13"/>
          <p:cNvSpPr>
            <a:spLocks noChangeShapeType="1"/>
          </p:cNvSpPr>
          <p:nvPr/>
        </p:nvSpPr>
        <p:spPr bwMode="auto">
          <a:xfrm>
            <a:off x="5281789" y="5430838"/>
            <a:ext cx="0" cy="15240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878" name="Line 14"/>
          <p:cNvSpPr>
            <a:spLocks noChangeShapeType="1"/>
          </p:cNvSpPr>
          <p:nvPr/>
        </p:nvSpPr>
        <p:spPr bwMode="auto">
          <a:xfrm>
            <a:off x="5659967" y="5430838"/>
            <a:ext cx="0" cy="15240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879" name="Line 15"/>
          <p:cNvSpPr>
            <a:spLocks noChangeShapeType="1"/>
          </p:cNvSpPr>
          <p:nvPr/>
        </p:nvSpPr>
        <p:spPr bwMode="auto">
          <a:xfrm>
            <a:off x="6036734" y="5430838"/>
            <a:ext cx="0" cy="15240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880" name="Line 16"/>
          <p:cNvSpPr>
            <a:spLocks noChangeShapeType="1"/>
          </p:cNvSpPr>
          <p:nvPr/>
        </p:nvSpPr>
        <p:spPr bwMode="auto">
          <a:xfrm>
            <a:off x="6414912" y="5430838"/>
            <a:ext cx="0" cy="15240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881" name="Line 17"/>
          <p:cNvSpPr>
            <a:spLocks noChangeShapeType="1"/>
          </p:cNvSpPr>
          <p:nvPr/>
        </p:nvSpPr>
        <p:spPr bwMode="auto">
          <a:xfrm>
            <a:off x="6793089" y="5430838"/>
            <a:ext cx="0" cy="15240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882" name="Line 18"/>
          <p:cNvSpPr>
            <a:spLocks noChangeShapeType="1"/>
          </p:cNvSpPr>
          <p:nvPr/>
        </p:nvSpPr>
        <p:spPr bwMode="auto">
          <a:xfrm>
            <a:off x="7171267" y="5430838"/>
            <a:ext cx="0" cy="15240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883" name="Rectangle 19"/>
          <p:cNvSpPr>
            <a:spLocks noChangeArrowheads="1"/>
          </p:cNvSpPr>
          <p:nvPr/>
        </p:nvSpPr>
        <p:spPr bwMode="auto">
          <a:xfrm>
            <a:off x="3532013" y="5635626"/>
            <a:ext cx="662489" cy="293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300" b="1">
                <a:solidFill>
                  <a:srgbClr val="000000"/>
                </a:solidFill>
              </a:rPr>
              <a:t>12 AM</a:t>
            </a:r>
          </a:p>
        </p:txBody>
      </p:sp>
      <p:sp>
        <p:nvSpPr>
          <p:cNvPr id="36884" name="Rectangle 20"/>
          <p:cNvSpPr>
            <a:spLocks noChangeArrowheads="1"/>
          </p:cNvSpPr>
          <p:nvPr/>
        </p:nvSpPr>
        <p:spPr bwMode="auto">
          <a:xfrm>
            <a:off x="4655257" y="5635626"/>
            <a:ext cx="579133" cy="293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300" b="1">
                <a:solidFill>
                  <a:srgbClr val="000000"/>
                </a:solidFill>
              </a:rPr>
              <a:t>6 AM</a:t>
            </a:r>
          </a:p>
        </p:txBody>
      </p:sp>
      <p:sp>
        <p:nvSpPr>
          <p:cNvPr id="36885" name="Rectangle 21"/>
          <p:cNvSpPr>
            <a:spLocks noChangeArrowheads="1"/>
          </p:cNvSpPr>
          <p:nvPr/>
        </p:nvSpPr>
        <p:spPr bwMode="auto">
          <a:xfrm>
            <a:off x="5734757" y="5635626"/>
            <a:ext cx="654025" cy="293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300" b="1">
                <a:solidFill>
                  <a:srgbClr val="000000"/>
                </a:solidFill>
              </a:rPr>
              <a:t>12 PM</a:t>
            </a:r>
          </a:p>
        </p:txBody>
      </p:sp>
      <p:sp>
        <p:nvSpPr>
          <p:cNvPr id="36886" name="Rectangle 22"/>
          <p:cNvSpPr>
            <a:spLocks noChangeArrowheads="1"/>
          </p:cNvSpPr>
          <p:nvPr/>
        </p:nvSpPr>
        <p:spPr bwMode="auto">
          <a:xfrm>
            <a:off x="6942668" y="5635626"/>
            <a:ext cx="570669" cy="293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300" b="1">
                <a:solidFill>
                  <a:srgbClr val="000000"/>
                </a:solidFill>
              </a:rPr>
              <a:t>6 PM</a:t>
            </a:r>
          </a:p>
        </p:txBody>
      </p:sp>
      <p:sp>
        <p:nvSpPr>
          <p:cNvPr id="36887" name="Rectangle 23"/>
          <p:cNvSpPr>
            <a:spLocks noChangeArrowheads="1"/>
          </p:cNvSpPr>
          <p:nvPr/>
        </p:nvSpPr>
        <p:spPr bwMode="auto">
          <a:xfrm>
            <a:off x="7981246" y="5635626"/>
            <a:ext cx="662489" cy="293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300" b="1">
                <a:solidFill>
                  <a:srgbClr val="000000"/>
                </a:solidFill>
              </a:rPr>
              <a:t>12 AM</a:t>
            </a:r>
          </a:p>
        </p:txBody>
      </p:sp>
      <p:sp>
        <p:nvSpPr>
          <p:cNvPr id="36888" name="Rectangle 24"/>
          <p:cNvSpPr>
            <a:spLocks noChangeArrowheads="1"/>
          </p:cNvSpPr>
          <p:nvPr/>
        </p:nvSpPr>
        <p:spPr bwMode="auto">
          <a:xfrm>
            <a:off x="5150175" y="6010009"/>
            <a:ext cx="1574149"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000" b="1" dirty="0">
                <a:solidFill>
                  <a:srgbClr val="000000"/>
                </a:solidFill>
              </a:rPr>
              <a:t>Time of Day</a:t>
            </a:r>
          </a:p>
        </p:txBody>
      </p:sp>
      <p:sp>
        <p:nvSpPr>
          <p:cNvPr id="36889" name="Rectangle 25"/>
          <p:cNvSpPr>
            <a:spLocks noChangeArrowheads="1"/>
          </p:cNvSpPr>
          <p:nvPr/>
        </p:nvSpPr>
        <p:spPr bwMode="auto">
          <a:xfrm rot="16200000">
            <a:off x="1585349" y="3650899"/>
            <a:ext cx="2688236"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000" b="1">
                <a:solidFill>
                  <a:srgbClr val="000000"/>
                </a:solidFill>
              </a:rPr>
              <a:t>Relative Humidity (%)</a:t>
            </a:r>
          </a:p>
        </p:txBody>
      </p:sp>
      <p:sp>
        <p:nvSpPr>
          <p:cNvPr id="36890" name="Rectangle 26"/>
          <p:cNvSpPr>
            <a:spLocks noChangeArrowheads="1"/>
          </p:cNvSpPr>
          <p:nvPr/>
        </p:nvSpPr>
        <p:spPr bwMode="auto">
          <a:xfrm>
            <a:off x="3321756" y="5294313"/>
            <a:ext cx="286938" cy="293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300" b="1">
                <a:solidFill>
                  <a:srgbClr val="000000"/>
                </a:solidFill>
              </a:rPr>
              <a:t>0</a:t>
            </a:r>
          </a:p>
        </p:txBody>
      </p:sp>
      <p:sp>
        <p:nvSpPr>
          <p:cNvPr id="36891" name="Line 27"/>
          <p:cNvSpPr>
            <a:spLocks noChangeShapeType="1"/>
          </p:cNvSpPr>
          <p:nvPr/>
        </p:nvSpPr>
        <p:spPr bwMode="auto">
          <a:xfrm>
            <a:off x="7549445" y="5430838"/>
            <a:ext cx="0" cy="15240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892" name="Line 28"/>
          <p:cNvSpPr>
            <a:spLocks noChangeShapeType="1"/>
          </p:cNvSpPr>
          <p:nvPr/>
        </p:nvSpPr>
        <p:spPr bwMode="auto">
          <a:xfrm>
            <a:off x="7927623" y="5430838"/>
            <a:ext cx="0" cy="15240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893" name="Line 29"/>
          <p:cNvSpPr>
            <a:spLocks noChangeShapeType="1"/>
          </p:cNvSpPr>
          <p:nvPr/>
        </p:nvSpPr>
        <p:spPr bwMode="auto">
          <a:xfrm>
            <a:off x="8304389" y="5430838"/>
            <a:ext cx="0" cy="15240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894" name="Line 30"/>
          <p:cNvSpPr>
            <a:spLocks noChangeShapeType="1"/>
          </p:cNvSpPr>
          <p:nvPr/>
        </p:nvSpPr>
        <p:spPr bwMode="auto">
          <a:xfrm>
            <a:off x="3769078" y="5430838"/>
            <a:ext cx="0" cy="16510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895" name="Line 31"/>
          <p:cNvSpPr>
            <a:spLocks noChangeShapeType="1"/>
          </p:cNvSpPr>
          <p:nvPr/>
        </p:nvSpPr>
        <p:spPr bwMode="auto">
          <a:xfrm flipH="1">
            <a:off x="3622322" y="5430838"/>
            <a:ext cx="146756"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896" name="Line 32"/>
          <p:cNvSpPr>
            <a:spLocks noChangeShapeType="1"/>
          </p:cNvSpPr>
          <p:nvPr/>
        </p:nvSpPr>
        <p:spPr bwMode="auto">
          <a:xfrm flipH="1">
            <a:off x="3622322" y="4852988"/>
            <a:ext cx="146756"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897" name="Line 33"/>
          <p:cNvSpPr>
            <a:spLocks noChangeShapeType="1"/>
          </p:cNvSpPr>
          <p:nvPr/>
        </p:nvSpPr>
        <p:spPr bwMode="auto">
          <a:xfrm flipH="1">
            <a:off x="3622322" y="4286250"/>
            <a:ext cx="146756"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899" name="Line 35"/>
          <p:cNvSpPr>
            <a:spLocks noChangeShapeType="1"/>
          </p:cNvSpPr>
          <p:nvPr/>
        </p:nvSpPr>
        <p:spPr bwMode="auto">
          <a:xfrm flipH="1">
            <a:off x="3622322" y="3141663"/>
            <a:ext cx="146756"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900" name="Line 36"/>
          <p:cNvSpPr>
            <a:spLocks noChangeShapeType="1"/>
          </p:cNvSpPr>
          <p:nvPr/>
        </p:nvSpPr>
        <p:spPr bwMode="auto">
          <a:xfrm flipH="1">
            <a:off x="3622322" y="2576513"/>
            <a:ext cx="146756"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901" name="Line 37"/>
          <p:cNvSpPr>
            <a:spLocks noChangeShapeType="1"/>
          </p:cNvSpPr>
          <p:nvPr/>
        </p:nvSpPr>
        <p:spPr bwMode="auto">
          <a:xfrm flipH="1">
            <a:off x="3622322" y="2009775"/>
            <a:ext cx="146756"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902" name="Rectangle 38"/>
          <p:cNvSpPr>
            <a:spLocks noChangeArrowheads="1"/>
          </p:cNvSpPr>
          <p:nvPr/>
        </p:nvSpPr>
        <p:spPr bwMode="auto">
          <a:xfrm>
            <a:off x="3290713" y="4740276"/>
            <a:ext cx="359073" cy="293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300" b="1">
                <a:solidFill>
                  <a:srgbClr val="000000"/>
                </a:solidFill>
              </a:rPr>
              <a:t>10</a:t>
            </a:r>
          </a:p>
        </p:txBody>
      </p:sp>
      <p:sp>
        <p:nvSpPr>
          <p:cNvPr id="36903" name="Rectangle 39"/>
          <p:cNvSpPr>
            <a:spLocks noChangeArrowheads="1"/>
          </p:cNvSpPr>
          <p:nvPr/>
        </p:nvSpPr>
        <p:spPr bwMode="auto">
          <a:xfrm>
            <a:off x="3290713" y="4149726"/>
            <a:ext cx="383118" cy="293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300" b="1">
                <a:solidFill>
                  <a:srgbClr val="000000"/>
                </a:solidFill>
              </a:rPr>
              <a:t>20</a:t>
            </a:r>
          </a:p>
        </p:txBody>
      </p:sp>
      <p:sp>
        <p:nvSpPr>
          <p:cNvPr id="36904" name="Rectangle 40"/>
          <p:cNvSpPr>
            <a:spLocks noChangeArrowheads="1"/>
          </p:cNvSpPr>
          <p:nvPr/>
        </p:nvSpPr>
        <p:spPr bwMode="auto">
          <a:xfrm>
            <a:off x="3290713" y="3606801"/>
            <a:ext cx="386324" cy="293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300" b="1">
                <a:solidFill>
                  <a:srgbClr val="000000"/>
                </a:solidFill>
              </a:rPr>
              <a:t>30</a:t>
            </a:r>
          </a:p>
        </p:txBody>
      </p:sp>
      <p:sp>
        <p:nvSpPr>
          <p:cNvPr id="36905" name="Rectangle 41"/>
          <p:cNvSpPr>
            <a:spLocks noChangeArrowheads="1"/>
          </p:cNvSpPr>
          <p:nvPr/>
        </p:nvSpPr>
        <p:spPr bwMode="auto">
          <a:xfrm>
            <a:off x="3290713" y="3030538"/>
            <a:ext cx="375103" cy="293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300" b="1">
                <a:solidFill>
                  <a:srgbClr val="000000"/>
                </a:solidFill>
              </a:rPr>
              <a:t>40</a:t>
            </a:r>
          </a:p>
        </p:txBody>
      </p:sp>
      <p:sp>
        <p:nvSpPr>
          <p:cNvPr id="36906" name="Rectangle 42"/>
          <p:cNvSpPr>
            <a:spLocks noChangeArrowheads="1"/>
          </p:cNvSpPr>
          <p:nvPr/>
        </p:nvSpPr>
        <p:spPr bwMode="auto">
          <a:xfrm>
            <a:off x="3290713" y="2465388"/>
            <a:ext cx="386324" cy="293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300" b="1">
                <a:solidFill>
                  <a:srgbClr val="000000"/>
                </a:solidFill>
              </a:rPr>
              <a:t>50</a:t>
            </a:r>
          </a:p>
        </p:txBody>
      </p:sp>
      <p:sp>
        <p:nvSpPr>
          <p:cNvPr id="36907" name="Rectangle 43"/>
          <p:cNvSpPr>
            <a:spLocks noChangeArrowheads="1"/>
          </p:cNvSpPr>
          <p:nvPr/>
        </p:nvSpPr>
        <p:spPr bwMode="auto">
          <a:xfrm>
            <a:off x="3258257" y="1898651"/>
            <a:ext cx="387927" cy="293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300" b="1">
                <a:solidFill>
                  <a:srgbClr val="000000"/>
                </a:solidFill>
              </a:rPr>
              <a:t>60</a:t>
            </a:r>
          </a:p>
        </p:txBody>
      </p:sp>
      <p:sp>
        <p:nvSpPr>
          <p:cNvPr id="36908" name="Rectangle 44"/>
          <p:cNvSpPr>
            <a:spLocks noChangeArrowheads="1"/>
          </p:cNvSpPr>
          <p:nvPr/>
        </p:nvSpPr>
        <p:spPr bwMode="auto">
          <a:xfrm>
            <a:off x="5398912" y="2206626"/>
            <a:ext cx="186013" cy="354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endParaRPr lang="en-US" altLang="en-US" sz="1700" b="1" dirty="0">
              <a:solidFill>
                <a:srgbClr val="FF0000"/>
              </a:solidFill>
            </a:endParaRPr>
          </a:p>
        </p:txBody>
      </p:sp>
      <p:sp>
        <p:nvSpPr>
          <p:cNvPr id="36909" name="Rectangle 45"/>
          <p:cNvSpPr>
            <a:spLocks noChangeArrowheads="1"/>
          </p:cNvSpPr>
          <p:nvPr/>
        </p:nvSpPr>
        <p:spPr bwMode="auto">
          <a:xfrm>
            <a:off x="4725462" y="2221873"/>
            <a:ext cx="3217227" cy="646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a:r>
              <a:rPr lang="en-US" altLang="en-US" b="1" dirty="0">
                <a:solidFill>
                  <a:srgbClr val="0000FF"/>
                </a:solidFill>
              </a:rPr>
              <a:t>15 CFM/Student Continuous</a:t>
            </a:r>
            <a:r>
              <a:rPr lang="en-US" altLang="en-US" sz="1700" b="1" dirty="0">
                <a:solidFill>
                  <a:srgbClr val="0000FF"/>
                </a:solidFill>
              </a:rPr>
              <a:t> </a:t>
            </a:r>
          </a:p>
          <a:p>
            <a:pPr algn="ctr"/>
            <a:r>
              <a:rPr lang="en-US" altLang="en-US" b="1" dirty="0">
                <a:solidFill>
                  <a:srgbClr val="0000FF"/>
                </a:solidFill>
              </a:rPr>
              <a:t>and Total Recovery</a:t>
            </a:r>
          </a:p>
        </p:txBody>
      </p:sp>
      <p:sp>
        <p:nvSpPr>
          <p:cNvPr id="36910" name="Rectangle 46"/>
          <p:cNvSpPr>
            <a:spLocks noChangeArrowheads="1"/>
          </p:cNvSpPr>
          <p:nvPr/>
        </p:nvSpPr>
        <p:spPr bwMode="auto">
          <a:xfrm>
            <a:off x="4686301" y="4749801"/>
            <a:ext cx="644407" cy="23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900" b="1">
                <a:solidFill>
                  <a:srgbClr val="000000"/>
                </a:solidFill>
              </a:rPr>
              <a:t>Mode 3: </a:t>
            </a:r>
          </a:p>
        </p:txBody>
      </p:sp>
      <p:sp>
        <p:nvSpPr>
          <p:cNvPr id="36911" name="Rectangle 47"/>
          <p:cNvSpPr>
            <a:spLocks noChangeArrowheads="1"/>
          </p:cNvSpPr>
          <p:nvPr/>
        </p:nvSpPr>
        <p:spPr bwMode="auto">
          <a:xfrm>
            <a:off x="4686301" y="4892676"/>
            <a:ext cx="1821011" cy="23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900" b="1">
                <a:solidFill>
                  <a:srgbClr val="000000"/>
                </a:solidFill>
              </a:rPr>
              <a:t>TER Providing 15 CFM/Student </a:t>
            </a:r>
          </a:p>
        </p:txBody>
      </p:sp>
      <p:sp>
        <p:nvSpPr>
          <p:cNvPr id="36912" name="Rectangle 48"/>
          <p:cNvSpPr>
            <a:spLocks noChangeArrowheads="1"/>
          </p:cNvSpPr>
          <p:nvPr/>
        </p:nvSpPr>
        <p:spPr bwMode="auto">
          <a:xfrm>
            <a:off x="4686300" y="5033964"/>
            <a:ext cx="934551" cy="23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900" b="1">
                <a:solidFill>
                  <a:srgbClr val="000000"/>
                </a:solidFill>
              </a:rPr>
              <a:t>Continuously  </a:t>
            </a:r>
          </a:p>
        </p:txBody>
      </p:sp>
      <p:sp>
        <p:nvSpPr>
          <p:cNvPr id="36913" name="Freeform 49"/>
          <p:cNvSpPr>
            <a:spLocks/>
          </p:cNvSpPr>
          <p:nvPr/>
        </p:nvSpPr>
        <p:spPr bwMode="auto">
          <a:xfrm>
            <a:off x="3759200" y="4403725"/>
            <a:ext cx="4536722" cy="1016000"/>
          </a:xfrm>
          <a:custGeom>
            <a:avLst/>
            <a:gdLst>
              <a:gd name="T0" fmla="*/ 15 w 3215"/>
              <a:gd name="T1" fmla="*/ 231 h 640"/>
              <a:gd name="T2" fmla="*/ 952 w 3215"/>
              <a:gd name="T3" fmla="*/ 231 h 640"/>
              <a:gd name="T4" fmla="*/ 1019 w 3215"/>
              <a:gd name="T5" fmla="*/ 0 h 640"/>
              <a:gd name="T6" fmla="*/ 1488 w 3215"/>
              <a:gd name="T7" fmla="*/ 0 h 640"/>
              <a:gd name="T8" fmla="*/ 1585 w 3215"/>
              <a:gd name="T9" fmla="*/ 164 h 640"/>
              <a:gd name="T10" fmla="*/ 1689 w 3215"/>
              <a:gd name="T11" fmla="*/ 164 h 640"/>
              <a:gd name="T12" fmla="*/ 1852 w 3215"/>
              <a:gd name="T13" fmla="*/ 0 h 640"/>
              <a:gd name="T14" fmla="*/ 2053 w 3215"/>
              <a:gd name="T15" fmla="*/ 0 h 640"/>
              <a:gd name="T16" fmla="*/ 2291 w 3215"/>
              <a:gd name="T17" fmla="*/ 231 h 640"/>
              <a:gd name="T18" fmla="*/ 3192 w 3215"/>
              <a:gd name="T19" fmla="*/ 231 h 640"/>
              <a:gd name="T20" fmla="*/ 3214 w 3215"/>
              <a:gd name="T21" fmla="*/ 639 h 640"/>
              <a:gd name="T22" fmla="*/ 0 w 3215"/>
              <a:gd name="T23" fmla="*/ 639 h 640"/>
              <a:gd name="T24" fmla="*/ 15 w 3215"/>
              <a:gd name="T25" fmla="*/ 231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15" h="640">
                <a:moveTo>
                  <a:pt x="15" y="231"/>
                </a:moveTo>
                <a:lnTo>
                  <a:pt x="952" y="231"/>
                </a:lnTo>
                <a:lnTo>
                  <a:pt x="1019" y="0"/>
                </a:lnTo>
                <a:lnTo>
                  <a:pt x="1488" y="0"/>
                </a:lnTo>
                <a:lnTo>
                  <a:pt x="1585" y="164"/>
                </a:lnTo>
                <a:lnTo>
                  <a:pt x="1689" y="164"/>
                </a:lnTo>
                <a:lnTo>
                  <a:pt x="1852" y="0"/>
                </a:lnTo>
                <a:lnTo>
                  <a:pt x="2053" y="0"/>
                </a:lnTo>
                <a:lnTo>
                  <a:pt x="2291" y="231"/>
                </a:lnTo>
                <a:lnTo>
                  <a:pt x="3192" y="231"/>
                </a:lnTo>
                <a:lnTo>
                  <a:pt x="3214" y="639"/>
                </a:lnTo>
                <a:lnTo>
                  <a:pt x="0" y="639"/>
                </a:lnTo>
                <a:lnTo>
                  <a:pt x="15" y="231"/>
                </a:lnTo>
              </a:path>
            </a:pathLst>
          </a:custGeom>
          <a:solidFill>
            <a:srgbClr val="DEDEDE"/>
          </a:solidFill>
          <a:ln w="25400" cap="rnd" cmpd="sng">
            <a:solidFill>
              <a:srgbClr val="00841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914" name="Freeform 50"/>
          <p:cNvSpPr>
            <a:spLocks/>
          </p:cNvSpPr>
          <p:nvPr/>
        </p:nvSpPr>
        <p:spPr bwMode="auto">
          <a:xfrm>
            <a:off x="3769079" y="3508375"/>
            <a:ext cx="4536723" cy="1924050"/>
          </a:xfrm>
          <a:custGeom>
            <a:avLst/>
            <a:gdLst>
              <a:gd name="T0" fmla="*/ 15 w 3215"/>
              <a:gd name="T1" fmla="*/ 802 h 1212"/>
              <a:gd name="T2" fmla="*/ 953 w 3215"/>
              <a:gd name="T3" fmla="*/ 802 h 1212"/>
              <a:gd name="T4" fmla="*/ 1072 w 3215"/>
              <a:gd name="T5" fmla="*/ 59 h 1212"/>
              <a:gd name="T6" fmla="*/ 1555 w 3215"/>
              <a:gd name="T7" fmla="*/ 0 h 1212"/>
              <a:gd name="T8" fmla="*/ 1585 w 3215"/>
              <a:gd name="T9" fmla="*/ 535 h 1212"/>
              <a:gd name="T10" fmla="*/ 1741 w 3215"/>
              <a:gd name="T11" fmla="*/ 89 h 1212"/>
              <a:gd name="T12" fmla="*/ 2009 w 3215"/>
              <a:gd name="T13" fmla="*/ 22 h 1212"/>
              <a:gd name="T14" fmla="*/ 2188 w 3215"/>
              <a:gd name="T15" fmla="*/ 468 h 1212"/>
              <a:gd name="T16" fmla="*/ 2560 w 3215"/>
              <a:gd name="T17" fmla="*/ 802 h 1212"/>
              <a:gd name="T18" fmla="*/ 3192 w 3215"/>
              <a:gd name="T19" fmla="*/ 802 h 1212"/>
              <a:gd name="T20" fmla="*/ 3214 w 3215"/>
              <a:gd name="T21" fmla="*/ 1211 h 1212"/>
              <a:gd name="T22" fmla="*/ 0 w 3215"/>
              <a:gd name="T23" fmla="*/ 1211 h 1212"/>
              <a:gd name="T24" fmla="*/ 15 w 3215"/>
              <a:gd name="T25" fmla="*/ 802 h 1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15" h="1212">
                <a:moveTo>
                  <a:pt x="15" y="802"/>
                </a:moveTo>
                <a:lnTo>
                  <a:pt x="953" y="802"/>
                </a:lnTo>
                <a:lnTo>
                  <a:pt x="1072" y="59"/>
                </a:lnTo>
                <a:lnTo>
                  <a:pt x="1555" y="0"/>
                </a:lnTo>
                <a:lnTo>
                  <a:pt x="1585" y="535"/>
                </a:lnTo>
                <a:lnTo>
                  <a:pt x="1741" y="89"/>
                </a:lnTo>
                <a:lnTo>
                  <a:pt x="2009" y="22"/>
                </a:lnTo>
                <a:lnTo>
                  <a:pt x="2188" y="468"/>
                </a:lnTo>
                <a:lnTo>
                  <a:pt x="2560" y="802"/>
                </a:lnTo>
                <a:lnTo>
                  <a:pt x="3192" y="802"/>
                </a:lnTo>
                <a:lnTo>
                  <a:pt x="3214" y="1211"/>
                </a:lnTo>
                <a:lnTo>
                  <a:pt x="0" y="1211"/>
                </a:lnTo>
                <a:lnTo>
                  <a:pt x="15" y="802"/>
                </a:lnTo>
              </a:path>
            </a:pathLst>
          </a:custGeom>
          <a:noFill/>
          <a:ln w="25400" cap="rnd" cmpd="sng">
            <a:solidFill>
              <a:srgbClr val="0000D6"/>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915" name="Rectangle 51"/>
          <p:cNvSpPr>
            <a:spLocks noChangeArrowheads="1"/>
          </p:cNvSpPr>
          <p:nvPr/>
        </p:nvSpPr>
        <p:spPr bwMode="auto">
          <a:xfrm>
            <a:off x="5150175" y="4840658"/>
            <a:ext cx="2874185" cy="585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1600" b="1" dirty="0">
                <a:solidFill>
                  <a:srgbClr val="339933"/>
                </a:solidFill>
              </a:rPr>
              <a:t>Fan Continuous without total</a:t>
            </a:r>
          </a:p>
          <a:p>
            <a:r>
              <a:rPr lang="en-US" altLang="en-US" sz="1600" b="1" dirty="0">
                <a:solidFill>
                  <a:srgbClr val="339933"/>
                </a:solidFill>
              </a:rPr>
              <a:t>recovery (15 CFM/Student)</a:t>
            </a:r>
          </a:p>
        </p:txBody>
      </p:sp>
      <p:sp>
        <p:nvSpPr>
          <p:cNvPr id="36917" name="Line 53"/>
          <p:cNvSpPr>
            <a:spLocks noChangeShapeType="1"/>
          </p:cNvSpPr>
          <p:nvPr/>
        </p:nvSpPr>
        <p:spPr bwMode="auto">
          <a:xfrm flipH="1" flipV="1">
            <a:off x="5523090" y="4641852"/>
            <a:ext cx="135467" cy="174625"/>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918" name="Freeform 54"/>
          <p:cNvSpPr>
            <a:spLocks/>
          </p:cNvSpPr>
          <p:nvPr/>
        </p:nvSpPr>
        <p:spPr bwMode="auto">
          <a:xfrm>
            <a:off x="5470879" y="4557713"/>
            <a:ext cx="84667" cy="107950"/>
          </a:xfrm>
          <a:custGeom>
            <a:avLst/>
            <a:gdLst>
              <a:gd name="T0" fmla="*/ 0 w 60"/>
              <a:gd name="T1" fmla="*/ 0 h 68"/>
              <a:gd name="T2" fmla="*/ 59 w 60"/>
              <a:gd name="T3" fmla="*/ 37 h 68"/>
              <a:gd name="T4" fmla="*/ 44 w 60"/>
              <a:gd name="T5" fmla="*/ 52 h 68"/>
              <a:gd name="T6" fmla="*/ 29 w 60"/>
              <a:gd name="T7" fmla="*/ 67 h 68"/>
              <a:gd name="T8" fmla="*/ 0 w 60"/>
              <a:gd name="T9" fmla="*/ 0 h 68"/>
            </a:gdLst>
            <a:ahLst/>
            <a:cxnLst>
              <a:cxn ang="0">
                <a:pos x="T0" y="T1"/>
              </a:cxn>
              <a:cxn ang="0">
                <a:pos x="T2" y="T3"/>
              </a:cxn>
              <a:cxn ang="0">
                <a:pos x="T4" y="T5"/>
              </a:cxn>
              <a:cxn ang="0">
                <a:pos x="T6" y="T7"/>
              </a:cxn>
              <a:cxn ang="0">
                <a:pos x="T8" y="T9"/>
              </a:cxn>
            </a:cxnLst>
            <a:rect l="0" t="0" r="r" b="b"/>
            <a:pathLst>
              <a:path w="60" h="68">
                <a:moveTo>
                  <a:pt x="0" y="0"/>
                </a:moveTo>
                <a:lnTo>
                  <a:pt x="59" y="37"/>
                </a:lnTo>
                <a:lnTo>
                  <a:pt x="44" y="52"/>
                </a:lnTo>
                <a:lnTo>
                  <a:pt x="29" y="67"/>
                </a:lnTo>
                <a:lnTo>
                  <a:pt x="0" y="0"/>
                </a:lnTo>
              </a:path>
            </a:pathLst>
          </a:custGeom>
          <a:solidFill>
            <a:srgbClr val="000000"/>
          </a:solidFill>
          <a:ln w="12700" cap="rnd" cmpd="sng">
            <a:solidFill>
              <a:srgbClr val="00000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919" name="Line 55"/>
          <p:cNvSpPr>
            <a:spLocks noChangeShapeType="1"/>
          </p:cNvSpPr>
          <p:nvPr/>
        </p:nvSpPr>
        <p:spPr bwMode="auto">
          <a:xfrm flipH="1">
            <a:off x="5700889" y="2859090"/>
            <a:ext cx="472722" cy="471487"/>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920" name="Freeform 56"/>
          <p:cNvSpPr>
            <a:spLocks/>
          </p:cNvSpPr>
          <p:nvPr/>
        </p:nvSpPr>
        <p:spPr bwMode="auto">
          <a:xfrm>
            <a:off x="5627511" y="3306765"/>
            <a:ext cx="95956" cy="96837"/>
          </a:xfrm>
          <a:custGeom>
            <a:avLst/>
            <a:gdLst>
              <a:gd name="T0" fmla="*/ 0 w 68"/>
              <a:gd name="T1" fmla="*/ 60 h 61"/>
              <a:gd name="T2" fmla="*/ 37 w 68"/>
              <a:gd name="T3" fmla="*/ 0 h 61"/>
              <a:gd name="T4" fmla="*/ 52 w 68"/>
              <a:gd name="T5" fmla="*/ 15 h 61"/>
              <a:gd name="T6" fmla="*/ 67 w 68"/>
              <a:gd name="T7" fmla="*/ 30 h 61"/>
              <a:gd name="T8" fmla="*/ 0 w 68"/>
              <a:gd name="T9" fmla="*/ 60 h 61"/>
            </a:gdLst>
            <a:ahLst/>
            <a:cxnLst>
              <a:cxn ang="0">
                <a:pos x="T0" y="T1"/>
              </a:cxn>
              <a:cxn ang="0">
                <a:pos x="T2" y="T3"/>
              </a:cxn>
              <a:cxn ang="0">
                <a:pos x="T4" y="T5"/>
              </a:cxn>
              <a:cxn ang="0">
                <a:pos x="T6" y="T7"/>
              </a:cxn>
              <a:cxn ang="0">
                <a:pos x="T8" y="T9"/>
              </a:cxn>
            </a:cxnLst>
            <a:rect l="0" t="0" r="r" b="b"/>
            <a:pathLst>
              <a:path w="68" h="61">
                <a:moveTo>
                  <a:pt x="0" y="60"/>
                </a:moveTo>
                <a:lnTo>
                  <a:pt x="37" y="0"/>
                </a:lnTo>
                <a:lnTo>
                  <a:pt x="52" y="15"/>
                </a:lnTo>
                <a:lnTo>
                  <a:pt x="67" y="30"/>
                </a:lnTo>
                <a:lnTo>
                  <a:pt x="0" y="60"/>
                </a:lnTo>
              </a:path>
            </a:pathLst>
          </a:custGeom>
          <a:solidFill>
            <a:srgbClr val="000000"/>
          </a:solidFill>
          <a:ln w="12700" cap="rnd" cmpd="sng">
            <a:solidFill>
              <a:srgbClr val="000000"/>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6943" name="Rectangle 79"/>
          <p:cNvSpPr>
            <a:spLocks noChangeArrowheads="1"/>
          </p:cNvSpPr>
          <p:nvPr/>
        </p:nvSpPr>
        <p:spPr bwMode="auto">
          <a:xfrm>
            <a:off x="8616139" y="3508375"/>
            <a:ext cx="2624340" cy="585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gn="ctr"/>
            <a:r>
              <a:rPr lang="en-US" altLang="en-US" sz="1600" b="1" dirty="0">
                <a:solidFill>
                  <a:srgbClr val="000000"/>
                </a:solidFill>
              </a:rPr>
              <a:t>Recommended Minimum at Winter Cond. </a:t>
            </a:r>
          </a:p>
        </p:txBody>
      </p:sp>
      <p:sp>
        <p:nvSpPr>
          <p:cNvPr id="82" name="Rectangle 81"/>
          <p:cNvSpPr/>
          <p:nvPr/>
        </p:nvSpPr>
        <p:spPr>
          <a:xfrm rot="16200000">
            <a:off x="-2282742" y="1720664"/>
            <a:ext cx="3810659" cy="369332"/>
          </a:xfrm>
          <a:prstGeom prst="rect">
            <a:avLst/>
          </a:prstGeom>
        </p:spPr>
        <p:txBody>
          <a:bodyPr wrap="none">
            <a:spAutoFit/>
          </a:bodyPr>
          <a:lstStyle/>
          <a:p>
            <a:pPr lvl="0">
              <a:defRPr/>
            </a:pPr>
            <a:r>
              <a:rPr lang="en-US" altLang="en-US" b="1" dirty="0">
                <a:highlight>
                  <a:srgbClr val="FFFF00"/>
                </a:highlight>
              </a:rPr>
              <a:t>LIVE TYPE UNDERNEATH GRAPHIC</a:t>
            </a:r>
          </a:p>
        </p:txBody>
      </p:sp>
      <p:sp>
        <p:nvSpPr>
          <p:cNvPr id="83" name="Line 35"/>
          <p:cNvSpPr>
            <a:spLocks noChangeShapeType="1"/>
          </p:cNvSpPr>
          <p:nvPr/>
        </p:nvSpPr>
        <p:spPr bwMode="auto">
          <a:xfrm flipH="1">
            <a:off x="3631847" y="3751923"/>
            <a:ext cx="146756" cy="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cxnSp>
        <p:nvCxnSpPr>
          <p:cNvPr id="5" name="Straight Connector 4"/>
          <p:cNvCxnSpPr/>
          <p:nvPr/>
        </p:nvCxnSpPr>
        <p:spPr>
          <a:xfrm flipH="1">
            <a:off x="3778603" y="3727449"/>
            <a:ext cx="4755797" cy="0"/>
          </a:xfrm>
          <a:prstGeom prst="line">
            <a:avLst/>
          </a:prstGeom>
          <a:ln>
            <a:prstDash val="sysDot"/>
          </a:ln>
        </p:spPr>
        <p:style>
          <a:lnRef idx="2">
            <a:schemeClr val="accent1"/>
          </a:lnRef>
          <a:fillRef idx="0">
            <a:schemeClr val="accent1"/>
          </a:fillRef>
          <a:effectRef idx="1">
            <a:schemeClr val="accent1"/>
          </a:effectRef>
          <a:fontRef idx="minor">
            <a:schemeClr val="tx1"/>
          </a:fontRef>
        </p:style>
      </p:cxnSp>
      <p:pic>
        <p:nvPicPr>
          <p:cNvPr id="6" name="Picture 5"/>
          <p:cNvPicPr>
            <a:picLocks noChangeAspect="1"/>
          </p:cNvPicPr>
          <p:nvPr/>
        </p:nvPicPr>
        <p:blipFill>
          <a:blip r:embed="rId3"/>
          <a:stretch>
            <a:fillRect/>
          </a:stretch>
        </p:blipFill>
        <p:spPr>
          <a:xfrm>
            <a:off x="2102701" y="1603986"/>
            <a:ext cx="9455432" cy="5262853"/>
          </a:xfrm>
          <a:prstGeom prst="rect">
            <a:avLst/>
          </a:prstGeom>
        </p:spPr>
      </p:pic>
      <p:sp>
        <p:nvSpPr>
          <p:cNvPr id="3" name="Rectangle 2"/>
          <p:cNvSpPr/>
          <p:nvPr/>
        </p:nvSpPr>
        <p:spPr>
          <a:xfrm>
            <a:off x="3026394" y="938969"/>
            <a:ext cx="5416726" cy="707886"/>
          </a:xfrm>
          <a:prstGeom prst="rect">
            <a:avLst/>
          </a:prstGeom>
        </p:spPr>
        <p:txBody>
          <a:bodyPr wrap="square">
            <a:spAutoFit/>
          </a:bodyPr>
          <a:lstStyle/>
          <a:p>
            <a:pPr algn="ctr"/>
            <a:r>
              <a:rPr lang="en-US" altLang="en-US" sz="2000" dirty="0"/>
              <a:t>Space Relative Humidity Typical of a Classroom with TERS (Heating Mode)</a:t>
            </a:r>
            <a:endParaRPr lang="en-US" sz="2000" dirty="0"/>
          </a:p>
        </p:txBody>
      </p:sp>
    </p:spTree>
    <p:extLst>
      <p:ext uri="{BB962C8B-B14F-4D97-AF65-F5344CB8AC3E}">
        <p14:creationId xmlns:p14="http://schemas.microsoft.com/office/powerpoint/2010/main" val="2568833283"/>
      </p:ext>
    </p:extLst>
  </p:cSld>
  <p:clrMapOvr>
    <a:masterClrMapping/>
  </p:clrMapOvr>
  <p:transition spd="slow">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952490" y="1082469"/>
            <a:ext cx="5072456" cy="5138048"/>
          </a:xfrm>
          <a:prstGeom prst="rect">
            <a:avLst/>
          </a:prstGeom>
        </p:spPr>
      </p:pic>
      <p:sp>
        <p:nvSpPr>
          <p:cNvPr id="3" name="Title 2"/>
          <p:cNvSpPr>
            <a:spLocks noGrp="1"/>
          </p:cNvSpPr>
          <p:nvPr>
            <p:ph type="title"/>
          </p:nvPr>
        </p:nvSpPr>
        <p:spPr/>
        <p:txBody>
          <a:bodyPr/>
          <a:lstStyle/>
          <a:p>
            <a:r>
              <a:rPr lang="en-US" dirty="0">
                <a:latin typeface="Boxed Book" panose="020B0604020202020204" pitchFamily="50" charset="0"/>
              </a:rPr>
              <a:t>SEMCO </a:t>
            </a:r>
            <a:r>
              <a:rPr lang="en-US" dirty="0"/>
              <a:t>FV: Energy Savings</a:t>
            </a:r>
          </a:p>
        </p:txBody>
      </p:sp>
      <p:sp>
        <p:nvSpPr>
          <p:cNvPr id="2" name="Text Placeholder 1"/>
          <p:cNvSpPr>
            <a:spLocks noGrp="1"/>
          </p:cNvSpPr>
          <p:nvPr>
            <p:ph type="body" sz="quarter" idx="11"/>
          </p:nvPr>
        </p:nvSpPr>
        <p:spPr>
          <a:xfrm>
            <a:off x="719404" y="1082469"/>
            <a:ext cx="6059466" cy="5335915"/>
          </a:xfrm>
        </p:spPr>
        <p:txBody>
          <a:bodyPr/>
          <a:lstStyle/>
          <a:p>
            <a:pPr marL="342900" indent="-342900">
              <a:buFont typeface="Arial" panose="020B0604020202020204" pitchFamily="34" charset="0"/>
              <a:buChar char="•"/>
            </a:pPr>
            <a:r>
              <a:rPr lang="en-US" dirty="0"/>
              <a:t>Specifically designed to reduce the energy required to heat or cool outdoor air by up to 80%</a:t>
            </a:r>
          </a:p>
          <a:p>
            <a:pPr marL="342900" indent="-342900">
              <a:buFont typeface="Arial" panose="020B0604020202020204" pitchFamily="34" charset="0"/>
              <a:buChar char="•"/>
            </a:pPr>
            <a:r>
              <a:rPr lang="en-US" dirty="0"/>
              <a:t>Captures moisture generated within the space to provide free humidification during the heating season</a:t>
            </a:r>
          </a:p>
          <a:p>
            <a:pPr marL="342900" indent="-342900">
              <a:buFont typeface="Arial" panose="020B0604020202020204" pitchFamily="34" charset="0"/>
              <a:buChar char="•"/>
            </a:pPr>
            <a:r>
              <a:rPr lang="en-US" dirty="0"/>
              <a:t>Preconditioning the incoming air to the packaged equipment, may reduce required refrigeration capacity by as much as 50%</a:t>
            </a:r>
          </a:p>
          <a:p>
            <a:pPr marL="342900" indent="-342900">
              <a:buFont typeface="Arial" panose="020B0604020202020204" pitchFamily="34" charset="0"/>
              <a:buChar char="•"/>
            </a:pPr>
            <a:r>
              <a:rPr lang="en-US" dirty="0"/>
              <a:t>Selection software allows quick calculation your Net Annual Energy Savings</a:t>
            </a:r>
          </a:p>
        </p:txBody>
      </p:sp>
    </p:spTree>
    <p:extLst>
      <p:ext uri="{BB962C8B-B14F-4D97-AF65-F5344CB8AC3E}">
        <p14:creationId xmlns:p14="http://schemas.microsoft.com/office/powerpoint/2010/main" val="36471200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5814" r="24054"/>
          <a:stretch/>
        </p:blipFill>
        <p:spPr>
          <a:xfrm flipH="1">
            <a:off x="5190565" y="799732"/>
            <a:ext cx="7001434" cy="6058268"/>
          </a:xfrm>
          <a:prstGeom prst="rect">
            <a:avLst/>
          </a:prstGeom>
        </p:spPr>
      </p:pic>
      <p:sp>
        <p:nvSpPr>
          <p:cNvPr id="59400" name="Rectangle 8"/>
          <p:cNvSpPr>
            <a:spLocks noGrp="1" noChangeArrowheads="1"/>
          </p:cNvSpPr>
          <p:nvPr>
            <p:ph type="title"/>
          </p:nvPr>
        </p:nvSpPr>
        <p:spPr>
          <a:noFill/>
          <a:ln/>
        </p:spPr>
        <p:txBody>
          <a:bodyPr>
            <a:noAutofit/>
          </a:bodyPr>
          <a:lstStyle/>
          <a:p>
            <a:pPr algn="l"/>
            <a:r>
              <a:rPr lang="en-US" altLang="en-US" dirty="0"/>
              <a:t>SEMCO FV: Applications</a:t>
            </a:r>
          </a:p>
        </p:txBody>
      </p:sp>
      <p:sp>
        <p:nvSpPr>
          <p:cNvPr id="13" name="Rectangle 9"/>
          <p:cNvSpPr>
            <a:spLocks noGrp="1" noChangeArrowheads="1"/>
          </p:cNvSpPr>
          <p:nvPr>
            <p:ph type="body" sz="quarter" idx="11"/>
          </p:nvPr>
        </p:nvSpPr>
        <p:spPr>
          <a:noFill/>
          <a:ln/>
        </p:spPr>
        <p:txBody>
          <a:bodyPr>
            <a:normAutofit/>
          </a:bodyPr>
          <a:lstStyle/>
          <a:p>
            <a:pPr marL="342900" indent="-342900">
              <a:buFont typeface="Arial" panose="020B0604020202020204" pitchFamily="34" charset="0"/>
              <a:buChar char="•"/>
            </a:pPr>
            <a:r>
              <a:rPr lang="en-US" altLang="en-US" sz="2000" dirty="0"/>
              <a:t>School Classrooms</a:t>
            </a:r>
          </a:p>
          <a:p>
            <a:pPr marL="342900" indent="-342900">
              <a:buFont typeface="Arial" panose="020B0604020202020204" pitchFamily="34" charset="0"/>
              <a:buChar char="•"/>
            </a:pPr>
            <a:r>
              <a:rPr lang="en-US" altLang="en-US" sz="2000" dirty="0"/>
              <a:t>Offices</a:t>
            </a:r>
          </a:p>
          <a:p>
            <a:pPr marL="342900" indent="-342900">
              <a:buFont typeface="Arial" panose="020B0604020202020204" pitchFamily="34" charset="0"/>
              <a:buChar char="•"/>
            </a:pPr>
            <a:r>
              <a:rPr lang="en-US" altLang="en-US" sz="2000" dirty="0"/>
              <a:t>Dormitories, Apartments</a:t>
            </a:r>
          </a:p>
          <a:p>
            <a:pPr marL="342900" indent="-342900">
              <a:buFont typeface="Arial" panose="020B0604020202020204" pitchFamily="34" charset="0"/>
              <a:buChar char="•"/>
            </a:pPr>
            <a:r>
              <a:rPr lang="en-US" altLang="en-US" sz="2000" dirty="0"/>
              <a:t>Retail Stores</a:t>
            </a:r>
          </a:p>
          <a:p>
            <a:pPr marL="342900" indent="-342900">
              <a:buFont typeface="Arial" panose="020B0604020202020204" pitchFamily="34" charset="0"/>
              <a:buChar char="•"/>
            </a:pPr>
            <a:r>
              <a:rPr lang="en-US" altLang="en-US" sz="2000" dirty="0"/>
              <a:t>Nursing Homes</a:t>
            </a:r>
          </a:p>
          <a:p>
            <a:pPr marL="342900" indent="-342900">
              <a:buFont typeface="Arial" panose="020B0604020202020204" pitchFamily="34" charset="0"/>
              <a:buChar char="•"/>
            </a:pPr>
            <a:r>
              <a:rPr lang="en-US" altLang="en-US" sz="2000" dirty="0"/>
              <a:t>Day Care Facilities</a:t>
            </a:r>
          </a:p>
          <a:p>
            <a:pPr marL="342900" indent="-342900">
              <a:buFont typeface="Arial" panose="020B0604020202020204" pitchFamily="34" charset="0"/>
              <a:buChar char="•"/>
            </a:pPr>
            <a:r>
              <a:rPr lang="en-US" altLang="en-US" sz="2000" dirty="0"/>
              <a:t>Smoking Areas</a:t>
            </a:r>
          </a:p>
          <a:p>
            <a:pPr marL="342900" indent="-342900">
              <a:buFont typeface="Arial" panose="020B0604020202020204" pitchFamily="34" charset="0"/>
              <a:buChar char="•"/>
            </a:pPr>
            <a:r>
              <a:rPr lang="en-US" altLang="en-US" sz="2000" dirty="0"/>
              <a:t>Casinos</a:t>
            </a:r>
          </a:p>
          <a:p>
            <a:pPr marL="342900" indent="-342900">
              <a:buFont typeface="Arial" panose="020B0604020202020204" pitchFamily="34" charset="0"/>
              <a:buChar char="•"/>
            </a:pPr>
            <a:r>
              <a:rPr lang="en-US" altLang="en-US" sz="2000" dirty="0"/>
              <a:t>Restaurant Dining Areas</a:t>
            </a:r>
          </a:p>
          <a:p>
            <a:pPr marL="342900" indent="-342900">
              <a:buFont typeface="Arial" panose="020B0604020202020204" pitchFamily="34" charset="0"/>
              <a:buChar char="•"/>
            </a:pPr>
            <a:r>
              <a:rPr lang="en-US" altLang="en-US" sz="2000" dirty="0"/>
              <a:t>Movie Theaters</a:t>
            </a:r>
          </a:p>
          <a:p>
            <a:pPr marL="342900" indent="-342900">
              <a:buFont typeface="Arial" panose="020B0604020202020204" pitchFamily="34" charset="0"/>
              <a:buChar char="•"/>
            </a:pPr>
            <a:r>
              <a:rPr lang="en-US" altLang="en-US" sz="2000" dirty="0"/>
              <a:t>Bowling Centers</a:t>
            </a:r>
          </a:p>
          <a:p>
            <a:pPr marL="342900" indent="-342900">
              <a:buFont typeface="Arial" panose="020B0604020202020204" pitchFamily="34" charset="0"/>
              <a:buChar char="•"/>
            </a:pPr>
            <a:r>
              <a:rPr lang="en-US" altLang="en-US" sz="2000" dirty="0"/>
              <a:t>Churches</a:t>
            </a:r>
          </a:p>
          <a:p>
            <a:pPr marL="342900" indent="-342900">
              <a:buFont typeface="Arial" panose="020B0604020202020204" pitchFamily="34" charset="0"/>
              <a:buChar char="•"/>
            </a:pPr>
            <a:r>
              <a:rPr lang="en-US" altLang="en-US" sz="2000" dirty="0"/>
              <a:t>Light Manufacturing Areas</a:t>
            </a:r>
          </a:p>
          <a:p>
            <a:pPr marL="342900" indent="-342900">
              <a:buFont typeface="Arial" panose="020B0604020202020204" pitchFamily="34" charset="0"/>
              <a:buChar char="•"/>
            </a:pPr>
            <a:r>
              <a:rPr lang="en-US" altLang="en-US" sz="2000" dirty="0"/>
              <a:t>Hospital Patient Care Areas</a:t>
            </a:r>
          </a:p>
          <a:p>
            <a:pPr marL="342900" indent="-342900">
              <a:buFont typeface="Arial" panose="020B0604020202020204" pitchFamily="34" charset="0"/>
              <a:buChar char="•"/>
            </a:pPr>
            <a:r>
              <a:rPr lang="en-US" altLang="en-US" sz="2000" dirty="0"/>
              <a:t>Jails and Prisons</a:t>
            </a:r>
          </a:p>
        </p:txBody>
      </p:sp>
      <p:sp>
        <p:nvSpPr>
          <p:cNvPr id="2" name="Rectangle 1"/>
          <p:cNvSpPr/>
          <p:nvPr/>
        </p:nvSpPr>
        <p:spPr>
          <a:xfrm>
            <a:off x="5970493" y="5772835"/>
            <a:ext cx="5727067" cy="646331"/>
          </a:xfrm>
          <a:prstGeom prst="rect">
            <a:avLst/>
          </a:prstGeom>
          <a:solidFill>
            <a:schemeClr val="bg1"/>
          </a:solidFill>
        </p:spPr>
        <p:txBody>
          <a:bodyPr wrap="square">
            <a:spAutoFit/>
          </a:bodyPr>
          <a:lstStyle/>
          <a:p>
            <a:pPr algn="ctr"/>
            <a:r>
              <a:rPr lang="en-US" altLang="en-US" dirty="0"/>
              <a:t>Technology proven on 1000+ installations ranging from research facilities to school classrooms</a:t>
            </a:r>
          </a:p>
        </p:txBody>
      </p:sp>
    </p:spTree>
    <p:extLst>
      <p:ext uri="{BB962C8B-B14F-4D97-AF65-F5344CB8AC3E}">
        <p14:creationId xmlns:p14="http://schemas.microsoft.com/office/powerpoint/2010/main" val="1386964841"/>
      </p:ext>
    </p:extLst>
  </p:cSld>
  <p:clrMapOvr>
    <a:masterClrMapping/>
  </p:clrMapOvr>
  <p:transition spd="slow">
    <p:cu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58983" y="268786"/>
            <a:ext cx="9230816" cy="470817"/>
          </a:xfrm>
        </p:spPr>
        <p:txBody>
          <a:bodyPr/>
          <a:lstStyle/>
          <a:p>
            <a:r>
              <a:rPr lang="en-US" dirty="0">
                <a:latin typeface="Boxed Medium" panose="02000506030000020004" pitchFamily="50" charset="0"/>
              </a:rPr>
              <a:t>Contact Information &amp; Thank You</a:t>
            </a:r>
          </a:p>
        </p:txBody>
      </p:sp>
      <p:sp>
        <p:nvSpPr>
          <p:cNvPr id="3" name="Slide Number Placeholder 2"/>
          <p:cNvSpPr>
            <a:spLocks noGrp="1"/>
          </p:cNvSpPr>
          <p:nvPr>
            <p:ph type="sldNum" sz="quarter" idx="4"/>
          </p:nvPr>
        </p:nvSpPr>
        <p:spPr>
          <a:xfrm>
            <a:off x="11512904" y="6456611"/>
            <a:ext cx="609600" cy="274748"/>
          </a:xfrm>
          <a:prstGeom prst="rect">
            <a:avLst/>
          </a:prstGeom>
        </p:spPr>
        <p:txBody>
          <a:bodyPr vert="horz" lIns="68580" tIns="34290" rIns="68580" bIns="34290" rtlCol="0" anchor="ctr"/>
          <a:lstStyle>
            <a:defPPr>
              <a:defRPr lang="en-US"/>
            </a:defPPr>
            <a:lvl1pPr marL="0" algn="r" defTabSz="914400" rtl="0" eaLnBrk="1" latinLnBrk="0" hangingPunct="1">
              <a:defRPr sz="1200" b="0" i="0" kern="1200" spc="-93" baseline="0" smtClean="0">
                <a:solidFill>
                  <a:schemeClr val="tx1">
                    <a:lumMod val="75000"/>
                    <a:lumOff val="25000"/>
                  </a:schemeClr>
                </a:solidFill>
                <a:latin typeface="Calibri"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0F61CF0-552E-8444-8B25-5D79EA42A1E9}" type="slidenum">
              <a:rPr kumimoji="0" lang="en-US" sz="1200" b="0" i="0" u="none" strike="noStrike" kern="1200" cap="none" spc="-93" normalizeH="0" baseline="0" noProof="0" smtClean="0">
                <a:ln>
                  <a:noFill/>
                </a:ln>
                <a:solidFill>
                  <a:prstClr val="black">
                    <a:lumMod val="75000"/>
                    <a:lumOff val="25000"/>
                  </a:prstClr>
                </a:solidFill>
                <a:effectLst/>
                <a:uLnTx/>
                <a:uFillTx/>
                <a:latin typeface="Calibr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de-DE" sz="1200" b="0" i="0" u="none" strike="noStrike" kern="1200" cap="none" spc="-93" normalizeH="0" baseline="0" noProof="0" dirty="0">
              <a:ln>
                <a:noFill/>
              </a:ln>
              <a:solidFill>
                <a:prstClr val="black">
                  <a:lumMod val="75000"/>
                  <a:lumOff val="25000"/>
                </a:prstClr>
              </a:solidFill>
              <a:effectLst/>
              <a:uLnTx/>
              <a:uFillTx/>
              <a:latin typeface="Calibri" pitchFamily="34" charset="0"/>
              <a:ea typeface="+mn-ea"/>
              <a:cs typeface="+mn-cs"/>
            </a:endParaRPr>
          </a:p>
        </p:txBody>
      </p:sp>
      <p:pic>
        <p:nvPicPr>
          <p:cNvPr id="10" name="Picture 9">
            <a:extLst>
              <a:ext uri="{FF2B5EF4-FFF2-40B4-BE49-F238E27FC236}">
                <a16:creationId xmlns:a16="http://schemas.microsoft.com/office/drawing/2014/main" id="{C4A7CEB0-17CE-5E34-2810-29A46DA3D648}"/>
              </a:ext>
            </a:extLst>
          </p:cNvPr>
          <p:cNvPicPr>
            <a:picLocks noChangeAspect="1"/>
          </p:cNvPicPr>
          <p:nvPr/>
        </p:nvPicPr>
        <p:blipFill>
          <a:blip r:embed="rId2"/>
          <a:stretch>
            <a:fillRect/>
          </a:stretch>
        </p:blipFill>
        <p:spPr>
          <a:xfrm rot="10800000">
            <a:off x="5338354" y="783770"/>
            <a:ext cx="6853642" cy="5619936"/>
          </a:xfrm>
          <a:prstGeom prst="rect">
            <a:avLst/>
          </a:prstGeom>
        </p:spPr>
      </p:pic>
      <p:sp>
        <p:nvSpPr>
          <p:cNvPr id="14" name="Text Placeholder 4">
            <a:extLst>
              <a:ext uri="{FF2B5EF4-FFF2-40B4-BE49-F238E27FC236}">
                <a16:creationId xmlns:a16="http://schemas.microsoft.com/office/drawing/2014/main" id="{03A2D829-170D-41A0-8A84-D0C7937F09A1}"/>
              </a:ext>
            </a:extLst>
          </p:cNvPr>
          <p:cNvSpPr txBox="1">
            <a:spLocks/>
          </p:cNvSpPr>
          <p:nvPr/>
        </p:nvSpPr>
        <p:spPr>
          <a:xfrm>
            <a:off x="783772" y="1215455"/>
            <a:ext cx="6329120" cy="422303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err="1">
                <a:ln>
                  <a:noFill/>
                </a:ln>
                <a:solidFill>
                  <a:prstClr val="black"/>
                </a:solidFill>
                <a:effectLst/>
                <a:uLnTx/>
                <a:uFillTx/>
                <a:latin typeface="Boxed Regular" panose="02000606030000020004" pitchFamily="50" charset="0"/>
                <a:ea typeface="+mn-ea"/>
                <a:cs typeface="+mn-cs"/>
              </a:rPr>
              <a:t>ElitePro</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rPr>
              <a:t>:  </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hlinkClick r:id="rId3"/>
              </a:rPr>
              <a:t>elite.semco@flaktgroup.com</a:t>
            </a:r>
            <a:endPar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rPr>
              <a:t>Chilled Beams: </a:t>
            </a: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hlinkClick r:id="rId4"/>
              </a:rPr>
              <a:t>chilledbeams.semco@flaktgroup.com</a:t>
            </a:r>
            <a:endPar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rPr>
              <a:t>Unitary: </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hlinkClick r:id="rId5"/>
              </a:rPr>
              <a:t>unitary.semco@flaktgroup.com</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rPr>
              <a:t>Applied Products (Pinnacle, Ascendant, </a:t>
            </a:r>
            <a:r>
              <a:rPr kumimoji="0" lang="en-US" sz="1200" b="0" i="0" u="none" strike="noStrike" kern="1200" cap="none" spc="0" normalizeH="0" baseline="0" noProof="0" dirty="0" err="1">
                <a:ln>
                  <a:noFill/>
                </a:ln>
                <a:solidFill>
                  <a:prstClr val="black"/>
                </a:solidFill>
                <a:effectLst/>
                <a:uLnTx/>
                <a:uFillTx/>
                <a:latin typeface="Boxed Regular" panose="02000606030000020004" pitchFamily="50" charset="0"/>
                <a:ea typeface="+mn-ea"/>
                <a:cs typeface="+mn-cs"/>
              </a:rPr>
              <a:t>EnergyPackage</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rPr>
              <a:t>, Custom): </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hlinkClick r:id="rId6"/>
              </a:rPr>
              <a:t>applied.semco@flaktgroup.com</a:t>
            </a:r>
            <a:endPar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rPr>
              <a:t>Duct: </a:t>
            </a: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hlinkClick r:id="rId7"/>
              </a:rPr>
              <a:t>duct.semco@flaktgroup.com</a:t>
            </a:r>
            <a:endPar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rPr>
              <a:t>Panels</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rPr>
              <a:t>: </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hlinkClick r:id="rId8"/>
              </a:rPr>
              <a:t>panels.semco@flaktgroup.com</a:t>
            </a:r>
            <a:endPar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rPr>
              <a:t>Refresh Wheels &amp; Components: </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hlinkClick r:id="rId9"/>
              </a:rPr>
              <a:t>refresh.semco@flaktgroup.com</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rPr>
              <a:t>OEM Energy Wheel: </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hlinkClick r:id="rId10"/>
              </a:rPr>
              <a:t>oem.semco@flaktgroup.com</a:t>
            </a:r>
            <a:endPar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Calibri" panose="020F0502020204030204" pitchFamily="34" charset="0"/>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rPr>
              <a:t>Datacenters: datacenters.semco@flaktgroup.com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rPr>
              <a:t>Parts/Service Contact Information</a:t>
            </a:r>
            <a:r>
              <a:rPr kumimoji="0" lang="en-US" sz="1200" b="1"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rPr>
              <a:t>: </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hlinkClick r:id="rId11"/>
              </a:rPr>
              <a:t>service.semco2@flaktgroup.com</a:t>
            </a:r>
            <a:endPar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rPr>
              <a:t>Warranty/Quality Claims: </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hlinkClick r:id="rId12"/>
              </a:rPr>
              <a:t>https://info.semcohvac.com/claim-form</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rPr>
              <a:t>Service Request: </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hlinkClick r:id="rId13"/>
              </a:rPr>
              <a:t>https://info.semcohvac.com/service-request</a:t>
            </a:r>
            <a:endPar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Boxed Medium" panose="02000506030000020004" pitchFamily="50" charset="0"/>
                <a:ea typeface="+mn-ea"/>
                <a:cs typeface="+mn-cs"/>
              </a:rPr>
              <a:t>Parts Request: </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hlinkClick r:id="rId14"/>
              </a:rPr>
              <a:t>https://info.semcohvac.com/parts-request</a:t>
            </a:r>
            <a:r>
              <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dirty="0">
              <a:ln>
                <a:noFill/>
              </a:ln>
              <a:solidFill>
                <a:prstClr val="black"/>
              </a:solidFill>
              <a:effectLst/>
              <a:uLnTx/>
              <a:uFillTx/>
              <a:latin typeface="Boxed Regular" panose="02000606030000020004" pitchFamily="50" charset="0"/>
              <a:ea typeface="+mn-ea"/>
              <a:cs typeface="+mn-cs"/>
            </a:endParaRPr>
          </a:p>
        </p:txBody>
      </p:sp>
      <p:sp>
        <p:nvSpPr>
          <p:cNvPr id="8" name="Title 6">
            <a:extLst>
              <a:ext uri="{FF2B5EF4-FFF2-40B4-BE49-F238E27FC236}">
                <a16:creationId xmlns:a16="http://schemas.microsoft.com/office/drawing/2014/main" id="{1D790944-F649-2D28-2610-063D8AB9CC72}"/>
              </a:ext>
            </a:extLst>
          </p:cNvPr>
          <p:cNvSpPr txBox="1">
            <a:spLocks/>
          </p:cNvSpPr>
          <p:nvPr/>
        </p:nvSpPr>
        <p:spPr>
          <a:xfrm>
            <a:off x="5904411" y="5195676"/>
            <a:ext cx="6287589" cy="8142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kern="1200" baseline="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Boxed Semibold"/>
                <a:ea typeface="+mj-ea"/>
                <a:cs typeface="+mj-cs"/>
              </a:rPr>
              <a:t>Thank you for your attention!</a:t>
            </a:r>
          </a:p>
        </p:txBody>
      </p:sp>
    </p:spTree>
    <p:extLst>
      <p:ext uri="{BB962C8B-B14F-4D97-AF65-F5344CB8AC3E}">
        <p14:creationId xmlns:p14="http://schemas.microsoft.com/office/powerpoint/2010/main" val="2224254635"/>
      </p:ext>
    </p:extLst>
  </p:cSld>
  <p:clrMapOvr>
    <a:masterClrMapping/>
  </p:clrMapOvr>
</p:sld>
</file>

<file path=ppt/theme/theme1.xml><?xml version="1.0" encoding="utf-8"?>
<a:theme xmlns:a="http://schemas.openxmlformats.org/drawingml/2006/main" name="DH_Template">
  <a:themeElements>
    <a:clrScheme name="FläktGroup">
      <a:dk1>
        <a:srgbClr val="000000"/>
      </a:dk1>
      <a:lt1>
        <a:srgbClr val="FFFFFF"/>
      </a:lt1>
      <a:dk2>
        <a:srgbClr val="71644B"/>
      </a:dk2>
      <a:lt2>
        <a:srgbClr val="D8C396"/>
      </a:lt2>
      <a:accent1>
        <a:srgbClr val="66777F"/>
      </a:accent1>
      <a:accent2>
        <a:srgbClr val="9EA9A9"/>
      </a:accent2>
      <a:accent3>
        <a:srgbClr val="598292"/>
      </a:accent3>
      <a:accent4>
        <a:srgbClr val="143A49"/>
      </a:accent4>
      <a:accent5>
        <a:srgbClr val="69946F"/>
      </a:accent5>
      <a:accent6>
        <a:srgbClr val="003F33"/>
      </a:accent6>
      <a:hlink>
        <a:srgbClr val="A45339"/>
      </a:hlink>
      <a:folHlink>
        <a:srgbClr val="D8B469"/>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2.xml><?xml version="1.0" encoding="utf-8"?>
<a:theme xmlns:a="http://schemas.openxmlformats.org/drawingml/2006/main" name="3_DH_Template">
  <a:themeElements>
    <a:clrScheme name="SEMCO Colors">
      <a:dk1>
        <a:sysClr val="windowText" lastClr="000000"/>
      </a:dk1>
      <a:lt1>
        <a:sysClr val="window" lastClr="FFFFFF"/>
      </a:lt1>
      <a:dk2>
        <a:srgbClr val="00703C"/>
      </a:dk2>
      <a:lt2>
        <a:srgbClr val="EEECE1"/>
      </a:lt2>
      <a:accent1>
        <a:srgbClr val="847763"/>
      </a:accent1>
      <a:accent2>
        <a:srgbClr val="00A456"/>
      </a:accent2>
      <a:accent3>
        <a:srgbClr val="BDB094"/>
      </a:accent3>
      <a:accent4>
        <a:srgbClr val="847763"/>
      </a:accent4>
      <a:accent5>
        <a:srgbClr val="00703C"/>
      </a:accent5>
      <a:accent6>
        <a:srgbClr val="00A456"/>
      </a:accent6>
      <a:hlink>
        <a:srgbClr val="0070C0"/>
      </a:hlink>
      <a:folHlink>
        <a:srgbClr val="7030A0"/>
      </a:folHlink>
    </a:clrScheme>
    <a:fontScheme name="SEMCO Boxed">
      <a:majorFont>
        <a:latin typeface="Boxed Semibold"/>
        <a:ea typeface=""/>
        <a:cs typeface=""/>
      </a:majorFont>
      <a:minorFont>
        <a:latin typeface="Boxed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60000"/>
            <a:lumOff val="40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vert="horz" wrap="square" lIns="91440" tIns="45720" rIns="91440" bIns="45720" rtlCol="0" anchor="ctr">
        <a:normAutofit/>
      </a:bodyPr>
      <a:lstStyle>
        <a:defPPr marL="0" marR="0" indent="0" algn="l" defTabSz="457200" rtl="0" eaLnBrk="1" fontAlgn="auto" latinLnBrk="0" hangingPunct="1">
          <a:lnSpc>
            <a:spcPct val="100000"/>
          </a:lnSpc>
          <a:spcBef>
            <a:spcPct val="0"/>
          </a:spcBef>
          <a:spcAft>
            <a:spcPts val="0"/>
          </a:spcAft>
          <a:buClrTx/>
          <a:buSzTx/>
          <a:buFontTx/>
          <a:buNone/>
          <a:tabLst/>
          <a:defRPr kumimoji="0" sz="1600" b="1" i="0" u="none" strike="noStrike" kern="1200" spc="0" normalizeH="0" noProof="0" dirty="0" err="1" smtClean="0">
            <a:ln>
              <a:noFill/>
            </a:ln>
            <a:solidFill>
              <a:schemeClr val="tx1"/>
            </a:solidFill>
            <a:effectLst/>
            <a:uLnTx/>
            <a:uFillTx/>
            <a:latin typeface="Calibri" pitchFamily="34" charset="0"/>
            <a:ea typeface="+mj-ea"/>
            <a:cs typeface="+mj-cs"/>
          </a:defRPr>
        </a:defPPr>
      </a:lstStyle>
    </a:txDef>
  </a:objectDefaults>
  <a:extraClrSchemeLst/>
  <a:extLst>
    <a:ext uri="{05A4C25C-085E-4340-85A3-A5531E510DB2}">
      <thm15:themeFamily xmlns:thm15="http://schemas.microsoft.com/office/thememl/2012/main" name="FG PPT Template 2018.potx" id="{36C444EE-4514-46EF-BA2D-7849F9316226}" vid="{5E8C52C5-507C-4596-9CED-05BFADADFA1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24990</TotalTime>
  <Words>2341</Words>
  <Application>Microsoft Office PowerPoint</Application>
  <PresentationFormat>Widescreen</PresentationFormat>
  <Paragraphs>501</Paragraphs>
  <Slides>28</Slides>
  <Notes>13</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28</vt:i4>
      </vt:variant>
    </vt:vector>
  </HeadingPairs>
  <TitlesOfParts>
    <vt:vector size="38" baseType="lpstr">
      <vt:lpstr>Arial</vt:lpstr>
      <vt:lpstr>Boxed Book</vt:lpstr>
      <vt:lpstr>Boxed Medium</vt:lpstr>
      <vt:lpstr>Boxed Regular</vt:lpstr>
      <vt:lpstr>Boxed Semibold</vt:lpstr>
      <vt:lpstr>Calibri</vt:lpstr>
      <vt:lpstr>Calibri Light</vt:lpstr>
      <vt:lpstr>Times New Roman</vt:lpstr>
      <vt:lpstr>DH_Template</vt:lpstr>
      <vt:lpstr>3_DH_Template</vt:lpstr>
      <vt:lpstr>PowerPoint Presentation</vt:lpstr>
      <vt:lpstr>PowerPoint Presentation</vt:lpstr>
      <vt:lpstr>FläktGroup SEMCO Products For Commercial Applications</vt:lpstr>
      <vt:lpstr>PowerPoint Presentation</vt:lpstr>
      <vt:lpstr>SEMCO FV: Product Overview</vt:lpstr>
      <vt:lpstr>SEMCO FV: Coil Module</vt:lpstr>
      <vt:lpstr>SEMCO FV: Casing</vt:lpstr>
      <vt:lpstr>SEMCO FV: Fans &amp; Filters</vt:lpstr>
      <vt:lpstr>SEMCO FV: Hoods &amp; Dampers</vt:lpstr>
      <vt:lpstr>SEMCO FV: Heating and Cooling Configurations</vt:lpstr>
      <vt:lpstr>SEMCO FV: Electrical Package</vt:lpstr>
      <vt:lpstr>SEMCO FV: Control System</vt:lpstr>
      <vt:lpstr>SEMCO FV: Control Options</vt:lpstr>
      <vt:lpstr>SEMCO FV: True 3Å Wheel</vt:lpstr>
      <vt:lpstr>SEMCO FV: Airflow ranges</vt:lpstr>
      <vt:lpstr>SEMCO FV: Typical Performance</vt:lpstr>
      <vt:lpstr>SEMCO FV: Compressors off - Continuous Ventilation</vt:lpstr>
      <vt:lpstr>SEMCO FV: Space Humidity at Part Load Conditions</vt:lpstr>
      <vt:lpstr>SEMCO FV: Space RH Measured at Different Operating Modes (Cooling)</vt:lpstr>
      <vt:lpstr>Low Cost Power: Cost Savings Example</vt:lpstr>
      <vt:lpstr>Brazil High Cost Power: Cost Savings Example</vt:lpstr>
      <vt:lpstr>SEMCO FV: School Classroom Example</vt:lpstr>
      <vt:lpstr>Classroom Example: Common Approach</vt:lpstr>
      <vt:lpstr>Classroom Example: FV Approach</vt:lpstr>
      <vt:lpstr>Classroom Example: Relative Humidity Typical with TERS (Heating Mode)</vt:lpstr>
      <vt:lpstr>SEMCO FV: Energy Savings</vt:lpstr>
      <vt:lpstr>SEMCO FV: Applications</vt:lpstr>
      <vt:lpstr>Contact Information &amp;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Colleen Devlin (FläktGroup)</dc:creator>
  <cp:lastModifiedBy>Katherine Jovanovic (FläktGroup)</cp:lastModifiedBy>
  <cp:revision>279</cp:revision>
  <cp:lastPrinted>2018-06-26T13:24:06Z</cp:lastPrinted>
  <dcterms:created xsi:type="dcterms:W3CDTF">2018-05-09T22:20:48Z</dcterms:created>
  <dcterms:modified xsi:type="dcterms:W3CDTF">2026-04-09T18:35:43Z</dcterms:modified>
</cp:coreProperties>
</file>