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7" r:id="rId2"/>
  </p:sldMasterIdLst>
  <p:notesMasterIdLst>
    <p:notesMasterId r:id="rId19"/>
  </p:notesMasterIdLst>
  <p:sldIdLst>
    <p:sldId id="289" r:id="rId3"/>
    <p:sldId id="10860" r:id="rId4"/>
    <p:sldId id="4367" r:id="rId5"/>
    <p:sldId id="10861" r:id="rId6"/>
    <p:sldId id="567" r:id="rId7"/>
    <p:sldId id="574" r:id="rId8"/>
    <p:sldId id="553" r:id="rId9"/>
    <p:sldId id="572" r:id="rId10"/>
    <p:sldId id="293" r:id="rId11"/>
    <p:sldId id="555" r:id="rId12"/>
    <p:sldId id="557" r:id="rId13"/>
    <p:sldId id="558" r:id="rId14"/>
    <p:sldId id="559" r:id="rId15"/>
    <p:sldId id="560" r:id="rId16"/>
    <p:sldId id="569" r:id="rId17"/>
    <p:sldId id="10863" r:id="rId18"/>
  </p:sldIdLst>
  <p:sldSz cx="12192000" cy="6858000"/>
  <p:notesSz cx="9296400" cy="14782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1F6DB58-C9B1-47B8-8A84-19C6A9C2A9FE}">
          <p14:sldIdLst>
            <p14:sldId id="289"/>
          </p14:sldIdLst>
        </p14:section>
        <p14:section name="Untitled Section" id="{55058575-BFDB-4F44-B1E4-107DB084F3A8}">
          <p14:sldIdLst>
            <p14:sldId id="10860"/>
            <p14:sldId id="4367"/>
            <p14:sldId id="10861"/>
            <p14:sldId id="567"/>
            <p14:sldId id="574"/>
            <p14:sldId id="553"/>
            <p14:sldId id="572"/>
            <p14:sldId id="293"/>
            <p14:sldId id="555"/>
            <p14:sldId id="557"/>
            <p14:sldId id="558"/>
            <p14:sldId id="559"/>
            <p14:sldId id="560"/>
            <p14:sldId id="569"/>
            <p14:sldId id="1086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 id="2" name="Ryan Stonecipher (FläktGroup)" initials="RS(" lastIdx="23" clrIdx="1">
    <p:extLst>
      <p:ext uri="{19B8F6BF-5375-455C-9EA6-DF929625EA0E}">
        <p15:presenceInfo xmlns:p15="http://schemas.microsoft.com/office/powerpoint/2012/main" userId="S-1-5-21-2948162530-4105988606-952298888-775502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3C"/>
    <a:srgbClr val="0000FF"/>
    <a:srgbClr val="339933"/>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47" d="100"/>
          <a:sy n="147" d="100"/>
        </p:scale>
        <p:origin x="744"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1-17T10:39:00.964" idx="8">
    <p:pos x="5356" y="2542"/>
    <p:text>We only have two standard materials for FV. We have copper coils with aluminum fins for all chilled water, hot water, and DX. Electric heat coils are almost always Nichrome - exotic specifications will not be accomodated by the FV.</p:text>
    <p:extLst>
      <p:ext uri="{C676402C-5697-4E1C-873F-D02D1690AC5C}">
        <p15:threadingInfo xmlns:p15="http://schemas.microsoft.com/office/powerpoint/2012/main" timeZoneBias="360"/>
      </p:ext>
    </p:extLst>
  </p:cm>
  <p:cm authorId="2" dt="2022-01-20T08:38:35.739" idx="15">
    <p:pos x="5356" y="2638"/>
    <p:text>How about "Standard construction for DX and water coils is expanded copper tube with aluminum fins" ?</p:text>
    <p:extLst>
      <p:ext uri="{C676402C-5697-4E1C-873F-D02D1690AC5C}">
        <p15:threadingInfo xmlns:p15="http://schemas.microsoft.com/office/powerpoint/2012/main" timeZoneBias="360">
          <p15:parentCm authorId="2" idx="8"/>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741707"/>
          </a:xfrm>
          <a:prstGeom prst="rect">
            <a:avLst/>
          </a:prstGeom>
        </p:spPr>
        <p:txBody>
          <a:bodyPr vert="horz" lIns="137590" tIns="68795" rIns="137590" bIns="68795" rtlCol="0"/>
          <a:lstStyle>
            <a:lvl1pPr algn="l">
              <a:defRPr sz="18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5265809" y="0"/>
            <a:ext cx="4028440" cy="741707"/>
          </a:xfrm>
          <a:prstGeom prst="rect">
            <a:avLst/>
          </a:prstGeom>
        </p:spPr>
        <p:txBody>
          <a:bodyPr vert="horz" lIns="137590" tIns="68795" rIns="137590" bIns="68795" rtlCol="0"/>
          <a:lstStyle>
            <a:lvl1pPr algn="r">
              <a:defRPr sz="1800">
                <a:latin typeface="Boxed Book" panose="02000506040000020004" pitchFamily="2" charset="0"/>
              </a:defRPr>
            </a:lvl1pPr>
          </a:lstStyle>
          <a:p>
            <a:fld id="{48AB29F4-D744-4C07-B41F-9089C544518A}" type="datetimeFigureOut">
              <a:rPr lang="en-US" smtClean="0"/>
              <a:pPr/>
              <a:t>4/9/2026</a:t>
            </a:fld>
            <a:endParaRPr lang="en-US" dirty="0"/>
          </a:p>
        </p:txBody>
      </p:sp>
      <p:sp>
        <p:nvSpPr>
          <p:cNvPr id="4" name="Slide Image Placeholder 3"/>
          <p:cNvSpPr>
            <a:spLocks noGrp="1" noRot="1" noChangeAspect="1"/>
          </p:cNvSpPr>
          <p:nvPr>
            <p:ph type="sldImg" idx="2"/>
          </p:nvPr>
        </p:nvSpPr>
        <p:spPr>
          <a:xfrm>
            <a:off x="214313" y="1847850"/>
            <a:ext cx="8867775" cy="4989513"/>
          </a:xfrm>
          <a:prstGeom prst="rect">
            <a:avLst/>
          </a:prstGeom>
          <a:noFill/>
          <a:ln w="12700">
            <a:solidFill>
              <a:prstClr val="black"/>
            </a:solidFill>
          </a:ln>
        </p:spPr>
        <p:txBody>
          <a:bodyPr vert="horz" lIns="137590" tIns="68795" rIns="137590" bIns="68795" rtlCol="0" anchor="ctr"/>
          <a:lstStyle/>
          <a:p>
            <a:endParaRPr lang="en-US" dirty="0"/>
          </a:p>
        </p:txBody>
      </p:sp>
      <p:sp>
        <p:nvSpPr>
          <p:cNvPr id="5" name="Notes Placeholder 4"/>
          <p:cNvSpPr>
            <a:spLocks noGrp="1"/>
          </p:cNvSpPr>
          <p:nvPr>
            <p:ph type="body" sz="quarter" idx="3"/>
          </p:nvPr>
        </p:nvSpPr>
        <p:spPr>
          <a:xfrm>
            <a:off x="929640" y="7114222"/>
            <a:ext cx="7437120" cy="5820728"/>
          </a:xfrm>
          <a:prstGeom prst="rect">
            <a:avLst/>
          </a:prstGeom>
        </p:spPr>
        <p:txBody>
          <a:bodyPr vert="horz" lIns="137590" tIns="68795" rIns="137590" bIns="68795"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14041095"/>
            <a:ext cx="4028440" cy="741706"/>
          </a:xfrm>
          <a:prstGeom prst="rect">
            <a:avLst/>
          </a:prstGeom>
        </p:spPr>
        <p:txBody>
          <a:bodyPr vert="horz" lIns="137590" tIns="68795" rIns="137590" bIns="68795" rtlCol="0" anchor="b"/>
          <a:lstStyle>
            <a:lvl1pPr algn="l">
              <a:defRPr sz="18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5265809" y="14041095"/>
            <a:ext cx="4028440" cy="741706"/>
          </a:xfrm>
          <a:prstGeom prst="rect">
            <a:avLst/>
          </a:prstGeom>
        </p:spPr>
        <p:txBody>
          <a:bodyPr vert="horz" lIns="137590" tIns="68795" rIns="137590" bIns="68795" rtlCol="0" anchor="b"/>
          <a:lstStyle>
            <a:lvl1pPr algn="r">
              <a:defRPr sz="18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D4072F-F3AB-4980-B960-EB22BBB3207D}"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2281291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186330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7886EF37-F287-42C9-B8B3-5990A52C6577}" type="slidenum">
              <a:rPr lang="en-US" altLang="en-US"/>
              <a:pPr/>
              <a:t>10</a:t>
            </a:fld>
            <a:endParaRPr lang="en-US" altLang="en-US"/>
          </a:p>
        </p:txBody>
      </p:sp>
      <p:sp>
        <p:nvSpPr>
          <p:cNvPr id="1945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5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8</a:t>
            </a:r>
          </a:p>
        </p:txBody>
      </p:sp>
      <p:sp>
        <p:nvSpPr>
          <p:cNvPr id="1946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2"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3"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5</a:t>
            </a:r>
          </a:p>
        </p:txBody>
      </p:sp>
      <p:sp>
        <p:nvSpPr>
          <p:cNvPr id="19464"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5"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6"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7"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5</a:t>
            </a:r>
          </a:p>
        </p:txBody>
      </p:sp>
      <p:sp>
        <p:nvSpPr>
          <p:cNvPr id="19468"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9"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0" name="Rectangle 14"/>
          <p:cNvSpPr>
            <a:spLocks noGrp="1" noRot="1" noChangeAspect="1" noChangeArrowheads="1" noTextEdit="1"/>
          </p:cNvSpPr>
          <p:nvPr>
            <p:ph type="sldImg"/>
          </p:nvPr>
        </p:nvSpPr>
        <p:spPr>
          <a:xfrm>
            <a:off x="393700" y="692150"/>
            <a:ext cx="6070600" cy="3416300"/>
          </a:xfrm>
          <a:ln cap="flat"/>
        </p:spPr>
      </p:sp>
      <p:sp>
        <p:nvSpPr>
          <p:cNvPr id="19471" name="Rectangle 15"/>
          <p:cNvSpPr>
            <a:spLocks noGrp="1" noChangeArrowheads="1"/>
          </p:cNvSpPr>
          <p:nvPr>
            <p:ph type="body" idx="1"/>
          </p:nvPr>
        </p:nvSpPr>
        <p:spP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LIVE TYPE UNDERNEATH GRAPHIC</a:t>
            </a:r>
          </a:p>
          <a:p>
            <a:endParaRPr lang="en-US" altLang="en-US" dirty="0"/>
          </a:p>
        </p:txBody>
      </p:sp>
    </p:spTree>
    <p:extLst>
      <p:ext uri="{BB962C8B-B14F-4D97-AF65-F5344CB8AC3E}">
        <p14:creationId xmlns:p14="http://schemas.microsoft.com/office/powerpoint/2010/main" val="2730002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a:spLocks noGrp="1" noChangeArrowheads="1"/>
          </p:cNvSpPr>
          <p:nvPr>
            <p:ph type="sldNum" sz="quarter" idx="5"/>
          </p:nvPr>
        </p:nvSpPr>
        <p:spPr>
          <a:ln/>
        </p:spPr>
        <p:txBody>
          <a:bodyPr/>
          <a:lstStyle/>
          <a:p>
            <a:fld id="{D5317082-0073-48D7-AEE2-0982DCAB6BB4}" type="slidenum">
              <a:rPr lang="en-US" altLang="en-US"/>
              <a:pPr/>
              <a:t>11</a:t>
            </a:fld>
            <a:endParaRPr lang="en-US" altLang="en-US"/>
          </a:p>
        </p:txBody>
      </p:sp>
      <p:sp>
        <p:nvSpPr>
          <p:cNvPr id="25602"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3"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14</a:t>
            </a:r>
          </a:p>
        </p:txBody>
      </p:sp>
      <p:sp>
        <p:nvSpPr>
          <p:cNvPr id="25604"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6" name="Rectangle 6"/>
          <p:cNvSpPr>
            <a:spLocks noGrp="1" noRot="1" noChangeAspect="1" noChangeArrowheads="1" noTextEdit="1"/>
          </p:cNvSpPr>
          <p:nvPr>
            <p:ph type="sldImg"/>
          </p:nvPr>
        </p:nvSpPr>
        <p:spPr>
          <a:xfrm>
            <a:off x="393700" y="692150"/>
            <a:ext cx="6070600" cy="3416300"/>
          </a:xfrm>
          <a:ln cap="flat"/>
        </p:spPr>
      </p:sp>
      <p:sp>
        <p:nvSpPr>
          <p:cNvPr id="25607" name="Rectangle 7"/>
          <p:cNvSpPr>
            <a:spLocks noGrp="1" noChangeArrowheads="1"/>
          </p:cNvSpPr>
          <p:nvPr>
            <p:ph type="body" idx="1"/>
          </p:nvPr>
        </p:nvSpPr>
        <p:spP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LIVE TYPE UNDERNEATH GRAPHIC</a:t>
            </a:r>
          </a:p>
        </p:txBody>
      </p:sp>
    </p:spTree>
    <p:extLst>
      <p:ext uri="{BB962C8B-B14F-4D97-AF65-F5344CB8AC3E}">
        <p14:creationId xmlns:p14="http://schemas.microsoft.com/office/powerpoint/2010/main" val="3200994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895566C7-88A2-441F-8E40-6038A4ECF843}" type="slidenum">
              <a:rPr lang="en-US" altLang="en-US"/>
              <a:pPr/>
              <a:t>12</a:t>
            </a:fld>
            <a:endParaRPr lang="en-US" altLang="en-US"/>
          </a:p>
        </p:txBody>
      </p:sp>
      <p:sp>
        <p:nvSpPr>
          <p:cNvPr id="2765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15</a:t>
            </a:r>
          </a:p>
        </p:txBody>
      </p:sp>
      <p:sp>
        <p:nvSpPr>
          <p:cNvPr id="2765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4"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5"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10</a:t>
            </a:r>
          </a:p>
        </p:txBody>
      </p:sp>
      <p:sp>
        <p:nvSpPr>
          <p:cNvPr id="27656"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7"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8"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9"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10</a:t>
            </a:r>
          </a:p>
        </p:txBody>
      </p:sp>
      <p:sp>
        <p:nvSpPr>
          <p:cNvPr id="27660"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1"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2" name="Rectangle 14"/>
          <p:cNvSpPr>
            <a:spLocks noGrp="1" noRot="1" noChangeAspect="1" noChangeArrowheads="1" noTextEdit="1"/>
          </p:cNvSpPr>
          <p:nvPr>
            <p:ph type="sldImg"/>
          </p:nvPr>
        </p:nvSpPr>
        <p:spPr>
          <a:xfrm>
            <a:off x="393700" y="692150"/>
            <a:ext cx="6070600" cy="3416300"/>
          </a:xfrm>
          <a:ln cap="flat"/>
        </p:spPr>
      </p:sp>
      <p:sp>
        <p:nvSpPr>
          <p:cNvPr id="27663"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2720245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5CB6130A-7071-4F19-8D61-07DBC3938786}" type="slidenum">
              <a:rPr lang="en-US" altLang="en-US"/>
              <a:pPr/>
              <a:t>13</a:t>
            </a:fld>
            <a:endParaRPr lang="en-US" altLang="en-US"/>
          </a:p>
        </p:txBody>
      </p:sp>
      <p:sp>
        <p:nvSpPr>
          <p:cNvPr id="2969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69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37</a:t>
            </a:r>
          </a:p>
        </p:txBody>
      </p:sp>
      <p:sp>
        <p:nvSpPr>
          <p:cNvPr id="2970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2"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3"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30</a:t>
            </a:r>
          </a:p>
        </p:txBody>
      </p:sp>
      <p:sp>
        <p:nvSpPr>
          <p:cNvPr id="29704"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5"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6"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7"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30</a:t>
            </a:r>
          </a:p>
        </p:txBody>
      </p:sp>
      <p:sp>
        <p:nvSpPr>
          <p:cNvPr id="29708"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9"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0" name="Rectangle 14"/>
          <p:cNvSpPr>
            <a:spLocks noGrp="1" noRot="1" noChangeAspect="1" noChangeArrowheads="1" noTextEdit="1"/>
          </p:cNvSpPr>
          <p:nvPr>
            <p:ph type="sldImg"/>
          </p:nvPr>
        </p:nvSpPr>
        <p:spPr>
          <a:xfrm>
            <a:off x="393700" y="692150"/>
            <a:ext cx="6070600" cy="3416300"/>
          </a:xfrm>
          <a:ln cap="flat"/>
        </p:spPr>
      </p:sp>
      <p:sp>
        <p:nvSpPr>
          <p:cNvPr id="29711"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35042786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9.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e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8.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7.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2.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3.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91783" y="329353"/>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Tree>
    <p:extLst>
      <p:ext uri="{BB962C8B-B14F-4D97-AF65-F5344CB8AC3E}">
        <p14:creationId xmlns:p14="http://schemas.microsoft.com/office/powerpoint/2010/main" val="1571894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621869"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99329" y="441587"/>
            <a:ext cx="1994548" cy="854807"/>
          </a:xfrm>
          <a:prstGeom prst="rect">
            <a:avLst/>
          </a:prstGeom>
        </p:spPr>
      </p:pic>
    </p:spTree>
    <p:extLst>
      <p:ext uri="{BB962C8B-B14F-4D97-AF65-F5344CB8AC3E}">
        <p14:creationId xmlns:p14="http://schemas.microsoft.com/office/powerpoint/2010/main" val="751385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de-DE" sz="2400" dirty="0">
              <a:latin typeface="Boxed Book" panose="02000506040000020004" pitchFamily="2" charset="0"/>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spTree>
    <p:extLst>
      <p:ext uri="{BB962C8B-B14F-4D97-AF65-F5344CB8AC3E}">
        <p14:creationId xmlns:p14="http://schemas.microsoft.com/office/powerpoint/2010/main" val="66190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Tree>
    <p:extLst>
      <p:ext uri="{BB962C8B-B14F-4D97-AF65-F5344CB8AC3E}">
        <p14:creationId xmlns:p14="http://schemas.microsoft.com/office/powerpoint/2010/main" val="303914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pic>
        <p:nvPicPr>
          <p:cNvPr id="2"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82714" y="179885"/>
            <a:ext cx="1196845" cy="514235"/>
          </a:xfrm>
          <a:prstGeom prst="rect">
            <a:avLst/>
          </a:prstGeom>
        </p:spPr>
      </p:pic>
      <p:pic>
        <p:nvPicPr>
          <p:cNvPr id="1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Tree>
    <p:extLst>
      <p:ext uri="{BB962C8B-B14F-4D97-AF65-F5344CB8AC3E}">
        <p14:creationId xmlns:p14="http://schemas.microsoft.com/office/powerpoint/2010/main" val="138119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Bildobjekt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493131" y="147460"/>
            <a:ext cx="1196845" cy="514235"/>
          </a:xfrm>
          <a:prstGeom prst="rect">
            <a:avLst/>
          </a:prstGeom>
        </p:spPr>
      </p:pic>
      <p:pic>
        <p:nvPicPr>
          <p:cNvPr id="11" name="Bildobjekt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B5BDAE2E-4B7C-4777-9B55-91A49F8E9BB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44294" y="179885"/>
            <a:ext cx="1302338" cy="450392"/>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025632" y="5936295"/>
            <a:ext cx="1196845" cy="514235"/>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5F8F3B75-089D-40D3-8749-15F904A4B9A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60266" y="5968216"/>
            <a:ext cx="1302338" cy="450392"/>
          </a:xfrm>
          <a:prstGeom prst="rect">
            <a:avLst/>
          </a:prstGeom>
        </p:spPr>
      </p:pic>
    </p:spTree>
    <p:extLst>
      <p:ext uri="{BB962C8B-B14F-4D97-AF65-F5344CB8AC3E}">
        <p14:creationId xmlns:p14="http://schemas.microsoft.com/office/powerpoint/2010/main" val="17127399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90670945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grpSp>
        <p:nvGrpSpPr>
          <p:cNvPr id="2" name="Group 1"/>
          <p:cNvGrpSpPr/>
          <p:nvPr userDrawn="1"/>
        </p:nvGrpSpPr>
        <p:grpSpPr>
          <a:xfrm>
            <a:off x="-261262" y="5512739"/>
            <a:ext cx="6023430" cy="1361348"/>
            <a:chOff x="-261262" y="5512739"/>
            <a:chExt cx="6023430" cy="1361348"/>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566923" y="5907267"/>
              <a:ext cx="1196845" cy="514235"/>
            </a:xfrm>
            <a:prstGeom prst="rect">
              <a:avLst/>
            </a:prstGeom>
          </p:spPr>
        </p:pic>
      </p:grpSp>
      <p:pic>
        <p:nvPicPr>
          <p:cNvPr id="10" name="Picture 9" descr="A picture containing drawing&#10;&#10;Description automatically generated">
            <a:extLst>
              <a:ext uri="{FF2B5EF4-FFF2-40B4-BE49-F238E27FC236}">
                <a16:creationId xmlns:a16="http://schemas.microsoft.com/office/drawing/2014/main" id="{B53BE62E-38AE-4A8C-92B6-66FC6AB44FD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90479" y="5971110"/>
            <a:ext cx="1302338" cy="450392"/>
          </a:xfrm>
          <a:prstGeom prst="rect">
            <a:avLst/>
          </a:prstGeom>
        </p:spPr>
      </p:pic>
    </p:spTree>
    <p:extLst>
      <p:ext uri="{BB962C8B-B14F-4D97-AF65-F5344CB8AC3E}">
        <p14:creationId xmlns:p14="http://schemas.microsoft.com/office/powerpoint/2010/main" val="340161507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Header + Bullets white">
    <p:spTree>
      <p:nvGrpSpPr>
        <p:cNvPr id="1" name=""/>
        <p:cNvGrpSpPr/>
        <p:nvPr/>
      </p:nvGrpSpPr>
      <p:grpSpPr>
        <a:xfrm>
          <a:off x="0" y="0"/>
          <a:ext cx="0" cy="0"/>
          <a:chOff x="0" y="0"/>
          <a:chExt cx="0" cy="0"/>
        </a:xfrm>
      </p:grpSpPr>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3628604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1589860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4079" r="1"/>
          <a:stretch/>
        </p:blipFill>
        <p:spPr>
          <a:xfrm>
            <a:off x="497397" y="0"/>
            <a:ext cx="11694603" cy="6858000"/>
          </a:xfrm>
          <a:prstGeom prst="rect">
            <a:avLst/>
          </a:prstGeom>
        </p:spPr>
      </p:pic>
      <p:cxnSp>
        <p:nvCxnSpPr>
          <p:cNvPr id="23" name="Rak 22"/>
          <p:cNvCxnSpPr/>
          <p:nvPr/>
        </p:nvCxnSpPr>
        <p:spPr>
          <a:xfrm>
            <a:off x="527381" y="785037"/>
            <a:ext cx="643947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solidFill>
                  <a:schemeClr val="bg1"/>
                </a:solidFill>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9785342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3539909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66303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
        <p:nvSpPr>
          <p:cNvPr id="9" name="Freeform: Shape 8"/>
          <p:cNvSpPr/>
          <p:nvPr userDrawn="1"/>
        </p:nvSpPr>
        <p:spPr>
          <a:xfrm rot="10800000" flipH="1">
            <a:off x="0" y="-3934"/>
            <a:ext cx="7537142" cy="6858000"/>
          </a:xfrm>
          <a:custGeom>
            <a:avLst/>
            <a:gdLst>
              <a:gd name="connsiteX0" fmla="*/ 0 w 7537142"/>
              <a:gd name="connsiteY0" fmla="*/ 6858000 h 6858000"/>
              <a:gd name="connsiteX1" fmla="*/ 3400148 w 7537142"/>
              <a:gd name="connsiteY1" fmla="*/ 6858000 h 6858000"/>
              <a:gd name="connsiteX2" fmla="*/ 7537142 w 7537142"/>
              <a:gd name="connsiteY2" fmla="*/ 6858000 h 6858000"/>
              <a:gd name="connsiteX3" fmla="*/ 3400148 w 7537142"/>
              <a:gd name="connsiteY3" fmla="*/ 0 h 6858000"/>
              <a:gd name="connsiteX4" fmla="*/ 0 w 75371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7142" h="6858000">
                <a:moveTo>
                  <a:pt x="0" y="6858000"/>
                </a:moveTo>
                <a:lnTo>
                  <a:pt x="3400148" y="6858000"/>
                </a:lnTo>
                <a:lnTo>
                  <a:pt x="7537142" y="6858000"/>
                </a:lnTo>
                <a:lnTo>
                  <a:pt x="3400148" y="0"/>
                </a:lnTo>
                <a:lnTo>
                  <a:pt x="0" y="0"/>
                </a:lnTo>
                <a:close/>
              </a:path>
            </a:pathLst>
          </a:custGeom>
          <a:blipFill dpi="0" rotWithShape="0">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590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16374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duotone>
              <a:prstClr val="black"/>
              <a:srgbClr val="339933">
                <a:tint val="45000"/>
                <a:satMod val="400000"/>
              </a:srgbClr>
            </a:duotone>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04341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02802" y="179885"/>
            <a:ext cx="1196845" cy="51423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F90C6BD8-F0D4-483A-93AA-43B58D4CA08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26187" y="243728"/>
            <a:ext cx="1302338" cy="450392"/>
          </a:xfrm>
          <a:prstGeom prst="rect">
            <a:avLst/>
          </a:prstGeom>
        </p:spPr>
      </p:pic>
    </p:spTree>
    <p:extLst>
      <p:ext uri="{BB962C8B-B14F-4D97-AF65-F5344CB8AC3E}">
        <p14:creationId xmlns:p14="http://schemas.microsoft.com/office/powerpoint/2010/main" val="675442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11114" y="179885"/>
            <a:ext cx="1196845" cy="514235"/>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8BFB9333-4285-404E-9759-B173190184C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70534" y="259947"/>
            <a:ext cx="1302338" cy="450392"/>
          </a:xfrm>
          <a:prstGeom prst="rect">
            <a:avLst/>
          </a:prstGeom>
        </p:spPr>
      </p:pic>
    </p:spTree>
    <p:extLst>
      <p:ext uri="{BB962C8B-B14F-4D97-AF65-F5344CB8AC3E}">
        <p14:creationId xmlns:p14="http://schemas.microsoft.com/office/powerpoint/2010/main" val="3870097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535805" y="179885"/>
            <a:ext cx="1196845" cy="514235"/>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FB8D784D-4D55-40BD-A8BE-33661F1E76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74215" y="260723"/>
            <a:ext cx="1302338" cy="450392"/>
          </a:xfrm>
          <a:prstGeom prst="rect">
            <a:avLst/>
          </a:prstGeom>
        </p:spPr>
      </p:pic>
    </p:spTree>
    <p:extLst>
      <p:ext uri="{BB962C8B-B14F-4D97-AF65-F5344CB8AC3E}">
        <p14:creationId xmlns:p14="http://schemas.microsoft.com/office/powerpoint/2010/main" val="795771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11115" y="179885"/>
            <a:ext cx="1196845" cy="514235"/>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C0AFE3D5-CA82-458F-9976-DE5BB51B20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59683" y="243728"/>
            <a:ext cx="1302338" cy="450392"/>
          </a:xfrm>
          <a:prstGeom prst="rect">
            <a:avLst/>
          </a:prstGeom>
        </p:spPr>
      </p:pic>
    </p:spTree>
    <p:extLst>
      <p:ext uri="{BB962C8B-B14F-4D97-AF65-F5344CB8AC3E}">
        <p14:creationId xmlns:p14="http://schemas.microsoft.com/office/powerpoint/2010/main" val="2074385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Calibri Light" charset="0"/>
                <a:ea typeface="Calibri Light" charset="0"/>
                <a:cs typeface="Calibri Light"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394490" y="179885"/>
            <a:ext cx="1196845" cy="514235"/>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30FBC927-5437-413A-8F6C-E4AFAB5D7C7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26187" y="243728"/>
            <a:ext cx="1302338" cy="450392"/>
          </a:xfrm>
          <a:prstGeom prst="rect">
            <a:avLst/>
          </a:prstGeom>
        </p:spPr>
      </p:pic>
    </p:spTree>
    <p:extLst>
      <p:ext uri="{BB962C8B-B14F-4D97-AF65-F5344CB8AC3E}">
        <p14:creationId xmlns:p14="http://schemas.microsoft.com/office/powerpoint/2010/main" val="2159062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563562"/>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FC94C6F6-69CA-4D06-96D3-38816CD87E27}" type="slidenum">
              <a:rPr lang="en-US" smtClean="0"/>
              <a:t>‹#›</a:t>
            </a:fld>
            <a:endParaRPr lang="en-US"/>
          </a:p>
        </p:txBody>
      </p:sp>
      <p:cxnSp>
        <p:nvCxnSpPr>
          <p:cNvPr id="7"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4" name="Rectangle 3"/>
          <p:cNvSpPr/>
          <p:nvPr userDrawn="1"/>
        </p:nvSpPr>
        <p:spPr>
          <a:xfrm>
            <a:off x="10160000" y="0"/>
            <a:ext cx="2032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Boxed Book" panose="02000506040000020004" pitchFamily="2" charset="0"/>
            </a:endParaRPr>
          </a:p>
        </p:txBody>
      </p:sp>
      <p:pic>
        <p:nvPicPr>
          <p:cNvPr id="8" name="Picture 7" descr="A picture containing drawing&#10;&#10;Description automatically generated">
            <a:extLst>
              <a:ext uri="{FF2B5EF4-FFF2-40B4-BE49-F238E27FC236}">
                <a16:creationId xmlns:a16="http://schemas.microsoft.com/office/drawing/2014/main" id="{83790569-DEC6-4CB9-9EB0-7EAEC421CC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0056" y="243728"/>
            <a:ext cx="1302338" cy="450392"/>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B1AA3577-B508-4348-A34C-7704987BA7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03498" y="130810"/>
            <a:ext cx="1531530" cy="669290"/>
          </a:xfrm>
          <a:prstGeom prst="rect">
            <a:avLst/>
          </a:prstGeom>
        </p:spPr>
      </p:pic>
    </p:spTree>
    <p:extLst>
      <p:ext uri="{BB962C8B-B14F-4D97-AF65-F5344CB8AC3E}">
        <p14:creationId xmlns:p14="http://schemas.microsoft.com/office/powerpoint/2010/main" val="2629598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a:prstGeom prst="rect">
            <a:avLst/>
          </a:prstGeo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682264"/>
            <a:ext cx="10769600" cy="4297363"/>
          </a:xfrm>
          <a:prstGeom prst="rect">
            <a:avLst/>
          </a:prstGeo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16000" y="6356351"/>
            <a:ext cx="2844800" cy="365125"/>
          </a:xfrm>
          <a:prstGeom prst="rect">
            <a:avLst/>
          </a:prstGeom>
        </p:spPr>
        <p:txBody>
          <a:bodyPr/>
          <a:lstStyle/>
          <a:p>
            <a:fld id="{757B281C-5159-4971-8228-52B9A72E9ED2}" type="datetimeFigureOut">
              <a:rPr lang="en-US" smtClean="0"/>
              <a:pPr/>
              <a:t>4/9/2026</a:t>
            </a:fld>
            <a:endParaRPr lang="en-US" dirty="0"/>
          </a:p>
        </p:txBody>
      </p:sp>
      <p:sp>
        <p:nvSpPr>
          <p:cNvPr id="5" name="Footer Placeholder 4"/>
          <p:cNvSpPr>
            <a:spLocks noGrp="1"/>
          </p:cNvSpPr>
          <p:nvPr>
            <p:ph type="ftr" sz="quarter" idx="11"/>
          </p:nvPr>
        </p:nvSpPr>
        <p:spPr>
          <a:xfrm>
            <a:off x="44704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a:prstGeom prst="rect">
            <a:avLst/>
          </a:prstGeom>
        </p:spPr>
        <p:txBody>
          <a:bodyPr/>
          <a:lstStyle/>
          <a:p>
            <a:fld id="{33D6E5A2-EC83-451F-A719-9AC1370DD5CF}" type="slidenum">
              <a:rPr lang="en-US" smtClean="0"/>
              <a:pPr/>
              <a:t>‹#›</a:t>
            </a:fld>
            <a:endParaRPr lang="en-US" dirty="0"/>
          </a:p>
        </p:txBody>
      </p:sp>
      <p:pic>
        <p:nvPicPr>
          <p:cNvPr id="7" name="Picture 6" descr="A picture containing drawing&#10;&#10;Description automatically generated">
            <a:extLst>
              <a:ext uri="{FF2B5EF4-FFF2-40B4-BE49-F238E27FC236}">
                <a16:creationId xmlns:a16="http://schemas.microsoft.com/office/drawing/2014/main" id="{F321FA8B-E37E-4FC1-8183-AA450AA3D3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17134" y="136524"/>
            <a:ext cx="1302338" cy="45039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5A275950-3E4F-4592-A991-3107A03DE2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3160" y="0"/>
            <a:ext cx="1572767" cy="687312"/>
          </a:xfrm>
          <a:prstGeom prst="rect">
            <a:avLst/>
          </a:prstGeom>
        </p:spPr>
      </p:pic>
    </p:spTree>
    <p:extLst>
      <p:ext uri="{BB962C8B-B14F-4D97-AF65-F5344CB8AC3E}">
        <p14:creationId xmlns:p14="http://schemas.microsoft.com/office/powerpoint/2010/main" val="1084047212"/>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EC90AAC5-FF07-46D4-AB51-C407C911C9C1}"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4" name="Picture 3" descr="A picture containing drawing&#10;&#10;Description automatically generated">
            <a:extLst>
              <a:ext uri="{FF2B5EF4-FFF2-40B4-BE49-F238E27FC236}">
                <a16:creationId xmlns:a16="http://schemas.microsoft.com/office/drawing/2014/main" id="{0F59CC53-BF38-4B98-91B5-49C4134E5D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26" y="103527"/>
            <a:ext cx="1557190" cy="680504"/>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2FF4FEA6-7853-4D16-A0AE-31B38C6A8C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38615" y="218583"/>
            <a:ext cx="1302338" cy="450392"/>
          </a:xfrm>
          <a:prstGeom prst="rect">
            <a:avLst/>
          </a:prstGeom>
        </p:spPr>
      </p:pic>
    </p:spTree>
    <p:extLst>
      <p:ext uri="{BB962C8B-B14F-4D97-AF65-F5344CB8AC3E}">
        <p14:creationId xmlns:p14="http://schemas.microsoft.com/office/powerpoint/2010/main" val="919999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p:spPr>
        <p:txBody>
          <a:bodyPr/>
          <a:lstStyle>
            <a:lvl1pPr>
              <a:defRPr sz="1200" spc="-70" baseline="0">
                <a:solidFill>
                  <a:srgbClr val="FFFFFF"/>
                </a:solidFill>
                <a:latin typeface="Calibri" pitchFamily="34" charset="0"/>
              </a:defRPr>
            </a:lvl1pPr>
          </a:lstStyle>
          <a:p>
            <a:pPr>
              <a:defRPr/>
            </a:pPr>
            <a:fld id="{022EFF50-040F-4B70-9616-1755AE329628}" type="slidenum">
              <a:rPr lang="sv-SE"/>
              <a:pPr>
                <a:defRPr/>
              </a:pPr>
              <a:t>‹#›</a:t>
            </a:fld>
            <a:endParaRPr lang="sv-SE" dirty="0"/>
          </a:p>
        </p:txBody>
      </p:sp>
      <p:sp>
        <p:nvSpPr>
          <p:cNvPr id="3" name="Platshållare för datum 3"/>
          <p:cNvSpPr>
            <a:spLocks noGrp="1"/>
          </p:cNvSpPr>
          <p:nvPr>
            <p:ph type="dt" sz="half" idx="11"/>
          </p:nvPr>
        </p:nvSpPr>
        <p:spPr>
          <a:xfrm>
            <a:off x="8957734" y="6318250"/>
            <a:ext cx="1274233" cy="255588"/>
          </a:xfrm>
        </p:spPr>
        <p:txBody>
          <a:bodyPr/>
          <a:lstStyle>
            <a:lvl1pPr algn="r">
              <a:defRPr sz="1200" cap="all" spc="-70" baseline="0">
                <a:solidFill>
                  <a:srgbClr val="FFFFFF"/>
                </a:solidFill>
                <a:latin typeface="Calibri" pitchFamily="34" charset="0"/>
              </a:defRPr>
            </a:lvl1pPr>
          </a:lstStyle>
          <a:p>
            <a:pPr>
              <a:defRPr/>
            </a:pPr>
            <a:r>
              <a:rPr lang="sv-SE"/>
              <a:t>2014-09-16</a:t>
            </a:r>
            <a:endParaRPr lang="sv-SE" dirty="0"/>
          </a:p>
        </p:txBody>
      </p:sp>
      <p:pic>
        <p:nvPicPr>
          <p:cNvPr id="4" name="Picture 3" descr="A picture containing drawing&#10;&#10;Description automatically generated">
            <a:extLst>
              <a:ext uri="{FF2B5EF4-FFF2-40B4-BE49-F238E27FC236}">
                <a16:creationId xmlns:a16="http://schemas.microsoft.com/office/drawing/2014/main" id="{473AA259-C656-4C2F-BBAA-E3C29D20CD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8615" y="180354"/>
            <a:ext cx="1302338" cy="450392"/>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EB827F0C-99AC-4450-A888-06A6EF5208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83985" y="38155"/>
            <a:ext cx="1681410" cy="734789"/>
          </a:xfrm>
          <a:prstGeom prst="rect">
            <a:avLst/>
          </a:prstGeom>
        </p:spPr>
      </p:pic>
    </p:spTree>
    <p:extLst>
      <p:ext uri="{BB962C8B-B14F-4D97-AF65-F5344CB8AC3E}">
        <p14:creationId xmlns:p14="http://schemas.microsoft.com/office/powerpoint/2010/main" val="30290507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347200" cy="8382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EE5ED90-85D0-4738-B118-B2027E93D68F}" type="datetime1">
              <a:rPr lang="en-US" smtClean="0"/>
              <a:t>4/9/2026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94C6F6-69CA-4D06-96D3-38816CD87E27}" type="slidenum">
              <a:rPr lang="en-US" smtClean="0"/>
              <a:t>‹#›</a:t>
            </a:fld>
            <a:endParaRPr lang="en-US"/>
          </a:p>
        </p:txBody>
      </p:sp>
      <p:cxnSp>
        <p:nvCxnSpPr>
          <p:cNvPr id="6"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56CE0AB-DDCC-42D9-AA56-03F1DF1DA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3348" y="193904"/>
            <a:ext cx="1302338" cy="45039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1CD2B33F-1779-431D-B7E5-F16DE98C3C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74519" y="51393"/>
            <a:ext cx="1682837" cy="735413"/>
          </a:xfrm>
          <a:prstGeom prst="rect">
            <a:avLst/>
          </a:prstGeom>
        </p:spPr>
      </p:pic>
    </p:spTree>
    <p:extLst>
      <p:ext uri="{BB962C8B-B14F-4D97-AF65-F5344CB8AC3E}">
        <p14:creationId xmlns:p14="http://schemas.microsoft.com/office/powerpoint/2010/main" val="29218204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144000" cy="563562"/>
          </a:xfrm>
        </p:spPr>
        <p:txBody>
          <a:bodyPr/>
          <a:lstStyle/>
          <a:p>
            <a:r>
              <a:rPr lang="en-US"/>
              <a:t>Click to edit Master title style</a:t>
            </a:r>
          </a:p>
        </p:txBody>
      </p:sp>
      <p:sp>
        <p:nvSpPr>
          <p:cNvPr id="3" name="Content Placeholder 2"/>
          <p:cNvSpPr>
            <a:spLocks noGrp="1"/>
          </p:cNvSpPr>
          <p:nvPr>
            <p:ph sz="half" idx="1"/>
          </p:nvPr>
        </p:nvSpPr>
        <p:spPr>
          <a:xfrm>
            <a:off x="609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99CDEE-73C4-47B7-9D0A-2179E39A424A}" type="datetime1">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C6F6-69CA-4D06-96D3-38816CD87E27}" type="slidenum">
              <a:rPr lang="en-US" smtClean="0"/>
              <a:t>‹#›</a:t>
            </a:fld>
            <a:endParaRPr lang="en-US"/>
          </a:p>
        </p:txBody>
      </p:sp>
      <p:cxnSp>
        <p:nvCxnSpPr>
          <p:cNvPr id="8"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518FCD69-8365-4865-AB66-5DEB1AC915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8492" y="235408"/>
            <a:ext cx="1302338" cy="450392"/>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20D36CB7-581E-4767-B632-2F9BA1322D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90000" y="98484"/>
            <a:ext cx="1657267" cy="724239"/>
          </a:xfrm>
          <a:prstGeom prst="rect">
            <a:avLst/>
          </a:prstGeom>
        </p:spPr>
      </p:pic>
    </p:spTree>
    <p:extLst>
      <p:ext uri="{BB962C8B-B14F-4D97-AF65-F5344CB8AC3E}">
        <p14:creationId xmlns:p14="http://schemas.microsoft.com/office/powerpoint/2010/main" val="2254609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587971" y="609600"/>
            <a:ext cx="9144000" cy="1143000"/>
          </a:xfrm>
        </p:spPr>
        <p:txBody>
          <a:bodyPr/>
          <a:lstStyle/>
          <a:p>
            <a:r>
              <a:rPr lang="en-US"/>
              <a:t>Click to edit Master title style</a:t>
            </a:r>
          </a:p>
        </p:txBody>
      </p:sp>
      <p:sp>
        <p:nvSpPr>
          <p:cNvPr id="3" name="Chart Placeholder 2"/>
          <p:cNvSpPr>
            <a:spLocks noGrp="1"/>
          </p:cNvSpPr>
          <p:nvPr>
            <p:ph type="chart" idx="1"/>
          </p:nvPr>
        </p:nvSpPr>
        <p:spPr>
          <a:xfrm>
            <a:off x="1555987" y="1981200"/>
            <a:ext cx="9234311" cy="4114800"/>
          </a:xfrm>
        </p:spPr>
        <p:txBody>
          <a:bodyPr/>
          <a:lstStyle/>
          <a:p>
            <a:endParaRPr lang="en-US"/>
          </a:p>
        </p:txBody>
      </p:sp>
      <p:sp>
        <p:nvSpPr>
          <p:cNvPr id="4" name="Date Placeholder 3"/>
          <p:cNvSpPr>
            <a:spLocks noGrp="1"/>
          </p:cNvSpPr>
          <p:nvPr>
            <p:ph type="dt" sz="half" idx="10"/>
          </p:nvPr>
        </p:nvSpPr>
        <p:spPr>
          <a:xfrm>
            <a:off x="948267" y="6248400"/>
            <a:ext cx="2528711"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99467" y="6248400"/>
            <a:ext cx="3793067"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15023" y="6248400"/>
            <a:ext cx="2528711" cy="457200"/>
          </a:xfrm>
        </p:spPr>
        <p:txBody>
          <a:bodyPr/>
          <a:lstStyle>
            <a:lvl1pPr>
              <a:defRPr/>
            </a:lvl1pPr>
          </a:lstStyle>
          <a:p>
            <a:fld id="{7868B099-30C5-466A-A10D-828961D17692}" type="slidenum">
              <a:rPr lang="en-US" altLang="en-US"/>
              <a:pPr/>
              <a:t>‹#›</a:t>
            </a:fld>
            <a:endParaRPr lang="en-US" altLang="en-US"/>
          </a:p>
        </p:txBody>
      </p:sp>
      <p:pic>
        <p:nvPicPr>
          <p:cNvPr id="7" name="Picture 6" descr="A picture containing drawing&#10;&#10;Description automatically generated">
            <a:extLst>
              <a:ext uri="{FF2B5EF4-FFF2-40B4-BE49-F238E27FC236}">
                <a16:creationId xmlns:a16="http://schemas.microsoft.com/office/drawing/2014/main" id="{63FB36AB-7034-45E0-9B33-C2BC53C498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4141" y="83008"/>
            <a:ext cx="1302338" cy="45039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F5550DB2-9192-49DF-989F-63F6F5344C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1082" y="45948"/>
            <a:ext cx="1200234" cy="524512"/>
          </a:xfrm>
          <a:prstGeom prst="rect">
            <a:avLst/>
          </a:prstGeom>
        </p:spPr>
      </p:pic>
    </p:spTree>
    <p:extLst>
      <p:ext uri="{BB962C8B-B14F-4D97-AF65-F5344CB8AC3E}">
        <p14:creationId xmlns:p14="http://schemas.microsoft.com/office/powerpoint/2010/main" val="23722977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4720290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533537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784226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937253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3140240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870345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4368880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1521977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122794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893045084"/>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438720829"/>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3675444974"/>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4087927939"/>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2434988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933439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400681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6680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3877322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0433204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2159078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240379459"/>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35817724"/>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32089764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673353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5210954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1940695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818668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037654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855591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161827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256864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734165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238823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6017907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1067806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362387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5169628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195300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3779072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7689097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571141192"/>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564292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51473855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1962888935"/>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4/9/2026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33838132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33770189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740796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8" Type="http://schemas.openxmlformats.org/officeDocument/2006/relationships/slideLayout" Target="../slideLayouts/slideLayout39.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theme" Target="../theme/theme2.xml"/><Relationship Id="rId20" Type="http://schemas.openxmlformats.org/officeDocument/2006/relationships/slideLayout" Target="../slideLayouts/slideLayout51.xml"/><Relationship Id="rId41"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0" r:id="rId7"/>
    <p:sldLayoutId id="2147483695" r:id="rId8"/>
    <p:sldLayoutId id="2147483694" r:id="rId9"/>
    <p:sldLayoutId id="2147483738" r:id="rId10"/>
    <p:sldLayoutId id="2147483696" r:id="rId11"/>
    <p:sldLayoutId id="2147483697" r:id="rId12"/>
    <p:sldLayoutId id="2147483698" r:id="rId13"/>
    <p:sldLayoutId id="2147483688" r:id="rId14"/>
    <p:sldLayoutId id="2147483689" r:id="rId15"/>
    <p:sldLayoutId id="2147483673" r:id="rId16"/>
    <p:sldLayoutId id="2147483674" r:id="rId17"/>
    <p:sldLayoutId id="2147483675" r:id="rId18"/>
    <p:sldLayoutId id="2147483678" r:id="rId19"/>
    <p:sldLayoutId id="2147483681" r:id="rId20"/>
    <p:sldLayoutId id="2147483684" r:id="rId21"/>
    <p:sldLayoutId id="2147483687" r:id="rId22"/>
    <p:sldLayoutId id="2147483736" r:id="rId23"/>
    <p:sldLayoutId id="2147483737" r:id="rId24"/>
    <p:sldLayoutId id="2147483739" r:id="rId25"/>
    <p:sldLayoutId id="2147483740" r:id="rId26"/>
    <p:sldLayoutId id="2147483741" r:id="rId27"/>
    <p:sldLayoutId id="2147483742" r:id="rId28"/>
    <p:sldLayoutId id="2147483743" r:id="rId29"/>
    <p:sldLayoutId id="2147483745" r:id="rId30"/>
    <p:sldLayoutId id="2147483746" r:id="rId3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3178183692"/>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 id="2147483776" r:id="rId29"/>
    <p:sldLayoutId id="2147483777" r:id="rId30"/>
    <p:sldLayoutId id="2147483778" r:id="rId31"/>
    <p:sldLayoutId id="2147483779" r:id="rId32"/>
    <p:sldLayoutId id="2147483780" r:id="rId33"/>
    <p:sldLayoutId id="2147483781" r:id="rId34"/>
    <p:sldLayoutId id="2147483782" r:id="rId35"/>
    <p:sldLayoutId id="2147483783" r:id="rId36"/>
    <p:sldLayoutId id="2147483784" r:id="rId37"/>
    <p:sldLayoutId id="2147483785" r:id="rId38"/>
    <p:sldLayoutId id="2147483786" r:id="rId39"/>
    <p:sldLayoutId id="2147483787" r:id="rId40"/>
    <p:sldLayoutId id="2147483788" r:id="rId41"/>
    <p:sldLayoutId id="2147483789" r:id="rId42"/>
    <p:sldLayoutId id="2147483790" r:id="rId43"/>
    <p:sldLayoutId id="2147483791" r:id="rId44"/>
    <p:sldLayoutId id="2147483792" r:id="rId45"/>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emf"/><Relationship Id="rId1" Type="http://schemas.openxmlformats.org/officeDocument/2006/relationships/slideLayout" Target="../slideLayouts/slideLayout16.xml"/><Relationship Id="rId4" Type="http://schemas.openxmlformats.org/officeDocument/2006/relationships/image" Target="../media/image48.png"/></Relationships>
</file>

<file path=ppt/slides/_rels/slide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6.png"/><Relationship Id="rId18" Type="http://schemas.microsoft.com/office/2007/relationships/hdphoto" Target="../media/hdphoto6.wdp"/><Relationship Id="rId3" Type="http://schemas.openxmlformats.org/officeDocument/2006/relationships/image" Target="../media/image49.png"/><Relationship Id="rId21" Type="http://schemas.openxmlformats.org/officeDocument/2006/relationships/image" Target="../media/image60.png"/><Relationship Id="rId7" Type="http://schemas.openxmlformats.org/officeDocument/2006/relationships/image" Target="../media/image52.png"/><Relationship Id="rId12" Type="http://schemas.microsoft.com/office/2007/relationships/hdphoto" Target="../media/hdphoto3.wdp"/><Relationship Id="rId17" Type="http://schemas.openxmlformats.org/officeDocument/2006/relationships/image" Target="../media/image58.png"/><Relationship Id="rId2" Type="http://schemas.openxmlformats.org/officeDocument/2006/relationships/notesSlide" Target="../notesSlides/notesSlide1.xml"/><Relationship Id="rId16" Type="http://schemas.microsoft.com/office/2007/relationships/hdphoto" Target="../media/hdphoto5.wdp"/><Relationship Id="rId20" Type="http://schemas.microsoft.com/office/2007/relationships/hdphoto" Target="../media/hdphoto7.wdp"/><Relationship Id="rId1" Type="http://schemas.openxmlformats.org/officeDocument/2006/relationships/slideLayout" Target="../slideLayouts/slideLayout74.xml"/><Relationship Id="rId6" Type="http://schemas.openxmlformats.org/officeDocument/2006/relationships/image" Target="../media/image51.png"/><Relationship Id="rId11" Type="http://schemas.openxmlformats.org/officeDocument/2006/relationships/image" Target="../media/image55.png"/><Relationship Id="rId24" Type="http://schemas.microsoft.com/office/2007/relationships/hdphoto" Target="../media/hdphoto9.wdp"/><Relationship Id="rId5" Type="http://schemas.openxmlformats.org/officeDocument/2006/relationships/image" Target="../media/image50.jpg"/><Relationship Id="rId15" Type="http://schemas.openxmlformats.org/officeDocument/2006/relationships/image" Target="../media/image57.png"/><Relationship Id="rId23" Type="http://schemas.openxmlformats.org/officeDocument/2006/relationships/image" Target="../media/image61.png"/><Relationship Id="rId10" Type="http://schemas.openxmlformats.org/officeDocument/2006/relationships/image" Target="../media/image54.png"/><Relationship Id="rId19" Type="http://schemas.openxmlformats.org/officeDocument/2006/relationships/image" Target="../media/image59.png"/><Relationship Id="rId4" Type="http://schemas.microsoft.com/office/2007/relationships/hdphoto" Target="../media/hdphoto1.wdp"/><Relationship Id="rId9" Type="http://schemas.microsoft.com/office/2007/relationships/hdphoto" Target="../media/hdphoto2.wdp"/><Relationship Id="rId14" Type="http://schemas.microsoft.com/office/2007/relationships/hdphoto" Target="../media/hdphoto4.wdp"/><Relationship Id="rId22" Type="http://schemas.microsoft.com/office/2007/relationships/hdphoto" Target="../media/hdphoto8.wdp"/></Relationships>
</file>

<file path=ppt/slides/_rels/slide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jp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65.jpe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jpg"/><Relationship Id="rId9" Type="http://schemas.openxmlformats.org/officeDocument/2006/relationships/image" Target="../media/image68.png"/><Relationship Id="rId14" Type="http://schemas.microsoft.com/office/2007/relationships/hdphoto" Target="../media/hdphoto10.wdp"/></Relationships>
</file>

<file path=ppt/slides/_rels/slide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3.jpg"/><Relationship Id="rId7" Type="http://schemas.microsoft.com/office/2007/relationships/hdphoto" Target="../media/hdphoto12.wdp"/><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75.png"/><Relationship Id="rId11" Type="http://schemas.openxmlformats.org/officeDocument/2006/relationships/image" Target="../media/image78.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74.png"/><Relationship Id="rId9" Type="http://schemas.openxmlformats.org/officeDocument/2006/relationships/image" Target="../media/image77.png"/></Relationships>
</file>

<file path=ppt/slides/_rels/slide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79.png"/></Relationships>
</file>

<file path=ppt/slides/_rels/slide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6.png"/></Relationships>
</file>

<file path=ppt/slides/_rels/slide1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6" Type="http://schemas.openxmlformats.org/officeDocument/2006/relationships/image" Target="../media/image111.wmf"/><Relationship Id="rId21" Type="http://schemas.openxmlformats.org/officeDocument/2006/relationships/image" Target="../media/image106.wmf"/><Relationship Id="rId42" Type="http://schemas.openxmlformats.org/officeDocument/2006/relationships/image" Target="../media/image127.wmf"/><Relationship Id="rId47" Type="http://schemas.openxmlformats.org/officeDocument/2006/relationships/image" Target="../media/image132.wmf"/><Relationship Id="rId63" Type="http://schemas.openxmlformats.org/officeDocument/2006/relationships/image" Target="../media/image148.wmf"/><Relationship Id="rId68" Type="http://schemas.openxmlformats.org/officeDocument/2006/relationships/image" Target="../media/image153.wmf"/><Relationship Id="rId16" Type="http://schemas.openxmlformats.org/officeDocument/2006/relationships/image" Target="../media/image101.wmf"/><Relationship Id="rId11" Type="http://schemas.openxmlformats.org/officeDocument/2006/relationships/image" Target="../media/image96.wmf"/><Relationship Id="rId32" Type="http://schemas.openxmlformats.org/officeDocument/2006/relationships/image" Target="../media/image117.wmf"/><Relationship Id="rId37" Type="http://schemas.openxmlformats.org/officeDocument/2006/relationships/image" Target="../media/image122.wmf"/><Relationship Id="rId53" Type="http://schemas.openxmlformats.org/officeDocument/2006/relationships/image" Target="../media/image138.wmf"/><Relationship Id="rId58" Type="http://schemas.openxmlformats.org/officeDocument/2006/relationships/image" Target="../media/image143.wmf"/><Relationship Id="rId74" Type="http://schemas.openxmlformats.org/officeDocument/2006/relationships/image" Target="../media/image159.wmf"/><Relationship Id="rId79" Type="http://schemas.openxmlformats.org/officeDocument/2006/relationships/image" Target="../media/image164.wmf"/><Relationship Id="rId5" Type="http://schemas.openxmlformats.org/officeDocument/2006/relationships/image" Target="../media/image90.wmf"/><Relationship Id="rId61" Type="http://schemas.openxmlformats.org/officeDocument/2006/relationships/image" Target="../media/image146.wmf"/><Relationship Id="rId82" Type="http://schemas.openxmlformats.org/officeDocument/2006/relationships/image" Target="../media/image167.wmf"/><Relationship Id="rId19" Type="http://schemas.openxmlformats.org/officeDocument/2006/relationships/image" Target="../media/image104.wmf"/><Relationship Id="rId14" Type="http://schemas.openxmlformats.org/officeDocument/2006/relationships/image" Target="../media/image99.wmf"/><Relationship Id="rId22" Type="http://schemas.openxmlformats.org/officeDocument/2006/relationships/image" Target="../media/image107.wmf"/><Relationship Id="rId27" Type="http://schemas.openxmlformats.org/officeDocument/2006/relationships/image" Target="../media/image112.wmf"/><Relationship Id="rId30" Type="http://schemas.openxmlformats.org/officeDocument/2006/relationships/image" Target="../media/image115.wmf"/><Relationship Id="rId35" Type="http://schemas.openxmlformats.org/officeDocument/2006/relationships/image" Target="../media/image120.wmf"/><Relationship Id="rId43" Type="http://schemas.openxmlformats.org/officeDocument/2006/relationships/image" Target="../media/image128.wmf"/><Relationship Id="rId48" Type="http://schemas.openxmlformats.org/officeDocument/2006/relationships/image" Target="../media/image133.wmf"/><Relationship Id="rId56" Type="http://schemas.openxmlformats.org/officeDocument/2006/relationships/image" Target="../media/image141.wmf"/><Relationship Id="rId64" Type="http://schemas.openxmlformats.org/officeDocument/2006/relationships/image" Target="../media/image149.wmf"/><Relationship Id="rId69" Type="http://schemas.openxmlformats.org/officeDocument/2006/relationships/image" Target="../media/image154.wmf"/><Relationship Id="rId77" Type="http://schemas.openxmlformats.org/officeDocument/2006/relationships/image" Target="../media/image162.wmf"/><Relationship Id="rId8" Type="http://schemas.openxmlformats.org/officeDocument/2006/relationships/image" Target="../media/image93.wmf"/><Relationship Id="rId51" Type="http://schemas.openxmlformats.org/officeDocument/2006/relationships/image" Target="../media/image136.wmf"/><Relationship Id="rId72" Type="http://schemas.openxmlformats.org/officeDocument/2006/relationships/image" Target="../media/image157.wmf"/><Relationship Id="rId80" Type="http://schemas.openxmlformats.org/officeDocument/2006/relationships/image" Target="../media/image165.wmf"/><Relationship Id="rId3" Type="http://schemas.openxmlformats.org/officeDocument/2006/relationships/image" Target="../media/image88.wmf"/><Relationship Id="rId12" Type="http://schemas.openxmlformats.org/officeDocument/2006/relationships/image" Target="../media/image97.wmf"/><Relationship Id="rId17" Type="http://schemas.openxmlformats.org/officeDocument/2006/relationships/image" Target="../media/image102.wmf"/><Relationship Id="rId25" Type="http://schemas.openxmlformats.org/officeDocument/2006/relationships/image" Target="../media/image110.wmf"/><Relationship Id="rId33" Type="http://schemas.openxmlformats.org/officeDocument/2006/relationships/image" Target="../media/image118.wmf"/><Relationship Id="rId38" Type="http://schemas.openxmlformats.org/officeDocument/2006/relationships/image" Target="../media/image123.wmf"/><Relationship Id="rId46" Type="http://schemas.openxmlformats.org/officeDocument/2006/relationships/image" Target="../media/image131.wmf"/><Relationship Id="rId59" Type="http://schemas.openxmlformats.org/officeDocument/2006/relationships/image" Target="../media/image144.wmf"/><Relationship Id="rId67" Type="http://schemas.openxmlformats.org/officeDocument/2006/relationships/image" Target="../media/image152.wmf"/><Relationship Id="rId20" Type="http://schemas.openxmlformats.org/officeDocument/2006/relationships/image" Target="../media/image105.wmf"/><Relationship Id="rId41" Type="http://schemas.openxmlformats.org/officeDocument/2006/relationships/image" Target="../media/image126.wmf"/><Relationship Id="rId54" Type="http://schemas.openxmlformats.org/officeDocument/2006/relationships/image" Target="../media/image139.wmf"/><Relationship Id="rId62" Type="http://schemas.openxmlformats.org/officeDocument/2006/relationships/image" Target="../media/image147.wmf"/><Relationship Id="rId70" Type="http://schemas.openxmlformats.org/officeDocument/2006/relationships/image" Target="../media/image155.wmf"/><Relationship Id="rId75" Type="http://schemas.openxmlformats.org/officeDocument/2006/relationships/image" Target="../media/image160.wmf"/><Relationship Id="rId83" Type="http://schemas.openxmlformats.org/officeDocument/2006/relationships/image" Target="../media/image168.png"/><Relationship Id="rId1" Type="http://schemas.openxmlformats.org/officeDocument/2006/relationships/slideLayout" Target="../slideLayouts/slideLayout6.xml"/><Relationship Id="rId6" Type="http://schemas.openxmlformats.org/officeDocument/2006/relationships/image" Target="../media/image91.wmf"/><Relationship Id="rId15" Type="http://schemas.openxmlformats.org/officeDocument/2006/relationships/image" Target="../media/image100.wmf"/><Relationship Id="rId23" Type="http://schemas.openxmlformats.org/officeDocument/2006/relationships/image" Target="../media/image108.wmf"/><Relationship Id="rId28" Type="http://schemas.openxmlformats.org/officeDocument/2006/relationships/image" Target="../media/image113.wmf"/><Relationship Id="rId36" Type="http://schemas.openxmlformats.org/officeDocument/2006/relationships/image" Target="../media/image121.wmf"/><Relationship Id="rId49" Type="http://schemas.openxmlformats.org/officeDocument/2006/relationships/image" Target="../media/image134.wmf"/><Relationship Id="rId57" Type="http://schemas.openxmlformats.org/officeDocument/2006/relationships/image" Target="../media/image142.wmf"/><Relationship Id="rId10" Type="http://schemas.openxmlformats.org/officeDocument/2006/relationships/image" Target="../media/image95.wmf"/><Relationship Id="rId31" Type="http://schemas.openxmlformats.org/officeDocument/2006/relationships/image" Target="../media/image116.wmf"/><Relationship Id="rId44" Type="http://schemas.openxmlformats.org/officeDocument/2006/relationships/image" Target="../media/image129.wmf"/><Relationship Id="rId52" Type="http://schemas.openxmlformats.org/officeDocument/2006/relationships/image" Target="../media/image137.wmf"/><Relationship Id="rId60" Type="http://schemas.openxmlformats.org/officeDocument/2006/relationships/image" Target="../media/image145.wmf"/><Relationship Id="rId65" Type="http://schemas.openxmlformats.org/officeDocument/2006/relationships/image" Target="../media/image150.wmf"/><Relationship Id="rId73" Type="http://schemas.openxmlformats.org/officeDocument/2006/relationships/image" Target="../media/image158.wmf"/><Relationship Id="rId78" Type="http://schemas.openxmlformats.org/officeDocument/2006/relationships/image" Target="../media/image163.wmf"/><Relationship Id="rId81" Type="http://schemas.openxmlformats.org/officeDocument/2006/relationships/image" Target="../media/image166.wmf"/><Relationship Id="rId4" Type="http://schemas.openxmlformats.org/officeDocument/2006/relationships/image" Target="../media/image89.wmf"/><Relationship Id="rId9" Type="http://schemas.openxmlformats.org/officeDocument/2006/relationships/image" Target="../media/image94.wmf"/><Relationship Id="rId13" Type="http://schemas.openxmlformats.org/officeDocument/2006/relationships/image" Target="../media/image98.wmf"/><Relationship Id="rId18" Type="http://schemas.openxmlformats.org/officeDocument/2006/relationships/image" Target="../media/image103.wmf"/><Relationship Id="rId39" Type="http://schemas.openxmlformats.org/officeDocument/2006/relationships/image" Target="../media/image124.wmf"/><Relationship Id="rId34" Type="http://schemas.openxmlformats.org/officeDocument/2006/relationships/image" Target="../media/image119.wmf"/><Relationship Id="rId50" Type="http://schemas.openxmlformats.org/officeDocument/2006/relationships/image" Target="../media/image135.wmf"/><Relationship Id="rId55" Type="http://schemas.openxmlformats.org/officeDocument/2006/relationships/image" Target="../media/image140.wmf"/><Relationship Id="rId76" Type="http://schemas.openxmlformats.org/officeDocument/2006/relationships/image" Target="../media/image161.wmf"/><Relationship Id="rId7" Type="http://schemas.openxmlformats.org/officeDocument/2006/relationships/image" Target="../media/image92.wmf"/><Relationship Id="rId71" Type="http://schemas.openxmlformats.org/officeDocument/2006/relationships/image" Target="../media/image156.wmf"/><Relationship Id="rId2" Type="http://schemas.openxmlformats.org/officeDocument/2006/relationships/notesSlide" Target="../notesSlides/notesSlide7.xml"/><Relationship Id="rId29" Type="http://schemas.openxmlformats.org/officeDocument/2006/relationships/image" Target="../media/image114.wmf"/><Relationship Id="rId24" Type="http://schemas.openxmlformats.org/officeDocument/2006/relationships/image" Target="../media/image109.wmf"/><Relationship Id="rId40" Type="http://schemas.openxmlformats.org/officeDocument/2006/relationships/image" Target="../media/image125.wmf"/><Relationship Id="rId45" Type="http://schemas.openxmlformats.org/officeDocument/2006/relationships/image" Target="../media/image130.wmf"/><Relationship Id="rId66" Type="http://schemas.openxmlformats.org/officeDocument/2006/relationships/image" Target="../media/image151.wmf"/></Relationships>
</file>

<file path=ppt/slides/_rels/slide1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8" Type="http://schemas.openxmlformats.org/officeDocument/2006/relationships/hyperlink" Target="mailto:panels.semco@flaktgroup.com" TargetMode="External"/><Relationship Id="rId13" Type="http://schemas.openxmlformats.org/officeDocument/2006/relationships/hyperlink" Target="https://info.semcohvac.com/service-request" TargetMode="External"/><Relationship Id="rId3" Type="http://schemas.openxmlformats.org/officeDocument/2006/relationships/hyperlink" Target="mailto:unitary.semco@flaktgroup.com" TargetMode="External"/><Relationship Id="rId7" Type="http://schemas.openxmlformats.org/officeDocument/2006/relationships/hyperlink" Target="mailto:duct.semco@flaktgroup.com" TargetMode="External"/><Relationship Id="rId12" Type="http://schemas.openxmlformats.org/officeDocument/2006/relationships/hyperlink" Target="https://info.semcohvac.com/claim-form" TargetMode="External"/><Relationship Id="rId2" Type="http://schemas.openxmlformats.org/officeDocument/2006/relationships/image" Target="../media/image173.png"/><Relationship Id="rId1" Type="http://schemas.openxmlformats.org/officeDocument/2006/relationships/slideLayout" Target="../slideLayouts/slideLayout46.xml"/><Relationship Id="rId6" Type="http://schemas.openxmlformats.org/officeDocument/2006/relationships/hyperlink" Target="mailto:applied.semco@flaktgroup.com" TargetMode="External"/><Relationship Id="rId11" Type="http://schemas.openxmlformats.org/officeDocument/2006/relationships/hyperlink" Target="mailto:service.semco2@flaktgroup.com" TargetMode="External"/><Relationship Id="rId5" Type="http://schemas.openxmlformats.org/officeDocument/2006/relationships/hyperlink" Target="mailto:elite.semco@flaktgroup.com" TargetMode="External"/><Relationship Id="rId10" Type="http://schemas.openxmlformats.org/officeDocument/2006/relationships/hyperlink" Target="mailto:oem.semco@flaktgroup.com" TargetMode="External"/><Relationship Id="rId4" Type="http://schemas.openxmlformats.org/officeDocument/2006/relationships/hyperlink" Target="mailto:chilledbeams.semco@flaktgroup.com" TargetMode="External"/><Relationship Id="rId9" Type="http://schemas.openxmlformats.org/officeDocument/2006/relationships/hyperlink" Target="mailto:refresh.semco@flaktgroup.com" TargetMode="External"/><Relationship Id="rId14" Type="http://schemas.openxmlformats.org/officeDocument/2006/relationships/hyperlink" Target="https://info.semcohvac.com/parts-reque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print">
            <a:extLst>
              <a:ext uri="{28A0092B-C50C-407E-A947-70E740481C1C}">
                <a14:useLocalDpi xmlns:a14="http://schemas.microsoft.com/office/drawing/2010/main"/>
              </a:ext>
            </a:extLst>
          </a:blip>
          <a:srcRect l="3742" t="6593" r="2410" b="6913"/>
          <a:stretch/>
        </p:blipFill>
        <p:spPr bwMode="auto">
          <a:xfrm>
            <a:off x="5752565" y="940377"/>
            <a:ext cx="6599516" cy="3771900"/>
          </a:xfrm>
          <a:prstGeom prst="rect">
            <a:avLst/>
          </a:prstGeom>
          <a:noFill/>
          <a:ln>
            <a:noFill/>
          </a:ln>
        </p:spPr>
      </p:pic>
      <p:sp>
        <p:nvSpPr>
          <p:cNvPr id="8" name="Rectangle 7"/>
          <p:cNvSpPr/>
          <p:nvPr/>
        </p:nvSpPr>
        <p:spPr>
          <a:xfrm>
            <a:off x="6072394" y="2108820"/>
            <a:ext cx="4948032" cy="3065052"/>
          </a:xfrm>
          <a:prstGeom prst="rect">
            <a:avLst/>
          </a:prstGeom>
          <a:no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oxed Book" panose="02000506040000020004" pitchFamily="2" charset="0"/>
            </a:endParaRPr>
          </a:p>
        </p:txBody>
      </p:sp>
      <p:pic>
        <p:nvPicPr>
          <p:cNvPr id="15" name="Picture Placeholder 14"/>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5588259" y="3307843"/>
            <a:ext cx="5445815" cy="3092420"/>
          </a:xfrm>
        </p:spPr>
      </p:pic>
      <p:sp>
        <p:nvSpPr>
          <p:cNvPr id="7" name="Title 25"/>
          <p:cNvSpPr txBox="1">
            <a:spLocks/>
          </p:cNvSpPr>
          <p:nvPr/>
        </p:nvSpPr>
        <p:spPr>
          <a:xfrm>
            <a:off x="911583" y="2419947"/>
            <a:ext cx="5819706" cy="1682085"/>
          </a:xfrm>
          <a:prstGeom prst="rect">
            <a:avLst/>
          </a:prstGeom>
        </p:spPr>
        <p:txBody>
          <a:bodyPr vert="horz" lIns="68580" tIns="34290" rIns="68580" bIns="34290" rtlCol="0" anchor="ctr">
            <a:noAutofit/>
          </a:bodyPr>
          <a:lstStyle>
            <a:lvl1pPr algn="l" defTabSz="609570" rtl="0" eaLnBrk="1" fontAlgn="base" hangingPunct="1">
              <a:spcBef>
                <a:spcPct val="0"/>
              </a:spcBef>
              <a:spcAft>
                <a:spcPct val="0"/>
              </a:spcAft>
              <a:defRPr sz="4000" b="0" i="0" u="none" kern="1200" cap="none" baseline="0">
                <a:solidFill>
                  <a:schemeClr val="bg1"/>
                </a:solidFill>
                <a:latin typeface="+mn-lt"/>
                <a:ea typeface="Calibri Light" charset="0"/>
                <a:cs typeface="Calibri Light" charset="0"/>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a:lstStyle>
          <a:p>
            <a:r>
              <a:rPr lang="en-US" b="1" dirty="0">
                <a:latin typeface="+mj-lt"/>
              </a:rPr>
              <a:t>FV and FV Coil Module</a:t>
            </a:r>
            <a:endParaRPr lang="en-US" dirty="0"/>
          </a:p>
        </p:txBody>
      </p:sp>
      <p:pic>
        <p:nvPicPr>
          <p:cNvPr id="2" name="Picture 1" descr="image">
            <a:extLst>
              <a:ext uri="{FF2B5EF4-FFF2-40B4-BE49-F238E27FC236}">
                <a16:creationId xmlns:a16="http://schemas.microsoft.com/office/drawing/2014/main" id="{70062C1D-FF73-2812-9A7F-A0E76DD6DF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109" y="5173872"/>
            <a:ext cx="1488363" cy="1488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139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5692"/>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a:extLst>
              <a:ext uri="{28A0092B-C50C-407E-A947-70E740481C1C}">
                <a14:useLocalDpi xmlns:a14="http://schemas.microsoft.com/office/drawing/2010/main" val="0"/>
              </a:ext>
            </a:extLst>
          </a:blip>
          <a:srcRect l="5150" t="680" b="1"/>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Boxed Book" panose="02000506040000020004"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white"/>
                </a:solidFill>
                <a:effectLst/>
                <a:uLnTx/>
                <a:uFillTx/>
                <a:latin typeface="Boxed Book" panose="02000506040000020004" pitchFamily="50" charset="0"/>
                <a:ea typeface="+mn-ea"/>
                <a:cs typeface="+mn-cs"/>
              </a:rPr>
              <a:t>Who we are &amp; what we do</a:t>
            </a:r>
          </a:p>
        </p:txBody>
      </p:sp>
      <p:pic>
        <p:nvPicPr>
          <p:cNvPr id="11" name="Picture 10" descr="Logo&#10;&#10;Description automatically generated">
            <a:extLst>
              <a:ext uri="{FF2B5EF4-FFF2-40B4-BE49-F238E27FC236}">
                <a16:creationId xmlns:a16="http://schemas.microsoft.com/office/drawing/2014/main" id="{3EF6087F-60E6-4D7E-90C3-8B4FA53AD5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21476" y="6114617"/>
            <a:ext cx="1519647" cy="559743"/>
          </a:xfrm>
          <a:prstGeom prst="rect">
            <a:avLst/>
          </a:prstGeom>
        </p:spPr>
      </p:pic>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5">
              <a:extLst>
                <a:ext uri="{BEBA8EAE-BF5A-486C-A8C5-ECC9F3942E4B}">
                  <a14:imgProps xmlns:a14="http://schemas.microsoft.com/office/drawing/2010/main">
                    <a14:imgLayer r:embed="rId16">
                      <a14:imgEffect>
                        <a14:sharpenSoften amount="50000"/>
                      </a14:imgEffect>
                    </a14:imgLayer>
                  </a14:imgProps>
                </a:ext>
                <a:ext uri="{28A0092B-C50C-407E-A947-70E740481C1C}">
                  <a14:useLocalDpi xmlns:a14="http://schemas.microsoft.com/office/drawing/2010/main" val="0"/>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7">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9">
              <a:extLst>
                <a:ext uri="{BEBA8EAE-BF5A-486C-A8C5-ECC9F3942E4B}">
                  <a14:imgProps xmlns:a14="http://schemas.microsoft.com/office/drawing/2010/main">
                    <a14:imgLayer r:embed="rId20">
                      <a14:imgEffect>
                        <a14:sharpenSoften amount="50000"/>
                      </a14:imgEffect>
                    </a14:imgLayer>
                  </a14:imgProps>
                </a:ext>
                <a:ext uri="{28A0092B-C50C-407E-A947-70E740481C1C}">
                  <a14:useLocalDpi xmlns:a14="http://schemas.microsoft.com/office/drawing/2010/main" val="0"/>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1">
              <a:extLst>
                <a:ext uri="{BEBA8EAE-BF5A-486C-A8C5-ECC9F3942E4B}">
                  <a14:imgProps xmlns:a14="http://schemas.microsoft.com/office/drawing/2010/main">
                    <a14:imgLayer r:embed="rId22">
                      <a14:imgEffect>
                        <a14:sharpenSoften amount="50000"/>
                      </a14:imgEffect>
                    </a14:imgLayer>
                  </a14:imgProps>
                </a:ext>
                <a:ext uri="{28A0092B-C50C-407E-A947-70E740481C1C}">
                  <a14:useLocalDpi xmlns:a14="http://schemas.microsoft.com/office/drawing/2010/main" val="0"/>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3">
              <a:extLst>
                <a:ext uri="{BEBA8EAE-BF5A-486C-A8C5-ECC9F3942E4B}">
                  <a14:imgProps xmlns:a14="http://schemas.microsoft.com/office/drawing/2010/main">
                    <a14:imgLayer r:embed="rId24">
                      <a14:imgEffect>
                        <a14:sharpenSoften amount="50000"/>
                      </a14:imgEffect>
                    </a14:imgLayer>
                  </a14:imgProps>
                </a:ext>
                <a:ext uri="{28A0092B-C50C-407E-A947-70E740481C1C}">
                  <a14:useLocalDpi xmlns:a14="http://schemas.microsoft.com/office/drawing/2010/main" val="0"/>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Energy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Environmental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Patented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Certified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U.S &amp; Global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Engineered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Air Quality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Data Center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Engineered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Air Distribution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Sound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OEM,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Key Account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Sales Rep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Service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Award Winning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Industry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Recognized</a:t>
            </a:r>
          </a:p>
        </p:txBody>
      </p:sp>
    </p:spTree>
    <p:extLst>
      <p:ext uri="{BB962C8B-B14F-4D97-AF65-F5344CB8AC3E}">
        <p14:creationId xmlns:p14="http://schemas.microsoft.com/office/powerpoint/2010/main" val="2460259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a:srcRect t="14000"/>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a:clrChange>
                <a:clrFrom>
                  <a:srgbClr val="FFFFFF"/>
                </a:clrFrom>
                <a:clrTo>
                  <a:srgbClr val="FFFFFF">
                    <a:alpha val="0"/>
                  </a:srgbClr>
                </a:clrTo>
              </a:clrChange>
            </a:blip>
            <a:srcRect t="1" b="37170"/>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3"/>
            <a:srcRect l="74475" t="10546" r="17645" b="81220"/>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sz="2200" dirty="0">
                <a:latin typeface="Boxed Book" panose="02000506040000020004" pitchFamily="50" charset="0"/>
              </a:rPr>
              <a:t>FläktGroup SEMCO Products For Commercial Applications</a:t>
            </a:r>
            <a:endParaRPr lang="en-US" sz="2700"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1483799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33673" y="1770671"/>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705696" y="2899579"/>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27290" y="90186"/>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Boxed Book" panose="02000506040000020004" pitchFamily="50" charset="0"/>
                <a:ea typeface="+mj-ea"/>
                <a:cs typeface="+mj-cs"/>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75491" y="4057531"/>
            <a:ext cx="3336128" cy="1437357"/>
          </a:xfrm>
          <a:prstGeom prst="rect">
            <a:avLst/>
          </a:prstGeom>
          <a:ln>
            <a:solidFill>
              <a:schemeClr val="tx1"/>
            </a:solidFill>
          </a:ln>
        </p:spPr>
      </p:pic>
    </p:spTree>
    <p:extLst>
      <p:ext uri="{BB962C8B-B14F-4D97-AF65-F5344CB8AC3E}">
        <p14:creationId xmlns:p14="http://schemas.microsoft.com/office/powerpoint/2010/main" val="2646402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44118" y="1084153"/>
            <a:ext cx="5536253" cy="5461790"/>
          </a:xfrm>
        </p:spPr>
        <p:txBody>
          <a:bodyPr>
            <a:normAutofit/>
          </a:bodyPr>
          <a:lstStyle/>
          <a:p>
            <a:pPr>
              <a:lnSpc>
                <a:spcPct val="130000"/>
              </a:lnSpc>
              <a:buFontTx/>
              <a:buChar char="•"/>
            </a:pPr>
            <a:r>
              <a:rPr lang="en-US" altLang="en-US" dirty="0"/>
              <a:t>Cost effective, tested and approved total energy recovery module </a:t>
            </a:r>
          </a:p>
          <a:p>
            <a:r>
              <a:rPr lang="en-US" altLang="en-US" dirty="0"/>
              <a:t>Certified performance, high latent capacity </a:t>
            </a:r>
          </a:p>
          <a:p>
            <a:r>
              <a:rPr lang="en-US" altLang="en-US" dirty="0"/>
              <a:t>Non-plugging aluminum honeycomb transfer media</a:t>
            </a:r>
          </a:p>
          <a:p>
            <a:r>
              <a:rPr lang="en-US" altLang="en-US" dirty="0"/>
              <a:t>Patented molecular-sieve desiccant limits the transfer of exhaust air pollutants </a:t>
            </a:r>
          </a:p>
          <a:p>
            <a:r>
              <a:rPr lang="en-US" altLang="en-US" dirty="0"/>
              <a:t>Purge section, self-cleaning media assures no re-entrainment</a:t>
            </a:r>
          </a:p>
          <a:p>
            <a:endParaRPr lang="en-US" altLang="en-US" dirty="0"/>
          </a:p>
          <a:p>
            <a:pPr marL="0" indent="0">
              <a:lnSpc>
                <a:spcPct val="130000"/>
              </a:lnSpc>
              <a:buNone/>
            </a:pPr>
            <a:endParaRPr lang="en-US" altLang="en-US" dirty="0"/>
          </a:p>
          <a:p>
            <a:pPr>
              <a:lnSpc>
                <a:spcPct val="130000"/>
              </a:lnSpc>
              <a:buFontTx/>
              <a:buChar char="•"/>
            </a:pPr>
            <a:endParaRPr lang="en-US" altLang="en-US" dirty="0"/>
          </a:p>
        </p:txBody>
      </p:sp>
      <p:sp>
        <p:nvSpPr>
          <p:cNvPr id="2" name="Title 1"/>
          <p:cNvSpPr>
            <a:spLocks noGrp="1"/>
          </p:cNvSpPr>
          <p:nvPr>
            <p:ph type="title"/>
          </p:nvPr>
        </p:nvSpPr>
        <p:spPr/>
        <p:txBody>
          <a:bodyPr/>
          <a:lstStyle/>
          <a:p>
            <a:r>
              <a:rPr lang="en-US" dirty="0"/>
              <a:t>SEMCO FV: Product Overview</a:t>
            </a:r>
          </a:p>
        </p:txBody>
      </p:sp>
      <p:sp>
        <p:nvSpPr>
          <p:cNvPr id="8" name="Rectangle 7"/>
          <p:cNvSpPr/>
          <p:nvPr/>
        </p:nvSpPr>
        <p:spPr>
          <a:xfrm>
            <a:off x="6862120" y="391655"/>
            <a:ext cx="4986283" cy="3539430"/>
          </a:xfrm>
          <a:prstGeom prst="rect">
            <a:avLst/>
          </a:prstGeom>
        </p:spPr>
        <p:txBody>
          <a:bodyPr wrap="square">
            <a:spAutoFit/>
          </a:bodyPr>
          <a:lstStyle/>
          <a:p>
            <a:pPr algn="ctr"/>
            <a:r>
              <a:rPr lang="en-US" sz="2800" dirty="0">
                <a:solidFill>
                  <a:schemeClr val="bg1"/>
                </a:solidFill>
                <a:effectLst>
                  <a:outerShdw blurRad="50800" dist="38100" dir="5400000" algn="t" rotWithShape="0">
                    <a:prstClr val="black">
                      <a:alpha val="40000"/>
                    </a:prstClr>
                  </a:outerShdw>
                </a:effectLst>
                <a:latin typeface="+mj-lt"/>
              </a:rPr>
              <a:t>The function of an Energy Recovery Ventilator (ERV) is to continuously provide the code required quantity of outdoor air during occupancy, with uncompromised quality and in an energy efficient manner. </a:t>
            </a:r>
          </a:p>
        </p:txBody>
      </p:sp>
      <p:pic>
        <p:nvPicPr>
          <p:cNvPr id="10" name="Picture 9" descr="C:\Users\thomas.rice\Desktop\AHRI_certified_label.jpg"/>
          <p:cNvPicPr/>
          <p:nvPr/>
        </p:nvPicPr>
        <p:blipFill>
          <a:blip r:embed="rId2">
            <a:extLst>
              <a:ext uri="{BEBA8EAE-BF5A-486C-A8C5-ECC9F3942E4B}">
                <a14:imgProps xmlns:a14="http://schemas.microsoft.com/office/drawing/2010/main">
                  <a14:imgLayer r:embed="rId3">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a:ext>
            </a:extLst>
          </a:blip>
          <a:srcRect/>
          <a:stretch>
            <a:fillRect/>
          </a:stretch>
        </p:blipFill>
        <p:spPr bwMode="auto">
          <a:xfrm>
            <a:off x="8082410" y="4193059"/>
            <a:ext cx="2254673" cy="1175265"/>
          </a:xfrm>
          <a:prstGeom prst="rect">
            <a:avLst/>
          </a:prstGeom>
          <a:noFill/>
          <a:ln>
            <a:noFill/>
          </a:ln>
        </p:spPr>
      </p:pic>
    </p:spTree>
    <p:extLst>
      <p:ext uri="{BB962C8B-B14F-4D97-AF65-F5344CB8AC3E}">
        <p14:creationId xmlns:p14="http://schemas.microsoft.com/office/powerpoint/2010/main" val="965778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SEMCO FV: Coil Module</a:t>
            </a:r>
          </a:p>
        </p:txBody>
      </p:sp>
      <p:sp>
        <p:nvSpPr>
          <p:cNvPr id="3" name="Text Placeholder 2"/>
          <p:cNvSpPr>
            <a:spLocks noGrp="1"/>
          </p:cNvSpPr>
          <p:nvPr>
            <p:ph type="body" sz="quarter" idx="11"/>
          </p:nvPr>
        </p:nvSpPr>
        <p:spPr/>
        <p:txBody>
          <a:bodyPr>
            <a:normAutofit/>
          </a:bodyPr>
          <a:lstStyle/>
          <a:p>
            <a:r>
              <a:rPr lang="en-US" dirty="0"/>
              <a:t>Provides an increase in the outdoor air quantity (5 to 20 cfm/person) without significantly increasing operating costs.</a:t>
            </a:r>
          </a:p>
          <a:p>
            <a:endParaRPr lang="en-US" dirty="0"/>
          </a:p>
          <a:p>
            <a:pPr marL="342900" indent="-342900">
              <a:buFont typeface="Arial" panose="020B0604020202020204" pitchFamily="34" charset="0"/>
              <a:buChar char="•"/>
            </a:pPr>
            <a:r>
              <a:rPr lang="en-US" dirty="0"/>
              <a:t>Effective solution to ASHRAE Standard 62</a:t>
            </a:r>
          </a:p>
          <a:p>
            <a:pPr marL="342900" indent="-342900">
              <a:buFont typeface="Arial" panose="020B0604020202020204" pitchFamily="34" charset="0"/>
              <a:buChar char="•"/>
            </a:pPr>
            <a:r>
              <a:rPr lang="en-US" dirty="0"/>
              <a:t>Airflow capacity from 800 cfm to 9,000 cfm </a:t>
            </a:r>
          </a:p>
          <a:p>
            <a:pPr marL="342900" indent="-342900">
              <a:buFont typeface="Arial" panose="020B0604020202020204" pitchFamily="34" charset="0"/>
              <a:buChar char="•"/>
            </a:pPr>
            <a:r>
              <a:rPr lang="en-US" dirty="0"/>
              <a:t>Indoor and outdoor installation capable</a:t>
            </a:r>
          </a:p>
          <a:p>
            <a:pPr marL="342900" indent="-342900">
              <a:buFont typeface="Arial" panose="020B0604020202020204" pitchFamily="34" charset="0"/>
              <a:buChar char="•"/>
            </a:pPr>
            <a:r>
              <a:rPr lang="en-US" dirty="0"/>
              <a:t>Horizontal and down flow configurations</a:t>
            </a:r>
          </a:p>
          <a:p>
            <a:pPr marL="342900" indent="-342900">
              <a:buFont typeface="Arial" panose="020B0604020202020204" pitchFamily="34" charset="0"/>
              <a:buChar char="•"/>
            </a:pPr>
            <a:r>
              <a:rPr lang="en-US" dirty="0"/>
              <a:t>Numerous coil material construction types available</a:t>
            </a:r>
          </a:p>
          <a:p>
            <a:pPr marL="342900" indent="-342900">
              <a:buFont typeface="Arial" panose="020B0604020202020204" pitchFamily="34" charset="0"/>
              <a:buChar char="•"/>
            </a:pPr>
            <a:r>
              <a:rPr lang="en-US" dirty="0"/>
              <a:t>Insulated to minimize energy loss</a:t>
            </a:r>
          </a:p>
          <a:p>
            <a:pPr marL="342900" indent="-342900">
              <a:buFont typeface="Arial" panose="020B0604020202020204" pitchFamily="34" charset="0"/>
              <a:buChar char="•"/>
            </a:pPr>
            <a:r>
              <a:rPr lang="en-US" dirty="0"/>
              <a:t>LEED compliant filters</a:t>
            </a:r>
          </a:p>
          <a:p>
            <a:pPr marL="342900" indent="-342900">
              <a:buFont typeface="Arial" panose="020B0604020202020204" pitchFamily="34" charset="0"/>
              <a:buChar char="•"/>
            </a:pPr>
            <a:r>
              <a:rPr lang="en-US" dirty="0"/>
              <a:t>Low profile design</a:t>
            </a:r>
          </a:p>
        </p:txBody>
      </p:sp>
      <p:sp>
        <p:nvSpPr>
          <p:cNvPr id="7" name="Rectangle 6"/>
          <p:cNvSpPr/>
          <p:nvPr/>
        </p:nvSpPr>
        <p:spPr>
          <a:xfrm>
            <a:off x="5678792" y="1219084"/>
            <a:ext cx="4948032" cy="3065052"/>
          </a:xfrm>
          <a:prstGeom prst="rect">
            <a:avLst/>
          </a:prstGeom>
          <a:no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oxed Book" panose="02000506040000020004"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8203" y="1864998"/>
            <a:ext cx="4572009" cy="2555753"/>
          </a:xfrm>
          <a:prstGeom prst="rect">
            <a:avLst/>
          </a:prstGeom>
        </p:spPr>
      </p:pic>
    </p:spTree>
    <p:extLst>
      <p:ext uri="{BB962C8B-B14F-4D97-AF65-F5344CB8AC3E}">
        <p14:creationId xmlns:p14="http://schemas.microsoft.com/office/powerpoint/2010/main" val="1660097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SEMCO FV: Airflow ranges</a:t>
            </a:r>
          </a:p>
        </p:txBody>
      </p:sp>
      <p:sp>
        <p:nvSpPr>
          <p:cNvPr id="8" name="TextBox 7"/>
          <p:cNvSpPr txBox="1"/>
          <p:nvPr/>
        </p:nvSpPr>
        <p:spPr>
          <a:xfrm>
            <a:off x="1356526" y="5800640"/>
            <a:ext cx="9753323" cy="801127"/>
          </a:xfrm>
          <a:prstGeom prst="rect">
            <a:avLst/>
          </a:prstGeom>
          <a:solidFill>
            <a:schemeClr val="bg2"/>
          </a:solidFill>
        </p:spPr>
        <p:txBody>
          <a:bodyPr vert="horz" wrap="square" lIns="91440" tIns="45720" rIns="91440" bIns="45720" rtlCol="0" anchor="ctr">
            <a:normAutofit/>
          </a:bodyPr>
          <a:lstStyle/>
          <a:p>
            <a:pPr algn="ctr" defTabSz="457200">
              <a:spcBef>
                <a:spcPct val="0"/>
              </a:spcBef>
            </a:pPr>
            <a:r>
              <a:rPr lang="en-US" sz="1600" b="1" dirty="0">
                <a:latin typeface="+mj-lt"/>
                <a:ea typeface="+mj-ea"/>
                <a:cs typeface="+mj-cs"/>
              </a:rPr>
              <a:t>Adding a SEMCO  Coil Module will provide a significant increase in the outdoor air quantity</a:t>
            </a:r>
            <a:br>
              <a:rPr lang="en-US" sz="1600" b="1" dirty="0">
                <a:latin typeface="+mj-lt"/>
                <a:ea typeface="+mj-ea"/>
                <a:cs typeface="+mj-cs"/>
              </a:rPr>
            </a:br>
            <a:r>
              <a:rPr lang="en-US" sz="1600" b="1" dirty="0">
                <a:latin typeface="+mj-lt"/>
                <a:ea typeface="+mj-ea"/>
                <a:cs typeface="+mj-cs"/>
              </a:rPr>
              <a:t>(5 to 20 cfm/person) without increasing operating costs</a:t>
            </a:r>
            <a:endParaRPr kumimoji="0" lang="en-US" sz="1600" b="1" i="0" u="none" strike="noStrike" kern="1200" spc="0" normalizeH="0" noProof="0" dirty="0">
              <a:ln>
                <a:noFill/>
              </a:ln>
              <a:effectLst/>
              <a:uLnTx/>
              <a:uFillTx/>
              <a:latin typeface="+mj-lt"/>
              <a:ea typeface="+mj-ea"/>
              <a:cs typeface="+mj-cs"/>
            </a:endParaRPr>
          </a:p>
        </p:txBody>
      </p:sp>
      <p:grpSp>
        <p:nvGrpSpPr>
          <p:cNvPr id="40" name="Group 39">
            <a:extLst>
              <a:ext uri="{FF2B5EF4-FFF2-40B4-BE49-F238E27FC236}">
                <a16:creationId xmlns:a16="http://schemas.microsoft.com/office/drawing/2014/main" id="{3EC1608D-1D50-4043-A9C0-35E9E590FD9A}"/>
              </a:ext>
            </a:extLst>
          </p:cNvPr>
          <p:cNvGrpSpPr/>
          <p:nvPr/>
        </p:nvGrpSpPr>
        <p:grpSpPr>
          <a:xfrm>
            <a:off x="1588863" y="1536970"/>
            <a:ext cx="10690689" cy="3784059"/>
            <a:chOff x="1165690" y="1546698"/>
            <a:chExt cx="11237067" cy="3765734"/>
          </a:xfrm>
        </p:grpSpPr>
        <p:sp>
          <p:nvSpPr>
            <p:cNvPr id="16" name="Rectangle 15">
              <a:extLst>
                <a:ext uri="{FF2B5EF4-FFF2-40B4-BE49-F238E27FC236}">
                  <a16:creationId xmlns:a16="http://schemas.microsoft.com/office/drawing/2014/main" id="{04A9EF9F-A936-4B4B-A7BF-B3BF5C0E5706}"/>
                </a:ext>
              </a:extLst>
            </p:cNvPr>
            <p:cNvSpPr/>
            <p:nvPr/>
          </p:nvSpPr>
          <p:spPr>
            <a:xfrm>
              <a:off x="7208188" y="1546698"/>
              <a:ext cx="4477966"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1970E52-08B2-45D2-B4DB-4E7A24EC951C}"/>
                </a:ext>
              </a:extLst>
            </p:cNvPr>
            <p:cNvSpPr/>
            <p:nvPr/>
          </p:nvSpPr>
          <p:spPr>
            <a:xfrm>
              <a:off x="5972775" y="2053821"/>
              <a:ext cx="4769796" cy="26264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E468D27-F1FC-4FEB-A30C-C739D816E0AA}"/>
                </a:ext>
              </a:extLst>
            </p:cNvPr>
            <p:cNvSpPr/>
            <p:nvPr/>
          </p:nvSpPr>
          <p:spPr>
            <a:xfrm>
              <a:off x="4105065" y="2541497"/>
              <a:ext cx="3878094"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4A22287-6965-4020-A43F-6CD1C3BFEC1E}"/>
                </a:ext>
              </a:extLst>
            </p:cNvPr>
            <p:cNvSpPr/>
            <p:nvPr/>
          </p:nvSpPr>
          <p:spPr>
            <a:xfrm>
              <a:off x="4105065" y="3113667"/>
              <a:ext cx="1767191" cy="28084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F7D70A5-E96A-43C7-9721-8954F3B9817D}"/>
                </a:ext>
              </a:extLst>
            </p:cNvPr>
            <p:cNvSpPr/>
            <p:nvPr/>
          </p:nvSpPr>
          <p:spPr>
            <a:xfrm>
              <a:off x="3304154" y="3588553"/>
              <a:ext cx="1601822"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8129124-FFE8-44AE-BE0C-DEEC1775731C}"/>
                </a:ext>
              </a:extLst>
            </p:cNvPr>
            <p:cNvSpPr/>
            <p:nvPr/>
          </p:nvSpPr>
          <p:spPr>
            <a:xfrm>
              <a:off x="2363813" y="4064693"/>
              <a:ext cx="1462392" cy="26264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FE1FB41-025F-4ABA-96D4-D019D1DA8AD1}"/>
                </a:ext>
              </a:extLst>
            </p:cNvPr>
            <p:cNvSpPr/>
            <p:nvPr/>
          </p:nvSpPr>
          <p:spPr>
            <a:xfrm>
              <a:off x="1553175" y="4553307"/>
              <a:ext cx="1601822"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C53AD3E-EB56-473C-9F72-27D686A7E57C}"/>
                </a:ext>
              </a:extLst>
            </p:cNvPr>
            <p:cNvSpPr/>
            <p:nvPr/>
          </p:nvSpPr>
          <p:spPr>
            <a:xfrm>
              <a:off x="1699089" y="5043419"/>
              <a:ext cx="411805" cy="26264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57D9854-A490-4398-8DE2-D1115C9AE669}"/>
                </a:ext>
              </a:extLst>
            </p:cNvPr>
            <p:cNvSpPr txBox="1"/>
            <p:nvPr/>
          </p:nvSpPr>
          <p:spPr>
            <a:xfrm>
              <a:off x="6721803" y="1558417"/>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6,000</a:t>
              </a:r>
            </a:p>
          </p:txBody>
        </p:sp>
        <p:sp>
          <p:nvSpPr>
            <p:cNvPr id="25" name="TextBox 24">
              <a:extLst>
                <a:ext uri="{FF2B5EF4-FFF2-40B4-BE49-F238E27FC236}">
                  <a16:creationId xmlns:a16="http://schemas.microsoft.com/office/drawing/2014/main" id="{FBBCC0E6-0032-4CCD-BE5B-932E5A7A0FDE}"/>
                </a:ext>
              </a:extLst>
            </p:cNvPr>
            <p:cNvSpPr txBox="1"/>
            <p:nvPr/>
          </p:nvSpPr>
          <p:spPr>
            <a:xfrm>
              <a:off x="11627786" y="1558417"/>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10,</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000</a:t>
              </a:r>
            </a:p>
          </p:txBody>
        </p:sp>
        <p:sp>
          <p:nvSpPr>
            <p:cNvPr id="26" name="TextBox 25">
              <a:extLst>
                <a:ext uri="{FF2B5EF4-FFF2-40B4-BE49-F238E27FC236}">
                  <a16:creationId xmlns:a16="http://schemas.microsoft.com/office/drawing/2014/main" id="{73544051-46F9-4F5C-8530-79687D3DC740}"/>
                </a:ext>
              </a:extLst>
            </p:cNvPr>
            <p:cNvSpPr txBox="1"/>
            <p:nvPr/>
          </p:nvSpPr>
          <p:spPr>
            <a:xfrm>
              <a:off x="5478286" y="2062921"/>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4,5</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a:t>
              </a:r>
            </a:p>
          </p:txBody>
        </p:sp>
        <p:sp>
          <p:nvSpPr>
            <p:cNvPr id="27" name="TextBox 26">
              <a:extLst>
                <a:ext uri="{FF2B5EF4-FFF2-40B4-BE49-F238E27FC236}">
                  <a16:creationId xmlns:a16="http://schemas.microsoft.com/office/drawing/2014/main" id="{59280C64-B71E-4991-B997-FBBCCA023442}"/>
                </a:ext>
              </a:extLst>
            </p:cNvPr>
            <p:cNvSpPr txBox="1"/>
            <p:nvPr/>
          </p:nvSpPr>
          <p:spPr>
            <a:xfrm>
              <a:off x="10742571" y="2062920"/>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9,000</a:t>
              </a:r>
            </a:p>
          </p:txBody>
        </p:sp>
        <p:sp>
          <p:nvSpPr>
            <p:cNvPr id="28" name="TextBox 27">
              <a:extLst>
                <a:ext uri="{FF2B5EF4-FFF2-40B4-BE49-F238E27FC236}">
                  <a16:creationId xmlns:a16="http://schemas.microsoft.com/office/drawing/2014/main" id="{A1041298-17C7-483A-9419-2E08821984DE}"/>
                </a:ext>
              </a:extLst>
            </p:cNvPr>
            <p:cNvSpPr txBox="1"/>
            <p:nvPr/>
          </p:nvSpPr>
          <p:spPr>
            <a:xfrm>
              <a:off x="3612196" y="2564935"/>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2,6</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a:t>
              </a:r>
            </a:p>
          </p:txBody>
        </p:sp>
        <p:sp>
          <p:nvSpPr>
            <p:cNvPr id="29" name="TextBox 28">
              <a:extLst>
                <a:ext uri="{FF2B5EF4-FFF2-40B4-BE49-F238E27FC236}">
                  <a16:creationId xmlns:a16="http://schemas.microsoft.com/office/drawing/2014/main" id="{EAA71846-322C-475B-912F-FC56DDE67FA5}"/>
                </a:ext>
              </a:extLst>
            </p:cNvPr>
            <p:cNvSpPr txBox="1"/>
            <p:nvPr/>
          </p:nvSpPr>
          <p:spPr>
            <a:xfrm>
              <a:off x="7983159" y="2539436"/>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6,200</a:t>
              </a:r>
            </a:p>
          </p:txBody>
        </p:sp>
        <p:sp>
          <p:nvSpPr>
            <p:cNvPr id="30" name="TextBox 29">
              <a:extLst>
                <a:ext uri="{FF2B5EF4-FFF2-40B4-BE49-F238E27FC236}">
                  <a16:creationId xmlns:a16="http://schemas.microsoft.com/office/drawing/2014/main" id="{DB781A47-9AF4-4D0C-9B7A-456682F06C99}"/>
                </a:ext>
              </a:extLst>
            </p:cNvPr>
            <p:cNvSpPr txBox="1"/>
            <p:nvPr/>
          </p:nvSpPr>
          <p:spPr>
            <a:xfrm>
              <a:off x="3612196" y="3128702"/>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2,600</a:t>
              </a:r>
            </a:p>
          </p:txBody>
        </p:sp>
        <p:sp>
          <p:nvSpPr>
            <p:cNvPr id="31" name="TextBox 30">
              <a:extLst>
                <a:ext uri="{FF2B5EF4-FFF2-40B4-BE49-F238E27FC236}">
                  <a16:creationId xmlns:a16="http://schemas.microsoft.com/office/drawing/2014/main" id="{9E0A252A-B597-4F34-BBBA-465552962946}"/>
                </a:ext>
              </a:extLst>
            </p:cNvPr>
            <p:cNvSpPr txBox="1"/>
            <p:nvPr/>
          </p:nvSpPr>
          <p:spPr>
            <a:xfrm>
              <a:off x="5872256" y="3122767"/>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4</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,000</a:t>
              </a:r>
            </a:p>
          </p:txBody>
        </p:sp>
        <p:sp>
          <p:nvSpPr>
            <p:cNvPr id="32" name="TextBox 31">
              <a:extLst>
                <a:ext uri="{FF2B5EF4-FFF2-40B4-BE49-F238E27FC236}">
                  <a16:creationId xmlns:a16="http://schemas.microsoft.com/office/drawing/2014/main" id="{60D73796-6B84-4D3B-BCBC-B11568E9EA5B}"/>
                </a:ext>
              </a:extLst>
            </p:cNvPr>
            <p:cNvSpPr txBox="1"/>
            <p:nvPr/>
          </p:nvSpPr>
          <p:spPr>
            <a:xfrm>
              <a:off x="2789398" y="358855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1,800</a:t>
              </a:r>
            </a:p>
          </p:txBody>
        </p:sp>
        <p:sp>
          <p:nvSpPr>
            <p:cNvPr id="33" name="TextBox 32">
              <a:extLst>
                <a:ext uri="{FF2B5EF4-FFF2-40B4-BE49-F238E27FC236}">
                  <a16:creationId xmlns:a16="http://schemas.microsoft.com/office/drawing/2014/main" id="{CEA87434-6A16-4999-B248-B5683A67094A}"/>
                </a:ext>
              </a:extLst>
            </p:cNvPr>
            <p:cNvSpPr txBox="1"/>
            <p:nvPr/>
          </p:nvSpPr>
          <p:spPr>
            <a:xfrm>
              <a:off x="4905976" y="358855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3,0</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a:t>
              </a:r>
            </a:p>
          </p:txBody>
        </p:sp>
        <p:sp>
          <p:nvSpPr>
            <p:cNvPr id="34" name="TextBox 33">
              <a:extLst>
                <a:ext uri="{FF2B5EF4-FFF2-40B4-BE49-F238E27FC236}">
                  <a16:creationId xmlns:a16="http://schemas.microsoft.com/office/drawing/2014/main" id="{AD06FBAC-9196-4DB8-BEFC-86245FF27377}"/>
                </a:ext>
              </a:extLst>
            </p:cNvPr>
            <p:cNvSpPr txBox="1"/>
            <p:nvPr/>
          </p:nvSpPr>
          <p:spPr>
            <a:xfrm>
              <a:off x="1976327" y="406469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800</a:t>
              </a:r>
            </a:p>
          </p:txBody>
        </p:sp>
        <p:sp>
          <p:nvSpPr>
            <p:cNvPr id="35" name="TextBox 34">
              <a:extLst>
                <a:ext uri="{FF2B5EF4-FFF2-40B4-BE49-F238E27FC236}">
                  <a16:creationId xmlns:a16="http://schemas.microsoft.com/office/drawing/2014/main" id="{3E3304EC-B5C0-46A1-A185-0CDCDC7C5E1E}"/>
                </a:ext>
              </a:extLst>
            </p:cNvPr>
            <p:cNvSpPr txBox="1"/>
            <p:nvPr/>
          </p:nvSpPr>
          <p:spPr>
            <a:xfrm>
              <a:off x="3826205" y="4056580"/>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2,00</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a:t>
              </a:r>
            </a:p>
          </p:txBody>
        </p:sp>
        <p:sp>
          <p:nvSpPr>
            <p:cNvPr id="36" name="TextBox 35">
              <a:extLst>
                <a:ext uri="{FF2B5EF4-FFF2-40B4-BE49-F238E27FC236}">
                  <a16:creationId xmlns:a16="http://schemas.microsoft.com/office/drawing/2014/main" id="{B7F3A9E5-C904-477E-B83F-8CDFF025DE7B}"/>
                </a:ext>
              </a:extLst>
            </p:cNvPr>
            <p:cNvSpPr txBox="1"/>
            <p:nvPr/>
          </p:nvSpPr>
          <p:spPr>
            <a:xfrm>
              <a:off x="1165690" y="4571978"/>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415</a:t>
              </a:r>
            </a:p>
          </p:txBody>
        </p:sp>
        <p:sp>
          <p:nvSpPr>
            <p:cNvPr id="37" name="TextBox 36">
              <a:extLst>
                <a:ext uri="{FF2B5EF4-FFF2-40B4-BE49-F238E27FC236}">
                  <a16:creationId xmlns:a16="http://schemas.microsoft.com/office/drawing/2014/main" id="{2752E444-3662-4436-8D37-3879CA9555E3}"/>
                </a:ext>
              </a:extLst>
            </p:cNvPr>
            <p:cNvSpPr txBox="1"/>
            <p:nvPr/>
          </p:nvSpPr>
          <p:spPr>
            <a:xfrm>
              <a:off x="3142027" y="455143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1,245</a:t>
              </a:r>
              <a:endParaRPr kumimoji="0" lang="en-US" sz="1600" b="1" i="0" u="none" strike="noStrike" kern="1200" spc="0" normalizeH="0" noProof="0" dirty="0">
                <a:ln>
                  <a:noFill/>
                </a:ln>
                <a:solidFill>
                  <a:schemeClr val="tx1"/>
                </a:solidFill>
                <a:effectLst/>
                <a:uLnTx/>
                <a:uFillTx/>
                <a:latin typeface="Calibri" pitchFamily="34" charset="0"/>
                <a:ea typeface="+mj-ea"/>
                <a:cs typeface="+mj-cs"/>
              </a:endParaRPr>
            </a:p>
          </p:txBody>
        </p:sp>
        <p:sp>
          <p:nvSpPr>
            <p:cNvPr id="38" name="TextBox 37">
              <a:extLst>
                <a:ext uri="{FF2B5EF4-FFF2-40B4-BE49-F238E27FC236}">
                  <a16:creationId xmlns:a16="http://schemas.microsoft.com/office/drawing/2014/main" id="{D3A366B0-0E82-4DB7-ACF7-821CD9C5EFE4}"/>
                </a:ext>
              </a:extLst>
            </p:cNvPr>
            <p:cNvSpPr txBox="1"/>
            <p:nvPr/>
          </p:nvSpPr>
          <p:spPr>
            <a:xfrm>
              <a:off x="1327816" y="5049785"/>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525</a:t>
              </a:r>
            </a:p>
          </p:txBody>
        </p:sp>
        <p:sp>
          <p:nvSpPr>
            <p:cNvPr id="39" name="TextBox 38">
              <a:extLst>
                <a:ext uri="{FF2B5EF4-FFF2-40B4-BE49-F238E27FC236}">
                  <a16:creationId xmlns:a16="http://schemas.microsoft.com/office/drawing/2014/main" id="{D9FB58F2-17E4-4F99-8EB3-20129B176E4B}"/>
                </a:ext>
              </a:extLst>
            </p:cNvPr>
            <p:cNvSpPr txBox="1"/>
            <p:nvPr/>
          </p:nvSpPr>
          <p:spPr>
            <a:xfrm>
              <a:off x="2102787" y="5040414"/>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77</a:t>
              </a:r>
              <a:r>
                <a:rPr kumimoji="0" lang="en-US" sz="1600" b="1" i="0" u="none" strike="noStrike" kern="1200" spc="0" normalizeH="0" noProof="0" dirty="0">
                  <a:ln>
                    <a:noFill/>
                  </a:ln>
                  <a:solidFill>
                    <a:schemeClr val="tx1"/>
                  </a:solidFill>
                  <a:effectLst/>
                  <a:uLnTx/>
                  <a:uFillTx/>
                  <a:latin typeface="Calibri" pitchFamily="34" charset="0"/>
                  <a:ea typeface="+mj-ea"/>
                  <a:cs typeface="+mj-cs"/>
                </a:rPr>
                <a:t>5</a:t>
              </a:r>
            </a:p>
          </p:txBody>
        </p:sp>
      </p:grpSp>
      <p:sp>
        <p:nvSpPr>
          <p:cNvPr id="41" name="TextBox 40">
            <a:extLst>
              <a:ext uri="{FF2B5EF4-FFF2-40B4-BE49-F238E27FC236}">
                <a16:creationId xmlns:a16="http://schemas.microsoft.com/office/drawing/2014/main" id="{5565CFA0-0386-450F-BC49-60D7715F4AF1}"/>
              </a:ext>
            </a:extLst>
          </p:cNvPr>
          <p:cNvSpPr txBox="1"/>
          <p:nvPr/>
        </p:nvSpPr>
        <p:spPr>
          <a:xfrm>
            <a:off x="597273" y="1578683"/>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- 9000</a:t>
            </a:r>
          </a:p>
        </p:txBody>
      </p:sp>
      <p:sp>
        <p:nvSpPr>
          <p:cNvPr id="42" name="TextBox 41">
            <a:extLst>
              <a:ext uri="{FF2B5EF4-FFF2-40B4-BE49-F238E27FC236}">
                <a16:creationId xmlns:a16="http://schemas.microsoft.com/office/drawing/2014/main" id="{334DF7D7-B9D8-4264-A5FE-1B2D1870DEDF}"/>
              </a:ext>
            </a:extLst>
          </p:cNvPr>
          <p:cNvSpPr txBox="1"/>
          <p:nvPr/>
        </p:nvSpPr>
        <p:spPr>
          <a:xfrm>
            <a:off x="603404" y="2096791"/>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- 7500</a:t>
            </a:r>
          </a:p>
        </p:txBody>
      </p:sp>
      <p:sp>
        <p:nvSpPr>
          <p:cNvPr id="43" name="TextBox 42">
            <a:extLst>
              <a:ext uri="{FF2B5EF4-FFF2-40B4-BE49-F238E27FC236}">
                <a16:creationId xmlns:a16="http://schemas.microsoft.com/office/drawing/2014/main" id="{684A0347-B87D-4DE7-9E89-7C11AE09370E}"/>
              </a:ext>
            </a:extLst>
          </p:cNvPr>
          <p:cNvSpPr txBox="1"/>
          <p:nvPr/>
        </p:nvSpPr>
        <p:spPr>
          <a:xfrm>
            <a:off x="584480" y="2589346"/>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- 5000</a:t>
            </a:r>
          </a:p>
        </p:txBody>
      </p:sp>
      <p:sp>
        <p:nvSpPr>
          <p:cNvPr id="44" name="TextBox 43">
            <a:extLst>
              <a:ext uri="{FF2B5EF4-FFF2-40B4-BE49-F238E27FC236}">
                <a16:creationId xmlns:a16="http://schemas.microsoft.com/office/drawing/2014/main" id="{A205AAFE-9152-448C-8221-CC7A37CDD0E7}"/>
              </a:ext>
            </a:extLst>
          </p:cNvPr>
          <p:cNvSpPr txBox="1"/>
          <p:nvPr/>
        </p:nvSpPr>
        <p:spPr>
          <a:xfrm>
            <a:off x="598395" y="3121292"/>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- 4000</a:t>
            </a:r>
          </a:p>
        </p:txBody>
      </p:sp>
      <p:sp>
        <p:nvSpPr>
          <p:cNvPr id="45" name="TextBox 44">
            <a:extLst>
              <a:ext uri="{FF2B5EF4-FFF2-40B4-BE49-F238E27FC236}">
                <a16:creationId xmlns:a16="http://schemas.microsoft.com/office/drawing/2014/main" id="{A7F8E350-4F47-40F0-BB31-1363153C74A7}"/>
              </a:ext>
            </a:extLst>
          </p:cNvPr>
          <p:cNvSpPr txBox="1"/>
          <p:nvPr/>
        </p:nvSpPr>
        <p:spPr>
          <a:xfrm>
            <a:off x="597273" y="3588761"/>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- 3000</a:t>
            </a:r>
          </a:p>
        </p:txBody>
      </p:sp>
      <p:sp>
        <p:nvSpPr>
          <p:cNvPr id="46" name="TextBox 45">
            <a:extLst>
              <a:ext uri="{FF2B5EF4-FFF2-40B4-BE49-F238E27FC236}">
                <a16:creationId xmlns:a16="http://schemas.microsoft.com/office/drawing/2014/main" id="{3667F515-366C-42D1-948B-DCE527D99E36}"/>
              </a:ext>
            </a:extLst>
          </p:cNvPr>
          <p:cNvSpPr txBox="1"/>
          <p:nvPr/>
        </p:nvSpPr>
        <p:spPr>
          <a:xfrm>
            <a:off x="597273" y="4044403"/>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- 2000</a:t>
            </a:r>
          </a:p>
        </p:txBody>
      </p:sp>
      <p:sp>
        <p:nvSpPr>
          <p:cNvPr id="47" name="TextBox 46">
            <a:extLst>
              <a:ext uri="{FF2B5EF4-FFF2-40B4-BE49-F238E27FC236}">
                <a16:creationId xmlns:a16="http://schemas.microsoft.com/office/drawing/2014/main" id="{C5158EA8-AE0B-48C2-B56C-AC1000EBC3A0}"/>
              </a:ext>
            </a:extLst>
          </p:cNvPr>
          <p:cNvSpPr txBox="1"/>
          <p:nvPr/>
        </p:nvSpPr>
        <p:spPr>
          <a:xfrm>
            <a:off x="584480" y="4550797"/>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- 1000</a:t>
            </a:r>
          </a:p>
        </p:txBody>
      </p:sp>
      <p:sp>
        <p:nvSpPr>
          <p:cNvPr id="48" name="TextBox 47">
            <a:extLst>
              <a:ext uri="{FF2B5EF4-FFF2-40B4-BE49-F238E27FC236}">
                <a16:creationId xmlns:a16="http://schemas.microsoft.com/office/drawing/2014/main" id="{44169740-F421-41DB-8270-804B75E34061}"/>
              </a:ext>
            </a:extLst>
          </p:cNvPr>
          <p:cNvSpPr txBox="1"/>
          <p:nvPr/>
        </p:nvSpPr>
        <p:spPr>
          <a:xfrm>
            <a:off x="584480" y="5035937"/>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- 600</a:t>
            </a:r>
          </a:p>
        </p:txBody>
      </p:sp>
      <p:cxnSp>
        <p:nvCxnSpPr>
          <p:cNvPr id="50" name="Straight Connector 49">
            <a:extLst>
              <a:ext uri="{FF2B5EF4-FFF2-40B4-BE49-F238E27FC236}">
                <a16:creationId xmlns:a16="http://schemas.microsoft.com/office/drawing/2014/main" id="{18776432-1EA9-44F6-9086-EA286692835F}"/>
              </a:ext>
            </a:extLst>
          </p:cNvPr>
          <p:cNvCxnSpPr/>
          <p:nvPr/>
        </p:nvCxnSpPr>
        <p:spPr>
          <a:xfrm flipV="1">
            <a:off x="1743106" y="1668932"/>
            <a:ext cx="5060766" cy="11776"/>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5348E0D7-31C7-4F3B-81B4-CFEDC6F7B0B5}"/>
              </a:ext>
            </a:extLst>
          </p:cNvPr>
          <p:cNvCxnSpPr>
            <a:cxnSpLocks/>
            <a:endCxn id="26" idx="1"/>
          </p:cNvCxnSpPr>
          <p:nvPr/>
        </p:nvCxnSpPr>
        <p:spPr>
          <a:xfrm flipV="1">
            <a:off x="1704882" y="2187668"/>
            <a:ext cx="3986886" cy="24846"/>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65AB2DD2-8489-42A3-BF3A-B96811185FFE}"/>
              </a:ext>
            </a:extLst>
          </p:cNvPr>
          <p:cNvCxnSpPr>
            <a:cxnSpLocks/>
            <a:endCxn id="28" idx="1"/>
          </p:cNvCxnSpPr>
          <p:nvPr/>
        </p:nvCxnSpPr>
        <p:spPr>
          <a:xfrm>
            <a:off x="1704882" y="2692125"/>
            <a:ext cx="2211531"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0381459B-26B6-41A9-8695-6D010B06FFFC}"/>
              </a:ext>
            </a:extLst>
          </p:cNvPr>
          <p:cNvCxnSpPr>
            <a:cxnSpLocks/>
          </p:cNvCxnSpPr>
          <p:nvPr/>
        </p:nvCxnSpPr>
        <p:spPr>
          <a:xfrm>
            <a:off x="1704882" y="3246992"/>
            <a:ext cx="2166030"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E8CC8A8F-4028-4CE1-A690-DD023F693CF7}"/>
              </a:ext>
            </a:extLst>
          </p:cNvPr>
          <p:cNvCxnSpPr>
            <a:cxnSpLocks/>
            <a:endCxn id="32" idx="1"/>
          </p:cNvCxnSpPr>
          <p:nvPr/>
        </p:nvCxnSpPr>
        <p:spPr>
          <a:xfrm>
            <a:off x="1680012" y="3705706"/>
            <a:ext cx="1453610" cy="1501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Straight Connector 59">
            <a:extLst>
              <a:ext uri="{FF2B5EF4-FFF2-40B4-BE49-F238E27FC236}">
                <a16:creationId xmlns:a16="http://schemas.microsoft.com/office/drawing/2014/main" id="{E5A6102C-F86F-4AD6-818F-6CEE3E83A553}"/>
              </a:ext>
            </a:extLst>
          </p:cNvPr>
          <p:cNvCxnSpPr>
            <a:cxnSpLocks/>
          </p:cNvCxnSpPr>
          <p:nvPr/>
        </p:nvCxnSpPr>
        <p:spPr>
          <a:xfrm>
            <a:off x="1704882" y="4169709"/>
            <a:ext cx="621271"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998126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616824" y="0"/>
            <a:ext cx="4575175" cy="6858000"/>
          </a:xfrm>
          <a:prstGeom prst="rect">
            <a:avLst/>
          </a:prstGeom>
        </p:spPr>
      </p:pic>
      <p:sp>
        <p:nvSpPr>
          <p:cNvPr id="3" name="Title 2"/>
          <p:cNvSpPr>
            <a:spLocks noGrp="1"/>
          </p:cNvSpPr>
          <p:nvPr>
            <p:ph type="title"/>
          </p:nvPr>
        </p:nvSpPr>
        <p:spPr/>
        <p:txBody>
          <a:bodyPr/>
          <a:lstStyle/>
          <a:p>
            <a:r>
              <a:rPr lang="en-US" dirty="0">
                <a:latin typeface="Boxed Book" panose="020B0604020202020204" pitchFamily="50" charset="0"/>
              </a:rPr>
              <a:t>SEMCO </a:t>
            </a:r>
            <a:r>
              <a:rPr lang="en-US" dirty="0"/>
              <a:t>FV: True 3Å Wheel</a:t>
            </a:r>
          </a:p>
        </p:txBody>
      </p:sp>
      <p:sp>
        <p:nvSpPr>
          <p:cNvPr id="2" name="Text Placeholder 1"/>
          <p:cNvSpPr>
            <a:spLocks noGrp="1"/>
          </p:cNvSpPr>
          <p:nvPr>
            <p:ph type="body" sz="quarter" idx="11"/>
          </p:nvPr>
        </p:nvSpPr>
        <p:spPr>
          <a:xfrm>
            <a:off x="719404" y="1082469"/>
            <a:ext cx="6565651" cy="5521531"/>
          </a:xfrm>
        </p:spPr>
        <p:txBody>
          <a:bodyPr>
            <a:noAutofit/>
          </a:bodyPr>
          <a:lstStyle/>
          <a:p>
            <a:pPr marL="171450" indent="-171450">
              <a:spcBef>
                <a:spcPts val="600"/>
              </a:spcBef>
              <a:buFont typeface="Arial" panose="020B0604020202020204" pitchFamily="34" charset="0"/>
              <a:buChar char="•"/>
            </a:pPr>
            <a:r>
              <a:rPr lang="en-US" dirty="0"/>
              <a:t>Patented 3Å molecular sieve-desiccant coating for independently certified cross-contamination &lt; 0.04%</a:t>
            </a:r>
          </a:p>
          <a:p>
            <a:pPr marL="171450" indent="-171450">
              <a:spcBef>
                <a:spcPts val="600"/>
              </a:spcBef>
              <a:buFont typeface="Arial" panose="020B0604020202020204" pitchFamily="34" charset="0"/>
              <a:buChar char="•"/>
            </a:pPr>
            <a:r>
              <a:rPr lang="en-US" dirty="0"/>
              <a:t>Optimizes the parasitic pressure loss across the energy wheel media</a:t>
            </a:r>
          </a:p>
          <a:p>
            <a:pPr marL="171450" indent="-171450">
              <a:spcBef>
                <a:spcPts val="600"/>
              </a:spcBef>
              <a:buFont typeface="Arial" panose="020B0604020202020204" pitchFamily="34" charset="0"/>
              <a:buChar char="•"/>
            </a:pPr>
            <a:r>
              <a:rPr lang="en-US" dirty="0"/>
              <a:t>Designed with an aluminum substrate built to meet smoke and flame ratings</a:t>
            </a:r>
          </a:p>
          <a:p>
            <a:pPr marL="171450" indent="-171450">
              <a:spcBef>
                <a:spcPts val="600"/>
              </a:spcBef>
              <a:buFont typeface="Arial" panose="020B0604020202020204" pitchFamily="34" charset="0"/>
              <a:buChar char="•"/>
            </a:pPr>
            <a:r>
              <a:rPr lang="en-US" dirty="0"/>
              <a:t>Independently certified wheel performance in accordance with ASHRAE Standard 84-91 and ARI Standard 1060 with regard to:</a:t>
            </a:r>
          </a:p>
          <a:p>
            <a:pPr marL="781020" lvl="1" indent="-171450">
              <a:spcBef>
                <a:spcPts val="300"/>
              </a:spcBef>
              <a:buFont typeface="Arial" panose="020B0604020202020204" pitchFamily="34" charset="0"/>
              <a:buChar char="•"/>
            </a:pPr>
            <a:r>
              <a:rPr lang="en-US" dirty="0"/>
              <a:t>latent transfer efficiency</a:t>
            </a:r>
          </a:p>
          <a:p>
            <a:pPr marL="781020" lvl="1" indent="-171450">
              <a:spcBef>
                <a:spcPts val="300"/>
              </a:spcBef>
              <a:buFont typeface="Arial" panose="020B0604020202020204" pitchFamily="34" charset="0"/>
              <a:buChar char="•"/>
            </a:pPr>
            <a:r>
              <a:rPr lang="en-US" dirty="0"/>
              <a:t>sensible transfer efficiency</a:t>
            </a:r>
          </a:p>
          <a:p>
            <a:pPr marL="781020" lvl="1" indent="-171450">
              <a:spcBef>
                <a:spcPts val="300"/>
              </a:spcBef>
              <a:buFont typeface="Arial" panose="020B0604020202020204" pitchFamily="34" charset="0"/>
              <a:buChar char="•"/>
            </a:pPr>
            <a:r>
              <a:rPr lang="en-US" dirty="0"/>
              <a:t>pressure loss across wheel</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825" y="0"/>
            <a:ext cx="4572000" cy="6858000"/>
          </a:xfrm>
          <a:prstGeom prst="rect">
            <a:avLst/>
          </a:prstGeom>
        </p:spPr>
      </p:pic>
      <p:pic>
        <p:nvPicPr>
          <p:cNvPr id="7" name="Picture 6" descr="C:\Users\thomas.rice\Desktop\AHRI_certified_label.jpg"/>
          <p:cNvPicPr/>
          <p:nvPr/>
        </p:nvPicPr>
        <p:blipFill>
          <a:blip r:embed="rId4">
            <a:extLst>
              <a:ext uri="{BEBA8EAE-BF5A-486C-A8C5-ECC9F3942E4B}">
                <a14:imgProps xmlns:a14="http://schemas.microsoft.com/office/drawing/2010/main">
                  <a14:imgLayer r:embed="rId5">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val="0"/>
              </a:ext>
            </a:extLst>
          </a:blip>
          <a:srcRect/>
          <a:stretch>
            <a:fillRect/>
          </a:stretch>
        </p:blipFill>
        <p:spPr bwMode="auto">
          <a:xfrm>
            <a:off x="6002383" y="5162550"/>
            <a:ext cx="2765333" cy="1441450"/>
          </a:xfrm>
          <a:prstGeom prst="rect">
            <a:avLst/>
          </a:prstGeom>
          <a:noFill/>
          <a:ln>
            <a:noFill/>
          </a:ln>
        </p:spPr>
      </p:pic>
    </p:spTree>
    <p:extLst>
      <p:ext uri="{BB962C8B-B14F-4D97-AF65-F5344CB8AC3E}">
        <p14:creationId xmlns:p14="http://schemas.microsoft.com/office/powerpoint/2010/main" val="1424556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pPr marL="0" indent="0">
              <a:buNone/>
            </a:pPr>
            <a:r>
              <a:rPr lang="en-US" b="1" dirty="0"/>
              <a:t>FV Integrated coils</a:t>
            </a:r>
          </a:p>
          <a:p>
            <a:r>
              <a:rPr lang="en-US" dirty="0"/>
              <a:t>Electric Preheat is optional</a:t>
            </a:r>
          </a:p>
          <a:p>
            <a:pPr marL="0" indent="0">
              <a:buNone/>
            </a:pPr>
            <a:endParaRPr lang="en-US" dirty="0"/>
          </a:p>
          <a:p>
            <a:pPr marL="0" indent="0">
              <a:buNone/>
            </a:pPr>
            <a:r>
              <a:rPr lang="en-US" b="1" dirty="0"/>
              <a:t>Coil Module Options:</a:t>
            </a:r>
          </a:p>
          <a:p>
            <a:r>
              <a:rPr lang="en-US" dirty="0"/>
              <a:t>Electric – Staged standard, SCR with premium controls</a:t>
            </a:r>
          </a:p>
          <a:p>
            <a:r>
              <a:rPr lang="en-US" dirty="0"/>
              <a:t>Hydronic Heating and/or Cooling</a:t>
            </a:r>
          </a:p>
          <a:p>
            <a:r>
              <a:rPr lang="en-US" dirty="0"/>
              <a:t>DX Cooling</a:t>
            </a:r>
          </a:p>
          <a:p>
            <a:pPr marL="0" indent="0">
              <a:buNone/>
            </a:pPr>
            <a:endParaRPr lang="en-US" dirty="0"/>
          </a:p>
        </p:txBody>
      </p:sp>
      <p:sp>
        <p:nvSpPr>
          <p:cNvPr id="2" name="Title 1"/>
          <p:cNvSpPr>
            <a:spLocks noGrp="1"/>
          </p:cNvSpPr>
          <p:nvPr>
            <p:ph type="title"/>
          </p:nvPr>
        </p:nvSpPr>
        <p:spPr/>
        <p:txBody>
          <a:bodyPr>
            <a:normAutofit/>
          </a:bodyPr>
          <a:lstStyle/>
          <a:p>
            <a:r>
              <a:rPr lang="en-US" dirty="0"/>
              <a:t>SEMCO FV: Heating and Cooling Configurations</a:t>
            </a:r>
          </a:p>
        </p:txBody>
      </p:sp>
      <p:sp>
        <p:nvSpPr>
          <p:cNvPr id="7" name="Rectangle 6"/>
          <p:cNvSpPr/>
          <p:nvPr/>
        </p:nvSpPr>
        <p:spPr>
          <a:xfrm>
            <a:off x="5678792" y="1219084"/>
            <a:ext cx="4948032" cy="3065052"/>
          </a:xfrm>
          <a:prstGeom prst="rect">
            <a:avLst/>
          </a:prstGeom>
          <a:no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oxed Book" panose="02000506040000020004" pitchFamily="2"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8831" y="-340049"/>
            <a:ext cx="4514621" cy="3065052"/>
          </a:xfrm>
          <a:prstGeom prst="rect">
            <a:avLst/>
          </a:prstGeom>
        </p:spPr>
      </p:pic>
      <p:pic>
        <p:nvPicPr>
          <p:cNvPr id="5" name="Picture 4" descr="A picture containing indoor, table, worktable&#10;&#10;Description automatically generated">
            <a:extLst>
              <a:ext uri="{FF2B5EF4-FFF2-40B4-BE49-F238E27FC236}">
                <a16:creationId xmlns:a16="http://schemas.microsoft.com/office/drawing/2014/main" id="{40E0FEB9-CAEF-4D21-9D17-052ED34FC3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749" y="2665379"/>
            <a:ext cx="4023969" cy="2791838"/>
          </a:xfrm>
          <a:prstGeom prst="rect">
            <a:avLst/>
          </a:prstGeom>
        </p:spPr>
      </p:pic>
    </p:spTree>
    <p:extLst>
      <p:ext uri="{BB962C8B-B14F-4D97-AF65-F5344CB8AC3E}">
        <p14:creationId xmlns:p14="http://schemas.microsoft.com/office/powerpoint/2010/main" val="63562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5" name="Rectangle 3"/>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6"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7" name="Rectangle 5"/>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8" name="Rectangle 6"/>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9" name="Rectangle 7"/>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40" name="Rectangle 8"/>
          <p:cNvSpPr>
            <a:spLocks noGrp="1" noChangeArrowheads="1"/>
          </p:cNvSpPr>
          <p:nvPr>
            <p:ph type="title"/>
          </p:nvPr>
        </p:nvSpPr>
        <p:spPr>
          <a:noFill/>
          <a:ln/>
        </p:spPr>
        <p:txBody>
          <a:bodyPr>
            <a:normAutofit/>
          </a:bodyPr>
          <a:lstStyle/>
          <a:p>
            <a:pPr algn="l"/>
            <a:r>
              <a:rPr lang="en-US" altLang="en-US" dirty="0"/>
              <a:t>SEMCO FV: Typical Performance</a:t>
            </a:r>
            <a:endParaRPr lang="en-US" altLang="en-US" dirty="0">
              <a:solidFill>
                <a:srgbClr val="000000"/>
              </a:solidFill>
            </a:endParaRPr>
          </a:p>
        </p:txBody>
      </p:sp>
      <p:sp>
        <p:nvSpPr>
          <p:cNvPr id="18511" name="Rectangle 79"/>
          <p:cNvSpPr>
            <a:spLocks noChangeArrowheads="1"/>
          </p:cNvSpPr>
          <p:nvPr/>
        </p:nvSpPr>
        <p:spPr bwMode="auto">
          <a:xfrm>
            <a:off x="2863851" y="5445929"/>
            <a:ext cx="3036088"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3600" b="1" dirty="0">
                <a:solidFill>
                  <a:schemeClr val="tx2"/>
                </a:solidFill>
              </a:rPr>
              <a:t>Cooling Mode</a:t>
            </a:r>
          </a:p>
        </p:txBody>
      </p:sp>
      <p:sp>
        <p:nvSpPr>
          <p:cNvPr id="18512" name="Rectangle 80"/>
          <p:cNvSpPr>
            <a:spLocks noChangeArrowheads="1"/>
          </p:cNvSpPr>
          <p:nvPr/>
        </p:nvSpPr>
        <p:spPr bwMode="auto">
          <a:xfrm>
            <a:off x="7382505" y="5445929"/>
            <a:ext cx="3087384"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3600" b="1" dirty="0">
                <a:solidFill>
                  <a:schemeClr val="tx2"/>
                </a:solidFill>
              </a:rPr>
              <a:t>Heating Mode</a:t>
            </a:r>
          </a:p>
        </p:txBody>
      </p:sp>
      <p:grpSp>
        <p:nvGrpSpPr>
          <p:cNvPr id="6" name="Group 5"/>
          <p:cNvGrpSpPr/>
          <p:nvPr/>
        </p:nvGrpSpPr>
        <p:grpSpPr>
          <a:xfrm>
            <a:off x="2709335" y="1874839"/>
            <a:ext cx="3555259" cy="3382077"/>
            <a:chOff x="2709335" y="1874839"/>
            <a:chExt cx="3555259" cy="3382077"/>
          </a:xfrm>
        </p:grpSpPr>
        <p:sp>
          <p:nvSpPr>
            <p:cNvPr id="18441" name="Line 9"/>
            <p:cNvSpPr>
              <a:spLocks noChangeShapeType="1"/>
            </p:cNvSpPr>
            <p:nvPr/>
          </p:nvSpPr>
          <p:spPr bwMode="auto">
            <a:xfrm>
              <a:off x="3951111" y="3395663"/>
              <a:ext cx="86501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nvGrpSpPr>
            <p:cNvPr id="18449" name="Group 17"/>
            <p:cNvGrpSpPr>
              <a:grpSpLocks/>
            </p:cNvGrpSpPr>
            <p:nvPr/>
          </p:nvGrpSpPr>
          <p:grpSpPr bwMode="auto">
            <a:xfrm>
              <a:off x="4185356" y="2335215"/>
              <a:ext cx="476956" cy="2359025"/>
              <a:chOff x="1886" y="1471"/>
              <a:chExt cx="338" cy="1486"/>
            </a:xfrm>
          </p:grpSpPr>
          <p:sp>
            <p:nvSpPr>
              <p:cNvPr id="18442" name="Rectangle 10"/>
              <p:cNvSpPr>
                <a:spLocks noChangeArrowheads="1"/>
              </p:cNvSpPr>
              <p:nvPr/>
            </p:nvSpPr>
            <p:spPr bwMode="auto">
              <a:xfrm>
                <a:off x="1890" y="1471"/>
                <a:ext cx="334" cy="1486"/>
              </a:xfrm>
              <a:prstGeom prst="rect">
                <a:avLst/>
              </a:prstGeom>
              <a:solidFill>
                <a:srgbClr val="00703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703C"/>
                  </a:solidFill>
                  <a:latin typeface="+mj-lt"/>
                </a:endParaRPr>
              </a:p>
            </p:txBody>
          </p:sp>
          <p:sp>
            <p:nvSpPr>
              <p:cNvPr id="18443" name="Line 11"/>
              <p:cNvSpPr>
                <a:spLocks noChangeShapeType="1"/>
              </p:cNvSpPr>
              <p:nvPr/>
            </p:nvSpPr>
            <p:spPr bwMode="auto">
              <a:xfrm>
                <a:off x="1886" y="1519"/>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4" name="Line 12"/>
              <p:cNvSpPr>
                <a:spLocks noChangeShapeType="1"/>
              </p:cNvSpPr>
              <p:nvPr/>
            </p:nvSpPr>
            <p:spPr bwMode="auto">
              <a:xfrm>
                <a:off x="1886" y="1991"/>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5" name="Line 13"/>
              <p:cNvSpPr>
                <a:spLocks noChangeShapeType="1"/>
              </p:cNvSpPr>
              <p:nvPr/>
            </p:nvSpPr>
            <p:spPr bwMode="auto">
              <a:xfrm>
                <a:off x="1886" y="2367"/>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6" name="Line 14"/>
              <p:cNvSpPr>
                <a:spLocks noChangeShapeType="1"/>
              </p:cNvSpPr>
              <p:nvPr/>
            </p:nvSpPr>
            <p:spPr bwMode="auto">
              <a:xfrm>
                <a:off x="1886" y="2777"/>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7" name="Line 15"/>
              <p:cNvSpPr>
                <a:spLocks noChangeShapeType="1"/>
              </p:cNvSpPr>
              <p:nvPr/>
            </p:nvSpPr>
            <p:spPr bwMode="auto">
              <a:xfrm>
                <a:off x="1886" y="2917"/>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8" name="Line 16"/>
              <p:cNvSpPr>
                <a:spLocks noChangeShapeType="1"/>
              </p:cNvSpPr>
              <p:nvPr/>
            </p:nvSpPr>
            <p:spPr bwMode="auto">
              <a:xfrm>
                <a:off x="1886" y="1720"/>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grpSp>
        <p:grpSp>
          <p:nvGrpSpPr>
            <p:cNvPr id="18453" name="Group 21"/>
            <p:cNvGrpSpPr>
              <a:grpSpLocks/>
            </p:cNvGrpSpPr>
            <p:nvPr/>
          </p:nvGrpSpPr>
          <p:grpSpPr bwMode="auto">
            <a:xfrm>
              <a:off x="2782712" y="2362200"/>
              <a:ext cx="162278" cy="1041400"/>
              <a:chOff x="892" y="1488"/>
              <a:chExt cx="115" cy="656"/>
            </a:xfrm>
          </p:grpSpPr>
          <p:sp>
            <p:nvSpPr>
              <p:cNvPr id="18450" name="Oval 18"/>
              <p:cNvSpPr>
                <a:spLocks noChangeArrowheads="1"/>
              </p:cNvSpPr>
              <p:nvPr/>
            </p:nvSpPr>
            <p:spPr bwMode="auto">
              <a:xfrm>
                <a:off x="892" y="1488"/>
                <a:ext cx="115" cy="333"/>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1" name="Oval 19"/>
              <p:cNvSpPr>
                <a:spLocks noChangeArrowheads="1"/>
              </p:cNvSpPr>
              <p:nvPr/>
            </p:nvSpPr>
            <p:spPr bwMode="auto">
              <a:xfrm>
                <a:off x="892" y="1829"/>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2" name="Oval 20"/>
              <p:cNvSpPr>
                <a:spLocks noChangeArrowheads="1"/>
              </p:cNvSpPr>
              <p:nvPr/>
            </p:nvSpPr>
            <p:spPr bwMode="auto">
              <a:xfrm>
                <a:off x="901" y="1768"/>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grpSp>
          <p:nvGrpSpPr>
            <p:cNvPr id="18457" name="Group 25"/>
            <p:cNvGrpSpPr>
              <a:grpSpLocks/>
            </p:cNvGrpSpPr>
            <p:nvPr/>
          </p:nvGrpSpPr>
          <p:grpSpPr bwMode="auto">
            <a:xfrm>
              <a:off x="2782712" y="3694113"/>
              <a:ext cx="162278" cy="1027112"/>
              <a:chOff x="892" y="2327"/>
              <a:chExt cx="115" cy="647"/>
            </a:xfrm>
          </p:grpSpPr>
          <p:sp>
            <p:nvSpPr>
              <p:cNvPr id="18454" name="Oval 22"/>
              <p:cNvSpPr>
                <a:spLocks noChangeArrowheads="1"/>
              </p:cNvSpPr>
              <p:nvPr/>
            </p:nvSpPr>
            <p:spPr bwMode="auto">
              <a:xfrm>
                <a:off x="892" y="2327"/>
                <a:ext cx="115" cy="324"/>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5" name="Oval 23"/>
              <p:cNvSpPr>
                <a:spLocks noChangeArrowheads="1"/>
              </p:cNvSpPr>
              <p:nvPr/>
            </p:nvSpPr>
            <p:spPr bwMode="auto">
              <a:xfrm>
                <a:off x="892" y="2659"/>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6" name="Oval 24"/>
              <p:cNvSpPr>
                <a:spLocks noChangeArrowheads="1"/>
              </p:cNvSpPr>
              <p:nvPr/>
            </p:nvSpPr>
            <p:spPr bwMode="auto">
              <a:xfrm>
                <a:off x="901" y="2598"/>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sp>
          <p:nvSpPr>
            <p:cNvPr id="18458" name="Freeform 26"/>
            <p:cNvSpPr>
              <a:spLocks/>
            </p:cNvSpPr>
            <p:nvPr/>
          </p:nvSpPr>
          <p:spPr bwMode="auto">
            <a:xfrm>
              <a:off x="4779434" y="2578102"/>
              <a:ext cx="1087966" cy="708025"/>
            </a:xfrm>
            <a:custGeom>
              <a:avLst/>
              <a:gdLst>
                <a:gd name="T0" fmla="*/ 0 w 771"/>
                <a:gd name="T1" fmla="*/ 210 h 446"/>
                <a:gd name="T2" fmla="*/ 323 w 771"/>
                <a:gd name="T3" fmla="*/ 0 h 446"/>
                <a:gd name="T4" fmla="*/ 323 w 771"/>
                <a:gd name="T5" fmla="*/ 70 h 446"/>
                <a:gd name="T6" fmla="*/ 770 w 771"/>
                <a:gd name="T7" fmla="*/ 70 h 446"/>
                <a:gd name="T8" fmla="*/ 770 w 771"/>
                <a:gd name="T9" fmla="*/ 384 h 446"/>
                <a:gd name="T10" fmla="*/ 323 w 771"/>
                <a:gd name="T11" fmla="*/ 384 h 446"/>
                <a:gd name="T12" fmla="*/ 323 w 771"/>
                <a:gd name="T13" fmla="*/ 445 h 446"/>
                <a:gd name="T14" fmla="*/ 0 w 771"/>
                <a:gd name="T15" fmla="*/ 21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1" h="446">
                  <a:moveTo>
                    <a:pt x="0" y="210"/>
                  </a:moveTo>
                  <a:lnTo>
                    <a:pt x="323" y="0"/>
                  </a:lnTo>
                  <a:lnTo>
                    <a:pt x="323" y="70"/>
                  </a:lnTo>
                  <a:lnTo>
                    <a:pt x="770" y="70"/>
                  </a:lnTo>
                  <a:lnTo>
                    <a:pt x="770" y="384"/>
                  </a:lnTo>
                  <a:lnTo>
                    <a:pt x="323" y="384"/>
                  </a:lnTo>
                  <a:lnTo>
                    <a:pt x="323" y="445"/>
                  </a:lnTo>
                  <a:lnTo>
                    <a:pt x="0"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59" name="Freeform 27"/>
            <p:cNvSpPr>
              <a:spLocks/>
            </p:cNvSpPr>
            <p:nvPr/>
          </p:nvSpPr>
          <p:spPr bwMode="auto">
            <a:xfrm>
              <a:off x="3036711" y="3813177"/>
              <a:ext cx="1063978" cy="722313"/>
            </a:xfrm>
            <a:custGeom>
              <a:avLst/>
              <a:gdLst>
                <a:gd name="T0" fmla="*/ 753 w 754"/>
                <a:gd name="T1" fmla="*/ 209 h 455"/>
                <a:gd name="T2" fmla="*/ 429 w 754"/>
                <a:gd name="T3" fmla="*/ 0 h 455"/>
                <a:gd name="T4" fmla="*/ 429 w 754"/>
                <a:gd name="T5" fmla="*/ 69 h 455"/>
                <a:gd name="T6" fmla="*/ 0 w 754"/>
                <a:gd name="T7" fmla="*/ 69 h 455"/>
                <a:gd name="T8" fmla="*/ 0 w 754"/>
                <a:gd name="T9" fmla="*/ 384 h 455"/>
                <a:gd name="T10" fmla="*/ 429 w 754"/>
                <a:gd name="T11" fmla="*/ 384 h 455"/>
                <a:gd name="T12" fmla="*/ 429 w 754"/>
                <a:gd name="T13" fmla="*/ 454 h 455"/>
                <a:gd name="T14" fmla="*/ 753 w 754"/>
                <a:gd name="T15" fmla="*/ 209 h 4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4" h="455">
                  <a:moveTo>
                    <a:pt x="753" y="209"/>
                  </a:moveTo>
                  <a:lnTo>
                    <a:pt x="429" y="0"/>
                  </a:lnTo>
                  <a:lnTo>
                    <a:pt x="429" y="69"/>
                  </a:lnTo>
                  <a:lnTo>
                    <a:pt x="0" y="69"/>
                  </a:lnTo>
                  <a:lnTo>
                    <a:pt x="0" y="384"/>
                  </a:lnTo>
                  <a:lnTo>
                    <a:pt x="429" y="384"/>
                  </a:lnTo>
                  <a:lnTo>
                    <a:pt x="429" y="454"/>
                  </a:lnTo>
                  <a:lnTo>
                    <a:pt x="753" y="209"/>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60" name="Freeform 28"/>
            <p:cNvSpPr>
              <a:spLocks/>
            </p:cNvSpPr>
            <p:nvPr/>
          </p:nvSpPr>
          <p:spPr bwMode="auto">
            <a:xfrm>
              <a:off x="4790723" y="3770313"/>
              <a:ext cx="1039988" cy="723900"/>
            </a:xfrm>
            <a:custGeom>
              <a:avLst/>
              <a:gdLst>
                <a:gd name="T0" fmla="*/ 736 w 737"/>
                <a:gd name="T1" fmla="*/ 210 h 456"/>
                <a:gd name="T2" fmla="*/ 412 w 737"/>
                <a:gd name="T3" fmla="*/ 0 h 456"/>
                <a:gd name="T4" fmla="*/ 412 w 737"/>
                <a:gd name="T5" fmla="*/ 70 h 456"/>
                <a:gd name="T6" fmla="*/ 0 w 737"/>
                <a:gd name="T7" fmla="*/ 70 h 456"/>
                <a:gd name="T8" fmla="*/ 0 w 737"/>
                <a:gd name="T9" fmla="*/ 385 h 456"/>
                <a:gd name="T10" fmla="*/ 412 w 737"/>
                <a:gd name="T11" fmla="*/ 385 h 456"/>
                <a:gd name="T12" fmla="*/ 412 w 737"/>
                <a:gd name="T13" fmla="*/ 455 h 456"/>
                <a:gd name="T14" fmla="*/ 736 w 737"/>
                <a:gd name="T15" fmla="*/ 210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7" h="456">
                  <a:moveTo>
                    <a:pt x="736" y="210"/>
                  </a:moveTo>
                  <a:lnTo>
                    <a:pt x="412" y="0"/>
                  </a:lnTo>
                  <a:lnTo>
                    <a:pt x="412" y="70"/>
                  </a:lnTo>
                  <a:lnTo>
                    <a:pt x="0" y="70"/>
                  </a:lnTo>
                  <a:lnTo>
                    <a:pt x="0" y="385"/>
                  </a:lnTo>
                  <a:lnTo>
                    <a:pt x="412" y="385"/>
                  </a:lnTo>
                  <a:lnTo>
                    <a:pt x="412" y="455"/>
                  </a:lnTo>
                  <a:lnTo>
                    <a:pt x="736"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61" name="Rectangle 29"/>
            <p:cNvSpPr>
              <a:spLocks noChangeArrowheads="1"/>
            </p:cNvSpPr>
            <p:nvPr/>
          </p:nvSpPr>
          <p:spPr bwMode="auto">
            <a:xfrm>
              <a:off x="2758723" y="4856164"/>
              <a:ext cx="1600438"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Outdoor Air </a:t>
              </a:r>
            </a:p>
          </p:txBody>
        </p:sp>
        <p:sp>
          <p:nvSpPr>
            <p:cNvPr id="18462" name="Rectangle 30"/>
            <p:cNvSpPr>
              <a:spLocks noChangeArrowheads="1"/>
            </p:cNvSpPr>
            <p:nvPr/>
          </p:nvSpPr>
          <p:spPr bwMode="auto">
            <a:xfrm>
              <a:off x="4821767" y="3900489"/>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83 DEG </a:t>
              </a:r>
            </a:p>
          </p:txBody>
        </p:sp>
        <p:sp>
          <p:nvSpPr>
            <p:cNvPr id="18463" name="Rectangle 31"/>
            <p:cNvSpPr>
              <a:spLocks noChangeArrowheads="1"/>
            </p:cNvSpPr>
            <p:nvPr/>
          </p:nvSpPr>
          <p:spPr bwMode="auto">
            <a:xfrm>
              <a:off x="4821768" y="4108451"/>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79 GR.</a:t>
              </a:r>
            </a:p>
          </p:txBody>
        </p:sp>
        <p:sp>
          <p:nvSpPr>
            <p:cNvPr id="18464" name="Rectangle 32"/>
            <p:cNvSpPr>
              <a:spLocks noChangeArrowheads="1"/>
            </p:cNvSpPr>
            <p:nvPr/>
          </p:nvSpPr>
          <p:spPr bwMode="auto">
            <a:xfrm>
              <a:off x="5044723" y="2708276"/>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80 DEG </a:t>
              </a:r>
            </a:p>
          </p:txBody>
        </p:sp>
        <p:sp>
          <p:nvSpPr>
            <p:cNvPr id="18465" name="Rectangle 33"/>
            <p:cNvSpPr>
              <a:spLocks noChangeArrowheads="1"/>
            </p:cNvSpPr>
            <p:nvPr/>
          </p:nvSpPr>
          <p:spPr bwMode="auto">
            <a:xfrm>
              <a:off x="5044724" y="2916239"/>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dirty="0">
                  <a:solidFill>
                    <a:srgbClr val="000000"/>
                  </a:solidFill>
                  <a:latin typeface="+mj-lt"/>
                </a:rPr>
                <a:t>70 GR.</a:t>
              </a:r>
            </a:p>
          </p:txBody>
        </p:sp>
        <p:sp>
          <p:nvSpPr>
            <p:cNvPr id="18466" name="Rectangle 34"/>
            <p:cNvSpPr>
              <a:spLocks noChangeArrowheads="1"/>
            </p:cNvSpPr>
            <p:nvPr/>
          </p:nvSpPr>
          <p:spPr bwMode="auto">
            <a:xfrm>
              <a:off x="3055056" y="3927475"/>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dirty="0">
                  <a:solidFill>
                    <a:srgbClr val="000000"/>
                  </a:solidFill>
                  <a:latin typeface="+mj-lt"/>
                </a:rPr>
                <a:t>95 DEG </a:t>
              </a:r>
            </a:p>
          </p:txBody>
        </p:sp>
        <p:sp>
          <p:nvSpPr>
            <p:cNvPr id="18467" name="Rectangle 35"/>
            <p:cNvSpPr>
              <a:spLocks noChangeArrowheads="1"/>
            </p:cNvSpPr>
            <p:nvPr/>
          </p:nvSpPr>
          <p:spPr bwMode="auto">
            <a:xfrm>
              <a:off x="3055056" y="4135439"/>
              <a:ext cx="812723"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115 GR.</a:t>
              </a:r>
            </a:p>
          </p:txBody>
        </p:sp>
        <p:sp>
          <p:nvSpPr>
            <p:cNvPr id="18468" name="Freeform 36"/>
            <p:cNvSpPr>
              <a:spLocks/>
            </p:cNvSpPr>
            <p:nvPr/>
          </p:nvSpPr>
          <p:spPr bwMode="auto">
            <a:xfrm>
              <a:off x="3073402" y="2549527"/>
              <a:ext cx="1014589" cy="709613"/>
            </a:xfrm>
            <a:custGeom>
              <a:avLst/>
              <a:gdLst>
                <a:gd name="T0" fmla="*/ 0 w 719"/>
                <a:gd name="T1" fmla="*/ 210 h 447"/>
                <a:gd name="T2" fmla="*/ 324 w 719"/>
                <a:gd name="T3" fmla="*/ 0 h 447"/>
                <a:gd name="T4" fmla="*/ 324 w 719"/>
                <a:gd name="T5" fmla="*/ 70 h 447"/>
                <a:gd name="T6" fmla="*/ 718 w 719"/>
                <a:gd name="T7" fmla="*/ 70 h 447"/>
                <a:gd name="T8" fmla="*/ 718 w 719"/>
                <a:gd name="T9" fmla="*/ 385 h 447"/>
                <a:gd name="T10" fmla="*/ 324 w 719"/>
                <a:gd name="T11" fmla="*/ 385 h 447"/>
                <a:gd name="T12" fmla="*/ 324 w 719"/>
                <a:gd name="T13" fmla="*/ 446 h 447"/>
                <a:gd name="T14" fmla="*/ 0 w 719"/>
                <a:gd name="T15" fmla="*/ 210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9" h="447">
                  <a:moveTo>
                    <a:pt x="0" y="210"/>
                  </a:moveTo>
                  <a:lnTo>
                    <a:pt x="324" y="0"/>
                  </a:lnTo>
                  <a:lnTo>
                    <a:pt x="324" y="70"/>
                  </a:lnTo>
                  <a:lnTo>
                    <a:pt x="718" y="70"/>
                  </a:lnTo>
                  <a:lnTo>
                    <a:pt x="718" y="385"/>
                  </a:lnTo>
                  <a:lnTo>
                    <a:pt x="324" y="385"/>
                  </a:lnTo>
                  <a:lnTo>
                    <a:pt x="324" y="446"/>
                  </a:lnTo>
                  <a:lnTo>
                    <a:pt x="0"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69" name="Rectangle 37"/>
            <p:cNvSpPr>
              <a:spLocks noChangeArrowheads="1"/>
            </p:cNvSpPr>
            <p:nvPr/>
          </p:nvSpPr>
          <p:spPr bwMode="auto">
            <a:xfrm>
              <a:off x="4748389" y="1874839"/>
              <a:ext cx="1513684"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dirty="0">
                  <a:solidFill>
                    <a:srgbClr val="000000"/>
                  </a:solidFill>
                  <a:latin typeface="+mj-lt"/>
                </a:rPr>
                <a:t> Return Air </a:t>
              </a:r>
            </a:p>
          </p:txBody>
        </p:sp>
        <p:sp>
          <p:nvSpPr>
            <p:cNvPr id="18470" name="Rectangle 38"/>
            <p:cNvSpPr>
              <a:spLocks noChangeArrowheads="1"/>
            </p:cNvSpPr>
            <p:nvPr/>
          </p:nvSpPr>
          <p:spPr bwMode="auto">
            <a:xfrm>
              <a:off x="4809067" y="4856164"/>
              <a:ext cx="145552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Supply Air </a:t>
              </a:r>
            </a:p>
          </p:txBody>
        </p:sp>
        <p:sp>
          <p:nvSpPr>
            <p:cNvPr id="18471" name="Rectangle 39"/>
            <p:cNvSpPr>
              <a:spLocks noChangeArrowheads="1"/>
            </p:cNvSpPr>
            <p:nvPr/>
          </p:nvSpPr>
          <p:spPr bwMode="auto">
            <a:xfrm>
              <a:off x="3265311" y="2667001"/>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92 DEG </a:t>
              </a:r>
            </a:p>
          </p:txBody>
        </p:sp>
        <p:sp>
          <p:nvSpPr>
            <p:cNvPr id="18472" name="Rectangle 40"/>
            <p:cNvSpPr>
              <a:spLocks noChangeArrowheads="1"/>
            </p:cNvSpPr>
            <p:nvPr/>
          </p:nvSpPr>
          <p:spPr bwMode="auto">
            <a:xfrm>
              <a:off x="3265311" y="2874964"/>
              <a:ext cx="85921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109 GR.</a:t>
              </a:r>
            </a:p>
          </p:txBody>
        </p:sp>
        <p:sp>
          <p:nvSpPr>
            <p:cNvPr id="18475" name="Rectangle 43"/>
            <p:cNvSpPr>
              <a:spLocks noChangeArrowheads="1"/>
            </p:cNvSpPr>
            <p:nvPr/>
          </p:nvSpPr>
          <p:spPr bwMode="auto">
            <a:xfrm>
              <a:off x="2709335" y="1874839"/>
              <a:ext cx="1503873"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Exhaust Air</a:t>
              </a:r>
            </a:p>
          </p:txBody>
        </p:sp>
        <p:cxnSp>
          <p:nvCxnSpPr>
            <p:cNvPr id="4" name="Straight Arrow Connector 3"/>
            <p:cNvCxnSpPr/>
            <p:nvPr/>
          </p:nvCxnSpPr>
          <p:spPr>
            <a:xfrm flipH="1">
              <a:off x="4436022" y="2915443"/>
              <a:ext cx="3176" cy="98901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7098948" y="1889126"/>
            <a:ext cx="3564028" cy="3367790"/>
            <a:chOff x="6784623" y="1889126"/>
            <a:chExt cx="3564028" cy="3367790"/>
          </a:xfrm>
        </p:grpSpPr>
        <p:sp>
          <p:nvSpPr>
            <p:cNvPr id="18476" name="Line 44"/>
            <p:cNvSpPr>
              <a:spLocks noChangeShapeType="1"/>
            </p:cNvSpPr>
            <p:nvPr/>
          </p:nvSpPr>
          <p:spPr bwMode="auto">
            <a:xfrm>
              <a:off x="8027813" y="3409950"/>
              <a:ext cx="877711"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nvGrpSpPr>
            <p:cNvPr id="18484" name="Group 52"/>
            <p:cNvGrpSpPr>
              <a:grpSpLocks/>
            </p:cNvGrpSpPr>
            <p:nvPr/>
          </p:nvGrpSpPr>
          <p:grpSpPr bwMode="auto">
            <a:xfrm>
              <a:off x="8274756" y="2335215"/>
              <a:ext cx="464256" cy="2359025"/>
              <a:chOff x="4784" y="1471"/>
              <a:chExt cx="329" cy="1486"/>
            </a:xfrm>
          </p:grpSpPr>
          <p:sp>
            <p:nvSpPr>
              <p:cNvPr id="18477" name="Rectangle 45"/>
              <p:cNvSpPr>
                <a:spLocks noChangeArrowheads="1"/>
              </p:cNvSpPr>
              <p:nvPr/>
            </p:nvSpPr>
            <p:spPr bwMode="auto">
              <a:xfrm>
                <a:off x="4788" y="1471"/>
                <a:ext cx="325" cy="1486"/>
              </a:xfrm>
              <a:prstGeom prst="rect">
                <a:avLst/>
              </a:prstGeom>
              <a:solidFill>
                <a:srgbClr val="00703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703C"/>
                  </a:solidFill>
                  <a:latin typeface="+mj-lt"/>
                </a:endParaRPr>
              </a:p>
            </p:txBody>
          </p:sp>
          <p:sp>
            <p:nvSpPr>
              <p:cNvPr id="18478" name="Line 46"/>
              <p:cNvSpPr>
                <a:spLocks noChangeShapeType="1"/>
              </p:cNvSpPr>
              <p:nvPr/>
            </p:nvSpPr>
            <p:spPr bwMode="auto">
              <a:xfrm>
                <a:off x="4784" y="1519"/>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79" name="Line 47"/>
              <p:cNvSpPr>
                <a:spLocks noChangeShapeType="1"/>
              </p:cNvSpPr>
              <p:nvPr/>
            </p:nvSpPr>
            <p:spPr bwMode="auto">
              <a:xfrm>
                <a:off x="4784" y="1991"/>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0" name="Line 48"/>
              <p:cNvSpPr>
                <a:spLocks noChangeShapeType="1"/>
              </p:cNvSpPr>
              <p:nvPr/>
            </p:nvSpPr>
            <p:spPr bwMode="auto">
              <a:xfrm>
                <a:off x="4784" y="2367"/>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1" name="Line 49"/>
              <p:cNvSpPr>
                <a:spLocks noChangeShapeType="1"/>
              </p:cNvSpPr>
              <p:nvPr/>
            </p:nvSpPr>
            <p:spPr bwMode="auto">
              <a:xfrm>
                <a:off x="4784" y="2786"/>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2" name="Line 50"/>
              <p:cNvSpPr>
                <a:spLocks noChangeShapeType="1"/>
              </p:cNvSpPr>
              <p:nvPr/>
            </p:nvSpPr>
            <p:spPr bwMode="auto">
              <a:xfrm>
                <a:off x="4784" y="2926"/>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3" name="Line 51"/>
              <p:cNvSpPr>
                <a:spLocks noChangeShapeType="1"/>
              </p:cNvSpPr>
              <p:nvPr/>
            </p:nvSpPr>
            <p:spPr bwMode="auto">
              <a:xfrm>
                <a:off x="4784" y="1729"/>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grpSp>
        <p:grpSp>
          <p:nvGrpSpPr>
            <p:cNvPr id="18488" name="Group 56"/>
            <p:cNvGrpSpPr>
              <a:grpSpLocks/>
            </p:cNvGrpSpPr>
            <p:nvPr/>
          </p:nvGrpSpPr>
          <p:grpSpPr bwMode="auto">
            <a:xfrm>
              <a:off x="6859413" y="2376488"/>
              <a:ext cx="162277" cy="1027112"/>
              <a:chOff x="3781" y="1497"/>
              <a:chExt cx="115" cy="647"/>
            </a:xfrm>
          </p:grpSpPr>
          <p:sp>
            <p:nvSpPr>
              <p:cNvPr id="18485" name="Oval 53"/>
              <p:cNvSpPr>
                <a:spLocks noChangeArrowheads="1"/>
              </p:cNvSpPr>
              <p:nvPr/>
            </p:nvSpPr>
            <p:spPr bwMode="auto">
              <a:xfrm>
                <a:off x="3781" y="1497"/>
                <a:ext cx="115" cy="333"/>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86" name="Oval 54"/>
              <p:cNvSpPr>
                <a:spLocks noChangeArrowheads="1"/>
              </p:cNvSpPr>
              <p:nvPr/>
            </p:nvSpPr>
            <p:spPr bwMode="auto">
              <a:xfrm>
                <a:off x="3781" y="1829"/>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87" name="Oval 55"/>
              <p:cNvSpPr>
                <a:spLocks noChangeArrowheads="1"/>
              </p:cNvSpPr>
              <p:nvPr/>
            </p:nvSpPr>
            <p:spPr bwMode="auto">
              <a:xfrm>
                <a:off x="3790" y="1768"/>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grpSp>
          <p:nvGrpSpPr>
            <p:cNvPr id="18492" name="Group 60"/>
            <p:cNvGrpSpPr>
              <a:grpSpLocks/>
            </p:cNvGrpSpPr>
            <p:nvPr/>
          </p:nvGrpSpPr>
          <p:grpSpPr bwMode="auto">
            <a:xfrm>
              <a:off x="6859413" y="3694113"/>
              <a:ext cx="162277" cy="1041400"/>
              <a:chOff x="3781" y="2327"/>
              <a:chExt cx="115" cy="656"/>
            </a:xfrm>
          </p:grpSpPr>
          <p:sp>
            <p:nvSpPr>
              <p:cNvPr id="18489" name="Oval 57"/>
              <p:cNvSpPr>
                <a:spLocks noChangeArrowheads="1"/>
              </p:cNvSpPr>
              <p:nvPr/>
            </p:nvSpPr>
            <p:spPr bwMode="auto">
              <a:xfrm>
                <a:off x="3781" y="2327"/>
                <a:ext cx="115" cy="333"/>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90" name="Oval 58"/>
              <p:cNvSpPr>
                <a:spLocks noChangeArrowheads="1"/>
              </p:cNvSpPr>
              <p:nvPr/>
            </p:nvSpPr>
            <p:spPr bwMode="auto">
              <a:xfrm>
                <a:off x="3781" y="2668"/>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91" name="Oval 59"/>
              <p:cNvSpPr>
                <a:spLocks noChangeArrowheads="1"/>
              </p:cNvSpPr>
              <p:nvPr/>
            </p:nvSpPr>
            <p:spPr bwMode="auto">
              <a:xfrm>
                <a:off x="3790" y="2607"/>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sp>
          <p:nvSpPr>
            <p:cNvPr id="18493" name="Freeform 61"/>
            <p:cNvSpPr>
              <a:spLocks/>
            </p:cNvSpPr>
            <p:nvPr/>
          </p:nvSpPr>
          <p:spPr bwMode="auto">
            <a:xfrm>
              <a:off x="8854723" y="2592390"/>
              <a:ext cx="1089378" cy="708025"/>
            </a:xfrm>
            <a:custGeom>
              <a:avLst/>
              <a:gdLst>
                <a:gd name="T0" fmla="*/ 0 w 772"/>
                <a:gd name="T1" fmla="*/ 209 h 446"/>
                <a:gd name="T2" fmla="*/ 333 w 772"/>
                <a:gd name="T3" fmla="*/ 0 h 446"/>
                <a:gd name="T4" fmla="*/ 333 w 772"/>
                <a:gd name="T5" fmla="*/ 61 h 446"/>
                <a:gd name="T6" fmla="*/ 771 w 772"/>
                <a:gd name="T7" fmla="*/ 61 h 446"/>
                <a:gd name="T8" fmla="*/ 771 w 772"/>
                <a:gd name="T9" fmla="*/ 375 h 446"/>
                <a:gd name="T10" fmla="*/ 333 w 772"/>
                <a:gd name="T11" fmla="*/ 375 h 446"/>
                <a:gd name="T12" fmla="*/ 333 w 772"/>
                <a:gd name="T13" fmla="*/ 445 h 446"/>
                <a:gd name="T14" fmla="*/ 0 w 772"/>
                <a:gd name="T15" fmla="*/ 209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2" h="446">
                  <a:moveTo>
                    <a:pt x="0" y="209"/>
                  </a:moveTo>
                  <a:lnTo>
                    <a:pt x="333" y="0"/>
                  </a:lnTo>
                  <a:lnTo>
                    <a:pt x="333" y="61"/>
                  </a:lnTo>
                  <a:lnTo>
                    <a:pt x="771" y="61"/>
                  </a:lnTo>
                  <a:lnTo>
                    <a:pt x="771" y="375"/>
                  </a:lnTo>
                  <a:lnTo>
                    <a:pt x="333" y="375"/>
                  </a:lnTo>
                  <a:lnTo>
                    <a:pt x="333" y="445"/>
                  </a:lnTo>
                  <a:lnTo>
                    <a:pt x="0" y="209"/>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94" name="Freeform 62"/>
            <p:cNvSpPr>
              <a:spLocks/>
            </p:cNvSpPr>
            <p:nvPr/>
          </p:nvSpPr>
          <p:spPr bwMode="auto">
            <a:xfrm>
              <a:off x="7150101" y="3825875"/>
              <a:ext cx="1039988" cy="723900"/>
            </a:xfrm>
            <a:custGeom>
              <a:avLst/>
              <a:gdLst>
                <a:gd name="T0" fmla="*/ 736 w 737"/>
                <a:gd name="T1" fmla="*/ 210 h 456"/>
                <a:gd name="T2" fmla="*/ 403 w 737"/>
                <a:gd name="T3" fmla="*/ 0 h 456"/>
                <a:gd name="T4" fmla="*/ 403 w 737"/>
                <a:gd name="T5" fmla="*/ 70 h 456"/>
                <a:gd name="T6" fmla="*/ 0 w 737"/>
                <a:gd name="T7" fmla="*/ 70 h 456"/>
                <a:gd name="T8" fmla="*/ 0 w 737"/>
                <a:gd name="T9" fmla="*/ 385 h 456"/>
                <a:gd name="T10" fmla="*/ 403 w 737"/>
                <a:gd name="T11" fmla="*/ 385 h 456"/>
                <a:gd name="T12" fmla="*/ 403 w 737"/>
                <a:gd name="T13" fmla="*/ 455 h 456"/>
                <a:gd name="T14" fmla="*/ 736 w 737"/>
                <a:gd name="T15" fmla="*/ 210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7" h="456">
                  <a:moveTo>
                    <a:pt x="736" y="210"/>
                  </a:moveTo>
                  <a:lnTo>
                    <a:pt x="403" y="0"/>
                  </a:lnTo>
                  <a:lnTo>
                    <a:pt x="403" y="70"/>
                  </a:lnTo>
                  <a:lnTo>
                    <a:pt x="0" y="70"/>
                  </a:lnTo>
                  <a:lnTo>
                    <a:pt x="0" y="385"/>
                  </a:lnTo>
                  <a:lnTo>
                    <a:pt x="403" y="385"/>
                  </a:lnTo>
                  <a:lnTo>
                    <a:pt x="403" y="455"/>
                  </a:lnTo>
                  <a:lnTo>
                    <a:pt x="736"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95" name="Freeform 63"/>
            <p:cNvSpPr>
              <a:spLocks/>
            </p:cNvSpPr>
            <p:nvPr/>
          </p:nvSpPr>
          <p:spPr bwMode="auto">
            <a:xfrm>
              <a:off x="8880123" y="3784601"/>
              <a:ext cx="1038578" cy="722313"/>
            </a:xfrm>
            <a:custGeom>
              <a:avLst/>
              <a:gdLst>
                <a:gd name="T0" fmla="*/ 735 w 736"/>
                <a:gd name="T1" fmla="*/ 210 h 455"/>
                <a:gd name="T2" fmla="*/ 403 w 736"/>
                <a:gd name="T3" fmla="*/ 0 h 455"/>
                <a:gd name="T4" fmla="*/ 403 w 736"/>
                <a:gd name="T5" fmla="*/ 70 h 455"/>
                <a:gd name="T6" fmla="*/ 0 w 736"/>
                <a:gd name="T7" fmla="*/ 70 h 455"/>
                <a:gd name="T8" fmla="*/ 0 w 736"/>
                <a:gd name="T9" fmla="*/ 385 h 455"/>
                <a:gd name="T10" fmla="*/ 403 w 736"/>
                <a:gd name="T11" fmla="*/ 385 h 455"/>
                <a:gd name="T12" fmla="*/ 403 w 736"/>
                <a:gd name="T13" fmla="*/ 454 h 455"/>
                <a:gd name="T14" fmla="*/ 735 w 736"/>
                <a:gd name="T15" fmla="*/ 210 h 4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6" h="455">
                  <a:moveTo>
                    <a:pt x="735" y="210"/>
                  </a:moveTo>
                  <a:lnTo>
                    <a:pt x="403" y="0"/>
                  </a:lnTo>
                  <a:lnTo>
                    <a:pt x="403" y="70"/>
                  </a:lnTo>
                  <a:lnTo>
                    <a:pt x="0" y="70"/>
                  </a:lnTo>
                  <a:lnTo>
                    <a:pt x="0" y="385"/>
                  </a:lnTo>
                  <a:lnTo>
                    <a:pt x="403" y="385"/>
                  </a:lnTo>
                  <a:lnTo>
                    <a:pt x="403" y="454"/>
                  </a:lnTo>
                  <a:lnTo>
                    <a:pt x="735"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96" name="Rectangle 64"/>
            <p:cNvSpPr>
              <a:spLocks noChangeArrowheads="1"/>
            </p:cNvSpPr>
            <p:nvPr/>
          </p:nvSpPr>
          <p:spPr bwMode="auto">
            <a:xfrm>
              <a:off x="6834012" y="4856164"/>
              <a:ext cx="1600438"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Outdoor Air </a:t>
              </a:r>
            </a:p>
          </p:txBody>
        </p:sp>
        <p:sp>
          <p:nvSpPr>
            <p:cNvPr id="18497" name="Rectangle 65"/>
            <p:cNvSpPr>
              <a:spLocks noChangeArrowheads="1"/>
            </p:cNvSpPr>
            <p:nvPr/>
          </p:nvSpPr>
          <p:spPr bwMode="auto">
            <a:xfrm>
              <a:off x="8897056" y="3914776"/>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63 DEG </a:t>
              </a:r>
            </a:p>
          </p:txBody>
        </p:sp>
        <p:sp>
          <p:nvSpPr>
            <p:cNvPr id="18498" name="Rectangle 66"/>
            <p:cNvSpPr>
              <a:spLocks noChangeArrowheads="1"/>
            </p:cNvSpPr>
            <p:nvPr/>
          </p:nvSpPr>
          <p:spPr bwMode="auto">
            <a:xfrm>
              <a:off x="8897057" y="4122739"/>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53 GR.</a:t>
              </a:r>
            </a:p>
          </p:txBody>
        </p:sp>
        <p:sp>
          <p:nvSpPr>
            <p:cNvPr id="18499" name="Rectangle 67"/>
            <p:cNvSpPr>
              <a:spLocks noChangeArrowheads="1"/>
            </p:cNvSpPr>
            <p:nvPr/>
          </p:nvSpPr>
          <p:spPr bwMode="auto">
            <a:xfrm>
              <a:off x="9169400" y="2708276"/>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72 DEG </a:t>
              </a:r>
            </a:p>
          </p:txBody>
        </p:sp>
        <p:sp>
          <p:nvSpPr>
            <p:cNvPr id="18500" name="Rectangle 68"/>
            <p:cNvSpPr>
              <a:spLocks noChangeArrowheads="1"/>
            </p:cNvSpPr>
            <p:nvPr/>
          </p:nvSpPr>
          <p:spPr bwMode="auto">
            <a:xfrm>
              <a:off x="9169401" y="2916239"/>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60 GR.</a:t>
              </a:r>
            </a:p>
          </p:txBody>
        </p:sp>
        <p:sp>
          <p:nvSpPr>
            <p:cNvPr id="18501" name="Rectangle 69"/>
            <p:cNvSpPr>
              <a:spLocks noChangeArrowheads="1"/>
            </p:cNvSpPr>
            <p:nvPr/>
          </p:nvSpPr>
          <p:spPr bwMode="auto">
            <a:xfrm>
              <a:off x="7167034" y="3941764"/>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30 DEG </a:t>
              </a:r>
            </a:p>
          </p:txBody>
        </p:sp>
        <p:sp>
          <p:nvSpPr>
            <p:cNvPr id="18502" name="Rectangle 70"/>
            <p:cNvSpPr>
              <a:spLocks noChangeArrowheads="1"/>
            </p:cNvSpPr>
            <p:nvPr/>
          </p:nvSpPr>
          <p:spPr bwMode="auto">
            <a:xfrm>
              <a:off x="7167035" y="4149726"/>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25 GR.</a:t>
              </a:r>
            </a:p>
          </p:txBody>
        </p:sp>
        <p:sp>
          <p:nvSpPr>
            <p:cNvPr id="18503" name="Freeform 71"/>
            <p:cNvSpPr>
              <a:spLocks/>
            </p:cNvSpPr>
            <p:nvPr/>
          </p:nvSpPr>
          <p:spPr bwMode="auto">
            <a:xfrm>
              <a:off x="7150101" y="2563813"/>
              <a:ext cx="990600" cy="709612"/>
            </a:xfrm>
            <a:custGeom>
              <a:avLst/>
              <a:gdLst>
                <a:gd name="T0" fmla="*/ 0 w 702"/>
                <a:gd name="T1" fmla="*/ 210 h 447"/>
                <a:gd name="T2" fmla="*/ 333 w 702"/>
                <a:gd name="T3" fmla="*/ 0 h 447"/>
                <a:gd name="T4" fmla="*/ 333 w 702"/>
                <a:gd name="T5" fmla="*/ 61 h 447"/>
                <a:gd name="T6" fmla="*/ 701 w 702"/>
                <a:gd name="T7" fmla="*/ 61 h 447"/>
                <a:gd name="T8" fmla="*/ 701 w 702"/>
                <a:gd name="T9" fmla="*/ 376 h 447"/>
                <a:gd name="T10" fmla="*/ 333 w 702"/>
                <a:gd name="T11" fmla="*/ 376 h 447"/>
                <a:gd name="T12" fmla="*/ 333 w 702"/>
                <a:gd name="T13" fmla="*/ 446 h 447"/>
                <a:gd name="T14" fmla="*/ 0 w 702"/>
                <a:gd name="T15" fmla="*/ 210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2" h="447">
                  <a:moveTo>
                    <a:pt x="0" y="210"/>
                  </a:moveTo>
                  <a:lnTo>
                    <a:pt x="333" y="0"/>
                  </a:lnTo>
                  <a:lnTo>
                    <a:pt x="333" y="61"/>
                  </a:lnTo>
                  <a:lnTo>
                    <a:pt x="701" y="61"/>
                  </a:lnTo>
                  <a:lnTo>
                    <a:pt x="701" y="376"/>
                  </a:lnTo>
                  <a:lnTo>
                    <a:pt x="333" y="376"/>
                  </a:lnTo>
                  <a:lnTo>
                    <a:pt x="333" y="446"/>
                  </a:lnTo>
                  <a:lnTo>
                    <a:pt x="0"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504" name="Rectangle 72"/>
            <p:cNvSpPr>
              <a:spLocks noChangeArrowheads="1"/>
            </p:cNvSpPr>
            <p:nvPr/>
          </p:nvSpPr>
          <p:spPr bwMode="auto">
            <a:xfrm>
              <a:off x="8834967" y="1889126"/>
              <a:ext cx="1513684"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 Return Air </a:t>
              </a:r>
            </a:p>
          </p:txBody>
        </p:sp>
        <p:sp>
          <p:nvSpPr>
            <p:cNvPr id="18505" name="Rectangle 73"/>
            <p:cNvSpPr>
              <a:spLocks noChangeArrowheads="1"/>
            </p:cNvSpPr>
            <p:nvPr/>
          </p:nvSpPr>
          <p:spPr bwMode="auto">
            <a:xfrm>
              <a:off x="8884356" y="4856164"/>
              <a:ext cx="145552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Supply Air </a:t>
              </a:r>
            </a:p>
          </p:txBody>
        </p:sp>
        <p:sp>
          <p:nvSpPr>
            <p:cNvPr id="18506" name="Rectangle 74"/>
            <p:cNvSpPr>
              <a:spLocks noChangeArrowheads="1"/>
            </p:cNvSpPr>
            <p:nvPr/>
          </p:nvSpPr>
          <p:spPr bwMode="auto">
            <a:xfrm>
              <a:off x="7364589" y="2681289"/>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39 DEG </a:t>
              </a:r>
            </a:p>
          </p:txBody>
        </p:sp>
        <p:sp>
          <p:nvSpPr>
            <p:cNvPr id="18507" name="Rectangle 75"/>
            <p:cNvSpPr>
              <a:spLocks noChangeArrowheads="1"/>
            </p:cNvSpPr>
            <p:nvPr/>
          </p:nvSpPr>
          <p:spPr bwMode="auto">
            <a:xfrm>
              <a:off x="7364590" y="2889251"/>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32 GR.</a:t>
              </a:r>
            </a:p>
          </p:txBody>
        </p:sp>
        <p:sp>
          <p:nvSpPr>
            <p:cNvPr id="18510" name="Rectangle 78"/>
            <p:cNvSpPr>
              <a:spLocks noChangeArrowheads="1"/>
            </p:cNvSpPr>
            <p:nvPr/>
          </p:nvSpPr>
          <p:spPr bwMode="auto">
            <a:xfrm>
              <a:off x="6784623" y="1889126"/>
              <a:ext cx="1503873"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Exhaust Air</a:t>
              </a:r>
            </a:p>
          </p:txBody>
        </p:sp>
        <p:cxnSp>
          <p:nvCxnSpPr>
            <p:cNvPr id="84" name="Straight Arrow Connector 83"/>
            <p:cNvCxnSpPr/>
            <p:nvPr/>
          </p:nvCxnSpPr>
          <p:spPr>
            <a:xfrm flipH="1">
              <a:off x="8509706" y="2915443"/>
              <a:ext cx="3176" cy="98901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8" name="Picture 7"/>
          <p:cNvPicPr>
            <a:picLocks noChangeAspect="1"/>
          </p:cNvPicPr>
          <p:nvPr/>
        </p:nvPicPr>
        <p:blipFill>
          <a:blip r:embed="rId3"/>
          <a:stretch>
            <a:fillRect/>
          </a:stretch>
        </p:blipFill>
        <p:spPr>
          <a:xfrm>
            <a:off x="2612672" y="1733552"/>
            <a:ext cx="3657600" cy="3562350"/>
          </a:xfrm>
          <a:prstGeom prst="rect">
            <a:avLst/>
          </a:prstGeom>
        </p:spPr>
      </p:pic>
      <p:pic>
        <p:nvPicPr>
          <p:cNvPr id="9" name="Picture 8"/>
          <p:cNvPicPr>
            <a:picLocks noChangeAspect="1"/>
          </p:cNvPicPr>
          <p:nvPr/>
        </p:nvPicPr>
        <p:blipFill>
          <a:blip r:embed="rId4"/>
          <a:stretch>
            <a:fillRect/>
          </a:stretch>
        </p:blipFill>
        <p:spPr>
          <a:xfrm>
            <a:off x="7006910" y="1742252"/>
            <a:ext cx="3838575" cy="3590925"/>
          </a:xfrm>
          <a:prstGeom prst="rect">
            <a:avLst/>
          </a:prstGeom>
        </p:spPr>
      </p:pic>
      <p:sp>
        <p:nvSpPr>
          <p:cNvPr id="10" name="Rectangle 9"/>
          <p:cNvSpPr/>
          <p:nvPr/>
        </p:nvSpPr>
        <p:spPr>
          <a:xfrm rot="16200000">
            <a:off x="-2566508" y="1737471"/>
            <a:ext cx="3810659" cy="369332"/>
          </a:xfrm>
          <a:prstGeom prst="rect">
            <a:avLst/>
          </a:prstGeom>
        </p:spPr>
        <p:txBody>
          <a:bodyPr wrap="none">
            <a:spAutoFit/>
          </a:bodyPr>
          <a:lstStyle/>
          <a:p>
            <a:pPr lvl="0">
              <a:defRPr/>
            </a:pPr>
            <a:r>
              <a:rPr lang="en-US" altLang="en-US" b="1" dirty="0"/>
              <a:t>LIVE TYPE UNDERNEATH GRAPHIC</a:t>
            </a:r>
          </a:p>
        </p:txBody>
      </p:sp>
    </p:spTree>
    <p:extLst>
      <p:ext uri="{BB962C8B-B14F-4D97-AF65-F5344CB8AC3E}">
        <p14:creationId xmlns:p14="http://schemas.microsoft.com/office/powerpoint/2010/main" val="850108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14591" y="856733"/>
            <a:ext cx="8720034" cy="57504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80" name="Rectangle 4"/>
          <p:cNvSpPr>
            <a:spLocks noChangeArrowheads="1"/>
          </p:cNvSpPr>
          <p:nvPr/>
        </p:nvSpPr>
        <p:spPr bwMode="auto">
          <a:xfrm>
            <a:off x="3481918" y="1196975"/>
            <a:ext cx="4811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1" name="Rectangle 5"/>
          <p:cNvSpPr>
            <a:spLocks noChangeArrowheads="1"/>
          </p:cNvSpPr>
          <p:nvPr/>
        </p:nvSpPr>
        <p:spPr bwMode="auto">
          <a:xfrm>
            <a:off x="4231217" y="4714875"/>
            <a:ext cx="3824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2" name="Rectangle 6"/>
          <p:cNvSpPr>
            <a:spLocks noChangeArrowheads="1"/>
          </p:cNvSpPr>
          <p:nvPr/>
        </p:nvSpPr>
        <p:spPr bwMode="auto">
          <a:xfrm>
            <a:off x="4660195" y="4714875"/>
            <a:ext cx="3824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3" name="Rectangle 7"/>
          <p:cNvSpPr>
            <a:spLocks noChangeArrowheads="1"/>
          </p:cNvSpPr>
          <p:nvPr/>
        </p:nvSpPr>
        <p:spPr bwMode="auto">
          <a:xfrm>
            <a:off x="5093406" y="4714875"/>
            <a:ext cx="2822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4" name="Rectangle 8"/>
          <p:cNvSpPr>
            <a:spLocks noChangeArrowheads="1"/>
          </p:cNvSpPr>
          <p:nvPr/>
        </p:nvSpPr>
        <p:spPr bwMode="auto">
          <a:xfrm>
            <a:off x="5520972" y="4714875"/>
            <a:ext cx="283634"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5" name="Rectangle 9"/>
          <p:cNvSpPr>
            <a:spLocks noChangeArrowheads="1"/>
          </p:cNvSpPr>
          <p:nvPr/>
        </p:nvSpPr>
        <p:spPr bwMode="auto">
          <a:xfrm>
            <a:off x="5952772" y="4714875"/>
            <a:ext cx="3838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6" name="Rectangle 10"/>
          <p:cNvSpPr>
            <a:spLocks noChangeArrowheads="1"/>
          </p:cNvSpPr>
          <p:nvPr/>
        </p:nvSpPr>
        <p:spPr bwMode="auto">
          <a:xfrm>
            <a:off x="6381750" y="4714875"/>
            <a:ext cx="3824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7" name="Rectangle 11"/>
          <p:cNvSpPr>
            <a:spLocks noChangeArrowheads="1"/>
          </p:cNvSpPr>
          <p:nvPr/>
        </p:nvSpPr>
        <p:spPr bwMode="auto">
          <a:xfrm>
            <a:off x="6814962" y="4714875"/>
            <a:ext cx="382411"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8" name="Rectangle 12"/>
          <p:cNvSpPr>
            <a:spLocks noChangeArrowheads="1"/>
          </p:cNvSpPr>
          <p:nvPr/>
        </p:nvSpPr>
        <p:spPr bwMode="auto">
          <a:xfrm>
            <a:off x="7243940" y="4714875"/>
            <a:ext cx="382411"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9" name="Rectangle 13"/>
          <p:cNvSpPr>
            <a:spLocks noChangeArrowheads="1"/>
          </p:cNvSpPr>
          <p:nvPr/>
        </p:nvSpPr>
        <p:spPr bwMode="auto">
          <a:xfrm>
            <a:off x="7675740" y="4714875"/>
            <a:ext cx="382411"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0" name="Rectangle 14"/>
          <p:cNvSpPr>
            <a:spLocks noChangeArrowheads="1"/>
          </p:cNvSpPr>
          <p:nvPr/>
        </p:nvSpPr>
        <p:spPr bwMode="auto">
          <a:xfrm>
            <a:off x="8058151" y="4714875"/>
            <a:ext cx="481189"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1" name="Rectangle 15"/>
          <p:cNvSpPr>
            <a:spLocks noChangeArrowheads="1"/>
          </p:cNvSpPr>
          <p:nvPr/>
        </p:nvSpPr>
        <p:spPr bwMode="auto">
          <a:xfrm>
            <a:off x="8489951" y="4714875"/>
            <a:ext cx="481189"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2" name="Rectangle 16"/>
          <p:cNvSpPr>
            <a:spLocks noChangeArrowheads="1"/>
          </p:cNvSpPr>
          <p:nvPr/>
        </p:nvSpPr>
        <p:spPr bwMode="auto">
          <a:xfrm rot="16200000">
            <a:off x="2778173" y="2806657"/>
            <a:ext cx="865622"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dirty="0">
                <a:solidFill>
                  <a:srgbClr val="000000"/>
                </a:solidFill>
              </a:rPr>
              <a:t>Grains</a:t>
            </a:r>
          </a:p>
        </p:txBody>
      </p:sp>
      <p:sp>
        <p:nvSpPr>
          <p:cNvPr id="24593" name="Rectangle 17"/>
          <p:cNvSpPr>
            <a:spLocks noChangeArrowheads="1"/>
          </p:cNvSpPr>
          <p:nvPr/>
        </p:nvSpPr>
        <p:spPr bwMode="auto">
          <a:xfrm>
            <a:off x="8368595" y="4222750"/>
            <a:ext cx="129683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Time (min)</a:t>
            </a:r>
          </a:p>
        </p:txBody>
      </p:sp>
      <p:sp>
        <p:nvSpPr>
          <p:cNvPr id="24600" name="Rectangle 24"/>
          <p:cNvSpPr>
            <a:spLocks noChangeArrowheads="1"/>
          </p:cNvSpPr>
          <p:nvPr/>
        </p:nvSpPr>
        <p:spPr bwMode="auto">
          <a:xfrm rot="16200000">
            <a:off x="2297946" y="2697913"/>
            <a:ext cx="1250342"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Return Air</a:t>
            </a:r>
          </a:p>
        </p:txBody>
      </p:sp>
      <p:sp>
        <p:nvSpPr>
          <p:cNvPr id="24601" name="Rectangle 25"/>
          <p:cNvSpPr>
            <a:spLocks noChangeArrowheads="1"/>
          </p:cNvSpPr>
          <p:nvPr/>
        </p:nvSpPr>
        <p:spPr bwMode="auto">
          <a:xfrm>
            <a:off x="1883852" y="4364790"/>
            <a:ext cx="1968488"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lvl="1"/>
            <a:r>
              <a:rPr lang="en-US" altLang="en-US" b="1" dirty="0">
                <a:solidFill>
                  <a:srgbClr val="000000"/>
                </a:solidFill>
              </a:rPr>
              <a:t>Outside ACH</a:t>
            </a:r>
          </a:p>
        </p:txBody>
      </p:sp>
      <p:sp>
        <p:nvSpPr>
          <p:cNvPr id="24602" name="Freeform 26"/>
          <p:cNvSpPr>
            <a:spLocks/>
          </p:cNvSpPr>
          <p:nvPr/>
        </p:nvSpPr>
        <p:spPr bwMode="auto">
          <a:xfrm>
            <a:off x="4005440" y="1597025"/>
            <a:ext cx="4145844" cy="2916238"/>
          </a:xfrm>
          <a:custGeom>
            <a:avLst/>
            <a:gdLst>
              <a:gd name="T0" fmla="*/ 0 w 2938"/>
              <a:gd name="T1" fmla="*/ 0 h 1837"/>
              <a:gd name="T2" fmla="*/ 2937 w 2938"/>
              <a:gd name="T3" fmla="*/ 0 h 1837"/>
              <a:gd name="T4" fmla="*/ 2937 w 2938"/>
              <a:gd name="T5" fmla="*/ 1836 h 1837"/>
              <a:gd name="T6" fmla="*/ 0 w 2938"/>
              <a:gd name="T7" fmla="*/ 1836 h 1837"/>
              <a:gd name="T8" fmla="*/ 0 w 2938"/>
              <a:gd name="T9" fmla="*/ 0 h 1837"/>
            </a:gdLst>
            <a:ahLst/>
            <a:cxnLst>
              <a:cxn ang="0">
                <a:pos x="T0" y="T1"/>
              </a:cxn>
              <a:cxn ang="0">
                <a:pos x="T2" y="T3"/>
              </a:cxn>
              <a:cxn ang="0">
                <a:pos x="T4" y="T5"/>
              </a:cxn>
              <a:cxn ang="0">
                <a:pos x="T6" y="T7"/>
              </a:cxn>
              <a:cxn ang="0">
                <a:pos x="T8" y="T9"/>
              </a:cxn>
            </a:cxnLst>
            <a:rect l="0" t="0" r="r" b="b"/>
            <a:pathLst>
              <a:path w="2938" h="1837">
                <a:moveTo>
                  <a:pt x="0" y="0"/>
                </a:moveTo>
                <a:lnTo>
                  <a:pt x="2937" y="0"/>
                </a:lnTo>
                <a:lnTo>
                  <a:pt x="2937" y="1836"/>
                </a:lnTo>
                <a:lnTo>
                  <a:pt x="0" y="1836"/>
                </a:lnTo>
                <a:lnTo>
                  <a:pt x="0"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3" name="Line 27"/>
          <p:cNvSpPr>
            <a:spLocks noChangeShapeType="1"/>
          </p:cNvSpPr>
          <p:nvPr/>
        </p:nvSpPr>
        <p:spPr bwMode="auto">
          <a:xfrm>
            <a:off x="4005439" y="1597027"/>
            <a:ext cx="0" cy="2930525"/>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4" name="Line 28"/>
          <p:cNvSpPr>
            <a:spLocks noChangeShapeType="1"/>
          </p:cNvSpPr>
          <p:nvPr/>
        </p:nvSpPr>
        <p:spPr bwMode="auto">
          <a:xfrm>
            <a:off x="3953229" y="4527550"/>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5" name="Line 29"/>
          <p:cNvSpPr>
            <a:spLocks noChangeShapeType="1"/>
          </p:cNvSpPr>
          <p:nvPr/>
        </p:nvSpPr>
        <p:spPr bwMode="auto">
          <a:xfrm>
            <a:off x="3953229" y="4043363"/>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6" name="Line 30"/>
          <p:cNvSpPr>
            <a:spLocks noChangeShapeType="1"/>
          </p:cNvSpPr>
          <p:nvPr/>
        </p:nvSpPr>
        <p:spPr bwMode="auto">
          <a:xfrm>
            <a:off x="3953229" y="3554413"/>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7" name="Line 31"/>
          <p:cNvSpPr>
            <a:spLocks noChangeShapeType="1"/>
          </p:cNvSpPr>
          <p:nvPr/>
        </p:nvSpPr>
        <p:spPr bwMode="auto">
          <a:xfrm>
            <a:off x="3953229" y="3071813"/>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8" name="Line 32"/>
          <p:cNvSpPr>
            <a:spLocks noChangeShapeType="1"/>
          </p:cNvSpPr>
          <p:nvPr/>
        </p:nvSpPr>
        <p:spPr bwMode="auto">
          <a:xfrm>
            <a:off x="3953229" y="2566988"/>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9" name="Line 33"/>
          <p:cNvSpPr>
            <a:spLocks noChangeShapeType="1"/>
          </p:cNvSpPr>
          <p:nvPr/>
        </p:nvSpPr>
        <p:spPr bwMode="auto">
          <a:xfrm>
            <a:off x="3953229" y="2078038"/>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0" name="Line 34"/>
          <p:cNvSpPr>
            <a:spLocks noChangeShapeType="1"/>
          </p:cNvSpPr>
          <p:nvPr/>
        </p:nvSpPr>
        <p:spPr bwMode="auto">
          <a:xfrm>
            <a:off x="3953229" y="1597025"/>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1" name="Line 35"/>
          <p:cNvSpPr>
            <a:spLocks noChangeShapeType="1"/>
          </p:cNvSpPr>
          <p:nvPr/>
        </p:nvSpPr>
        <p:spPr bwMode="auto">
          <a:xfrm>
            <a:off x="4005441" y="4527550"/>
            <a:ext cx="4164189"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2" name="Line 36"/>
          <p:cNvSpPr>
            <a:spLocks noChangeShapeType="1"/>
          </p:cNvSpPr>
          <p:nvPr/>
        </p:nvSpPr>
        <p:spPr bwMode="auto">
          <a:xfrm flipV="1">
            <a:off x="4005439"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3" name="Line 37"/>
          <p:cNvSpPr>
            <a:spLocks noChangeShapeType="1"/>
          </p:cNvSpPr>
          <p:nvPr/>
        </p:nvSpPr>
        <p:spPr bwMode="auto">
          <a:xfrm flipV="1">
            <a:off x="4845050"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4" name="Line 38"/>
          <p:cNvSpPr>
            <a:spLocks noChangeShapeType="1"/>
          </p:cNvSpPr>
          <p:nvPr/>
        </p:nvSpPr>
        <p:spPr bwMode="auto">
          <a:xfrm flipV="1">
            <a:off x="5667728"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5" name="Line 39"/>
          <p:cNvSpPr>
            <a:spLocks noChangeShapeType="1"/>
          </p:cNvSpPr>
          <p:nvPr/>
        </p:nvSpPr>
        <p:spPr bwMode="auto">
          <a:xfrm flipV="1">
            <a:off x="6507339"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6" name="Line 40"/>
          <p:cNvSpPr>
            <a:spLocks noChangeShapeType="1"/>
          </p:cNvSpPr>
          <p:nvPr/>
        </p:nvSpPr>
        <p:spPr bwMode="auto">
          <a:xfrm flipV="1">
            <a:off x="7331428"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7" name="Line 41"/>
          <p:cNvSpPr>
            <a:spLocks noChangeShapeType="1"/>
          </p:cNvSpPr>
          <p:nvPr/>
        </p:nvSpPr>
        <p:spPr bwMode="auto">
          <a:xfrm flipV="1">
            <a:off x="8169628"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8" name="Freeform 42"/>
          <p:cNvSpPr>
            <a:spLocks/>
          </p:cNvSpPr>
          <p:nvPr/>
        </p:nvSpPr>
        <p:spPr bwMode="auto">
          <a:xfrm>
            <a:off x="4005439" y="1624013"/>
            <a:ext cx="4165600" cy="1289050"/>
          </a:xfrm>
          <a:custGeom>
            <a:avLst/>
            <a:gdLst>
              <a:gd name="T0" fmla="*/ 0 w 2952"/>
              <a:gd name="T1" fmla="*/ 811 h 812"/>
              <a:gd name="T2" fmla="*/ 595 w 2952"/>
              <a:gd name="T3" fmla="*/ 359 h 812"/>
              <a:gd name="T4" fmla="*/ 1178 w 2952"/>
              <a:gd name="T5" fmla="*/ 144 h 812"/>
              <a:gd name="T6" fmla="*/ 1773 w 2952"/>
              <a:gd name="T7" fmla="*/ 51 h 812"/>
              <a:gd name="T8" fmla="*/ 2356 w 2952"/>
              <a:gd name="T9" fmla="*/ 10 h 812"/>
              <a:gd name="T10" fmla="*/ 2951 w 2952"/>
              <a:gd name="T11" fmla="*/ 0 h 812"/>
            </a:gdLst>
            <a:ahLst/>
            <a:cxnLst>
              <a:cxn ang="0">
                <a:pos x="T0" y="T1"/>
              </a:cxn>
              <a:cxn ang="0">
                <a:pos x="T2" y="T3"/>
              </a:cxn>
              <a:cxn ang="0">
                <a:pos x="T4" y="T5"/>
              </a:cxn>
              <a:cxn ang="0">
                <a:pos x="T6" y="T7"/>
              </a:cxn>
              <a:cxn ang="0">
                <a:pos x="T8" y="T9"/>
              </a:cxn>
              <a:cxn ang="0">
                <a:pos x="T10" y="T11"/>
              </a:cxn>
            </a:cxnLst>
            <a:rect l="0" t="0" r="r" b="b"/>
            <a:pathLst>
              <a:path w="2952" h="812">
                <a:moveTo>
                  <a:pt x="0" y="811"/>
                </a:moveTo>
                <a:lnTo>
                  <a:pt x="595" y="359"/>
                </a:lnTo>
                <a:lnTo>
                  <a:pt x="1178" y="144"/>
                </a:lnTo>
                <a:lnTo>
                  <a:pt x="1773" y="51"/>
                </a:lnTo>
                <a:lnTo>
                  <a:pt x="2356" y="10"/>
                </a:lnTo>
                <a:lnTo>
                  <a:pt x="2951" y="0"/>
                </a:lnTo>
              </a:path>
            </a:pathLst>
          </a:custGeom>
          <a:noFill/>
          <a:ln w="25400" cap="rnd" cmpd="sng">
            <a:solidFill>
              <a:srgbClr val="00008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9" name="Freeform 43"/>
          <p:cNvSpPr>
            <a:spLocks/>
          </p:cNvSpPr>
          <p:nvPr/>
        </p:nvSpPr>
        <p:spPr bwMode="auto">
          <a:xfrm>
            <a:off x="4005439" y="2078040"/>
            <a:ext cx="4165600" cy="835025"/>
          </a:xfrm>
          <a:custGeom>
            <a:avLst/>
            <a:gdLst>
              <a:gd name="T0" fmla="*/ 0 w 2952"/>
              <a:gd name="T1" fmla="*/ 525 h 526"/>
              <a:gd name="T2" fmla="*/ 595 w 2952"/>
              <a:gd name="T3" fmla="*/ 381 h 526"/>
              <a:gd name="T4" fmla="*/ 1178 w 2952"/>
              <a:gd name="T5" fmla="*/ 257 h 526"/>
              <a:gd name="T6" fmla="*/ 1773 w 2952"/>
              <a:gd name="T7" fmla="*/ 154 h 526"/>
              <a:gd name="T8" fmla="*/ 2356 w 2952"/>
              <a:gd name="T9" fmla="*/ 72 h 526"/>
              <a:gd name="T10" fmla="*/ 2951 w 2952"/>
              <a:gd name="T11" fmla="*/ 0 h 526"/>
            </a:gdLst>
            <a:ahLst/>
            <a:cxnLst>
              <a:cxn ang="0">
                <a:pos x="T0" y="T1"/>
              </a:cxn>
              <a:cxn ang="0">
                <a:pos x="T2" y="T3"/>
              </a:cxn>
              <a:cxn ang="0">
                <a:pos x="T4" y="T5"/>
              </a:cxn>
              <a:cxn ang="0">
                <a:pos x="T6" y="T7"/>
              </a:cxn>
              <a:cxn ang="0">
                <a:pos x="T8" y="T9"/>
              </a:cxn>
              <a:cxn ang="0">
                <a:pos x="T10" y="T11"/>
              </a:cxn>
            </a:cxnLst>
            <a:rect l="0" t="0" r="r" b="b"/>
            <a:pathLst>
              <a:path w="2952" h="526">
                <a:moveTo>
                  <a:pt x="0" y="525"/>
                </a:moveTo>
                <a:lnTo>
                  <a:pt x="595" y="381"/>
                </a:lnTo>
                <a:lnTo>
                  <a:pt x="1178" y="257"/>
                </a:lnTo>
                <a:lnTo>
                  <a:pt x="1773" y="154"/>
                </a:lnTo>
                <a:lnTo>
                  <a:pt x="2356" y="72"/>
                </a:lnTo>
                <a:lnTo>
                  <a:pt x="2951" y="0"/>
                </a:lnTo>
              </a:path>
            </a:pathLst>
          </a:custGeom>
          <a:noFill/>
          <a:ln w="25400" cap="rnd" cmpd="sng">
            <a:solidFill>
              <a:srgbClr val="FF00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0" name="Freeform 44"/>
          <p:cNvSpPr>
            <a:spLocks/>
          </p:cNvSpPr>
          <p:nvPr/>
        </p:nvSpPr>
        <p:spPr bwMode="auto">
          <a:xfrm>
            <a:off x="3953229" y="2854325"/>
            <a:ext cx="105833" cy="101600"/>
          </a:xfrm>
          <a:custGeom>
            <a:avLst/>
            <a:gdLst>
              <a:gd name="T0" fmla="*/ 37 w 75"/>
              <a:gd name="T1" fmla="*/ 0 h 64"/>
              <a:gd name="T2" fmla="*/ 74 w 75"/>
              <a:gd name="T3" fmla="*/ 32 h 64"/>
              <a:gd name="T4" fmla="*/ 37 w 75"/>
              <a:gd name="T5" fmla="*/ 63 h 64"/>
              <a:gd name="T6" fmla="*/ 0 w 75"/>
              <a:gd name="T7" fmla="*/ 32 h 64"/>
              <a:gd name="T8" fmla="*/ 37 w 75"/>
              <a:gd name="T9" fmla="*/ 0 h 64"/>
            </a:gdLst>
            <a:ahLst/>
            <a:cxnLst>
              <a:cxn ang="0">
                <a:pos x="T0" y="T1"/>
              </a:cxn>
              <a:cxn ang="0">
                <a:pos x="T2" y="T3"/>
              </a:cxn>
              <a:cxn ang="0">
                <a:pos x="T4" y="T5"/>
              </a:cxn>
              <a:cxn ang="0">
                <a:pos x="T6" y="T7"/>
              </a:cxn>
              <a:cxn ang="0">
                <a:pos x="T8" y="T9"/>
              </a:cxn>
            </a:cxnLst>
            <a:rect l="0" t="0" r="r" b="b"/>
            <a:pathLst>
              <a:path w="75" h="64">
                <a:moveTo>
                  <a:pt x="37" y="0"/>
                </a:moveTo>
                <a:lnTo>
                  <a:pt x="74" y="32"/>
                </a:lnTo>
                <a:lnTo>
                  <a:pt x="37" y="63"/>
                </a:lnTo>
                <a:lnTo>
                  <a:pt x="0" y="32"/>
                </a:lnTo>
                <a:lnTo>
                  <a:pt x="37"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1" name="Freeform 45"/>
          <p:cNvSpPr>
            <a:spLocks/>
          </p:cNvSpPr>
          <p:nvPr/>
        </p:nvSpPr>
        <p:spPr bwMode="auto">
          <a:xfrm>
            <a:off x="4788606" y="2147890"/>
            <a:ext cx="114300" cy="96837"/>
          </a:xfrm>
          <a:custGeom>
            <a:avLst/>
            <a:gdLst>
              <a:gd name="T0" fmla="*/ 40 w 81"/>
              <a:gd name="T1" fmla="*/ 0 h 61"/>
              <a:gd name="T2" fmla="*/ 80 w 81"/>
              <a:gd name="T3" fmla="*/ 30 h 61"/>
              <a:gd name="T4" fmla="*/ 40 w 81"/>
              <a:gd name="T5" fmla="*/ 60 h 61"/>
              <a:gd name="T6" fmla="*/ 0 w 81"/>
              <a:gd name="T7" fmla="*/ 30 h 61"/>
              <a:gd name="T8" fmla="*/ 40 w 81"/>
              <a:gd name="T9" fmla="*/ 0 h 61"/>
            </a:gdLst>
            <a:ahLst/>
            <a:cxnLst>
              <a:cxn ang="0">
                <a:pos x="T0" y="T1"/>
              </a:cxn>
              <a:cxn ang="0">
                <a:pos x="T2" y="T3"/>
              </a:cxn>
              <a:cxn ang="0">
                <a:pos x="T4" y="T5"/>
              </a:cxn>
              <a:cxn ang="0">
                <a:pos x="T6" y="T7"/>
              </a:cxn>
              <a:cxn ang="0">
                <a:pos x="T8" y="T9"/>
              </a:cxn>
            </a:cxnLst>
            <a:rect l="0" t="0" r="r" b="b"/>
            <a:pathLst>
              <a:path w="81" h="61">
                <a:moveTo>
                  <a:pt x="40" y="0"/>
                </a:moveTo>
                <a:lnTo>
                  <a:pt x="80" y="30"/>
                </a:lnTo>
                <a:lnTo>
                  <a:pt x="40" y="60"/>
                </a:lnTo>
                <a:lnTo>
                  <a:pt x="0" y="30"/>
                </a:lnTo>
                <a:lnTo>
                  <a:pt x="40"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2" name="Freeform 46"/>
          <p:cNvSpPr>
            <a:spLocks/>
          </p:cNvSpPr>
          <p:nvPr/>
        </p:nvSpPr>
        <p:spPr bwMode="auto">
          <a:xfrm>
            <a:off x="5612696" y="1804990"/>
            <a:ext cx="108655" cy="96837"/>
          </a:xfrm>
          <a:custGeom>
            <a:avLst/>
            <a:gdLst>
              <a:gd name="T0" fmla="*/ 38 w 77"/>
              <a:gd name="T1" fmla="*/ 0 h 61"/>
              <a:gd name="T2" fmla="*/ 76 w 77"/>
              <a:gd name="T3" fmla="*/ 30 h 61"/>
              <a:gd name="T4" fmla="*/ 38 w 77"/>
              <a:gd name="T5" fmla="*/ 60 h 61"/>
              <a:gd name="T6" fmla="*/ 0 w 77"/>
              <a:gd name="T7" fmla="*/ 30 h 61"/>
              <a:gd name="T8" fmla="*/ 38 w 77"/>
              <a:gd name="T9" fmla="*/ 0 h 61"/>
            </a:gdLst>
            <a:ahLst/>
            <a:cxnLst>
              <a:cxn ang="0">
                <a:pos x="T0" y="T1"/>
              </a:cxn>
              <a:cxn ang="0">
                <a:pos x="T2" y="T3"/>
              </a:cxn>
              <a:cxn ang="0">
                <a:pos x="T4" y="T5"/>
              </a:cxn>
              <a:cxn ang="0">
                <a:pos x="T6" y="T7"/>
              </a:cxn>
              <a:cxn ang="0">
                <a:pos x="T8" y="T9"/>
              </a:cxn>
            </a:cxnLst>
            <a:rect l="0" t="0" r="r" b="b"/>
            <a:pathLst>
              <a:path w="77" h="61">
                <a:moveTo>
                  <a:pt x="38" y="0"/>
                </a:moveTo>
                <a:lnTo>
                  <a:pt x="76" y="30"/>
                </a:lnTo>
                <a:lnTo>
                  <a:pt x="38" y="60"/>
                </a:lnTo>
                <a:lnTo>
                  <a:pt x="0" y="30"/>
                </a:lnTo>
                <a:lnTo>
                  <a:pt x="38"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3" name="Freeform 47"/>
          <p:cNvSpPr>
            <a:spLocks/>
          </p:cNvSpPr>
          <p:nvPr/>
        </p:nvSpPr>
        <p:spPr bwMode="auto">
          <a:xfrm>
            <a:off x="6453717" y="1658938"/>
            <a:ext cx="107244" cy="100012"/>
          </a:xfrm>
          <a:custGeom>
            <a:avLst/>
            <a:gdLst>
              <a:gd name="T0" fmla="*/ 38 w 76"/>
              <a:gd name="T1" fmla="*/ 0 h 63"/>
              <a:gd name="T2" fmla="*/ 75 w 76"/>
              <a:gd name="T3" fmla="*/ 31 h 63"/>
              <a:gd name="T4" fmla="*/ 38 w 76"/>
              <a:gd name="T5" fmla="*/ 62 h 63"/>
              <a:gd name="T6" fmla="*/ 0 w 76"/>
              <a:gd name="T7" fmla="*/ 31 h 63"/>
              <a:gd name="T8" fmla="*/ 38 w 76"/>
              <a:gd name="T9" fmla="*/ 0 h 63"/>
            </a:gdLst>
            <a:ahLst/>
            <a:cxnLst>
              <a:cxn ang="0">
                <a:pos x="T0" y="T1"/>
              </a:cxn>
              <a:cxn ang="0">
                <a:pos x="T2" y="T3"/>
              </a:cxn>
              <a:cxn ang="0">
                <a:pos x="T4" y="T5"/>
              </a:cxn>
              <a:cxn ang="0">
                <a:pos x="T6" y="T7"/>
              </a:cxn>
              <a:cxn ang="0">
                <a:pos x="T8" y="T9"/>
              </a:cxn>
            </a:cxnLst>
            <a:rect l="0" t="0" r="r" b="b"/>
            <a:pathLst>
              <a:path w="76" h="63">
                <a:moveTo>
                  <a:pt x="38" y="0"/>
                </a:moveTo>
                <a:lnTo>
                  <a:pt x="75" y="31"/>
                </a:lnTo>
                <a:lnTo>
                  <a:pt x="38" y="62"/>
                </a:lnTo>
                <a:lnTo>
                  <a:pt x="0" y="31"/>
                </a:lnTo>
                <a:lnTo>
                  <a:pt x="38"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4" name="Freeform 48"/>
          <p:cNvSpPr>
            <a:spLocks/>
          </p:cNvSpPr>
          <p:nvPr/>
        </p:nvSpPr>
        <p:spPr bwMode="auto">
          <a:xfrm>
            <a:off x="7276395" y="1597025"/>
            <a:ext cx="107244" cy="96838"/>
          </a:xfrm>
          <a:custGeom>
            <a:avLst/>
            <a:gdLst>
              <a:gd name="T0" fmla="*/ 38 w 76"/>
              <a:gd name="T1" fmla="*/ 0 h 61"/>
              <a:gd name="T2" fmla="*/ 75 w 76"/>
              <a:gd name="T3" fmla="*/ 30 h 61"/>
              <a:gd name="T4" fmla="*/ 38 w 76"/>
              <a:gd name="T5" fmla="*/ 60 h 61"/>
              <a:gd name="T6" fmla="*/ 0 w 76"/>
              <a:gd name="T7" fmla="*/ 30 h 61"/>
              <a:gd name="T8" fmla="*/ 38 w 76"/>
              <a:gd name="T9" fmla="*/ 0 h 61"/>
            </a:gdLst>
            <a:ahLst/>
            <a:cxnLst>
              <a:cxn ang="0">
                <a:pos x="T0" y="T1"/>
              </a:cxn>
              <a:cxn ang="0">
                <a:pos x="T2" y="T3"/>
              </a:cxn>
              <a:cxn ang="0">
                <a:pos x="T4" y="T5"/>
              </a:cxn>
              <a:cxn ang="0">
                <a:pos x="T6" y="T7"/>
              </a:cxn>
              <a:cxn ang="0">
                <a:pos x="T8" y="T9"/>
              </a:cxn>
            </a:cxnLst>
            <a:rect l="0" t="0" r="r" b="b"/>
            <a:pathLst>
              <a:path w="76" h="61">
                <a:moveTo>
                  <a:pt x="38" y="0"/>
                </a:moveTo>
                <a:lnTo>
                  <a:pt x="75" y="30"/>
                </a:lnTo>
                <a:lnTo>
                  <a:pt x="38" y="60"/>
                </a:lnTo>
                <a:lnTo>
                  <a:pt x="0" y="30"/>
                </a:lnTo>
                <a:lnTo>
                  <a:pt x="38"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5" name="Freeform 49"/>
          <p:cNvSpPr>
            <a:spLocks/>
          </p:cNvSpPr>
          <p:nvPr/>
        </p:nvSpPr>
        <p:spPr bwMode="auto">
          <a:xfrm>
            <a:off x="8111773" y="1579565"/>
            <a:ext cx="111478" cy="98425"/>
          </a:xfrm>
          <a:custGeom>
            <a:avLst/>
            <a:gdLst>
              <a:gd name="T0" fmla="*/ 39 w 79"/>
              <a:gd name="T1" fmla="*/ 0 h 62"/>
              <a:gd name="T2" fmla="*/ 78 w 79"/>
              <a:gd name="T3" fmla="*/ 31 h 62"/>
              <a:gd name="T4" fmla="*/ 39 w 79"/>
              <a:gd name="T5" fmla="*/ 61 h 62"/>
              <a:gd name="T6" fmla="*/ 0 w 79"/>
              <a:gd name="T7" fmla="*/ 31 h 62"/>
              <a:gd name="T8" fmla="*/ 39 w 79"/>
              <a:gd name="T9" fmla="*/ 0 h 62"/>
            </a:gdLst>
            <a:ahLst/>
            <a:cxnLst>
              <a:cxn ang="0">
                <a:pos x="T0" y="T1"/>
              </a:cxn>
              <a:cxn ang="0">
                <a:pos x="T2" y="T3"/>
              </a:cxn>
              <a:cxn ang="0">
                <a:pos x="T4" y="T5"/>
              </a:cxn>
              <a:cxn ang="0">
                <a:pos x="T6" y="T7"/>
              </a:cxn>
              <a:cxn ang="0">
                <a:pos x="T8" y="T9"/>
              </a:cxn>
            </a:cxnLst>
            <a:rect l="0" t="0" r="r" b="b"/>
            <a:pathLst>
              <a:path w="79" h="62">
                <a:moveTo>
                  <a:pt x="39" y="0"/>
                </a:moveTo>
                <a:lnTo>
                  <a:pt x="78" y="31"/>
                </a:lnTo>
                <a:lnTo>
                  <a:pt x="39" y="61"/>
                </a:lnTo>
                <a:lnTo>
                  <a:pt x="0" y="31"/>
                </a:lnTo>
                <a:lnTo>
                  <a:pt x="39"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6" name="Rectangle 50"/>
          <p:cNvSpPr>
            <a:spLocks noChangeArrowheads="1"/>
          </p:cNvSpPr>
          <p:nvPr/>
        </p:nvSpPr>
        <p:spPr bwMode="auto">
          <a:xfrm>
            <a:off x="3946173" y="2859088"/>
            <a:ext cx="98778" cy="82550"/>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27" name="Rectangle 51"/>
          <p:cNvSpPr>
            <a:spLocks noChangeArrowheads="1"/>
          </p:cNvSpPr>
          <p:nvPr/>
        </p:nvSpPr>
        <p:spPr bwMode="auto">
          <a:xfrm>
            <a:off x="4790018" y="2625727"/>
            <a:ext cx="93133" cy="92075"/>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28" name="Rectangle 52"/>
          <p:cNvSpPr>
            <a:spLocks noChangeArrowheads="1"/>
          </p:cNvSpPr>
          <p:nvPr/>
        </p:nvSpPr>
        <p:spPr bwMode="auto">
          <a:xfrm>
            <a:off x="5608461" y="2432052"/>
            <a:ext cx="95956" cy="87313"/>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29" name="Rectangle 53"/>
          <p:cNvSpPr>
            <a:spLocks noChangeArrowheads="1"/>
          </p:cNvSpPr>
          <p:nvPr/>
        </p:nvSpPr>
        <p:spPr bwMode="auto">
          <a:xfrm>
            <a:off x="6449485" y="2271713"/>
            <a:ext cx="94545" cy="88900"/>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30" name="Rectangle 54"/>
          <p:cNvSpPr>
            <a:spLocks noChangeArrowheads="1"/>
          </p:cNvSpPr>
          <p:nvPr/>
        </p:nvSpPr>
        <p:spPr bwMode="auto">
          <a:xfrm>
            <a:off x="7273573" y="2146302"/>
            <a:ext cx="91723" cy="80963"/>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31" name="Rectangle 55"/>
          <p:cNvSpPr>
            <a:spLocks noChangeArrowheads="1"/>
          </p:cNvSpPr>
          <p:nvPr/>
        </p:nvSpPr>
        <p:spPr bwMode="auto">
          <a:xfrm>
            <a:off x="8108951" y="2027238"/>
            <a:ext cx="97367" cy="88900"/>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32" name="Rectangle 56"/>
          <p:cNvSpPr>
            <a:spLocks noChangeArrowheads="1"/>
          </p:cNvSpPr>
          <p:nvPr/>
        </p:nvSpPr>
        <p:spPr bwMode="auto">
          <a:xfrm>
            <a:off x="3570818" y="3830639"/>
            <a:ext cx="488916"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20</a:t>
            </a:r>
          </a:p>
        </p:txBody>
      </p:sp>
      <p:sp>
        <p:nvSpPr>
          <p:cNvPr id="24633" name="Rectangle 57"/>
          <p:cNvSpPr>
            <a:spLocks noChangeArrowheads="1"/>
          </p:cNvSpPr>
          <p:nvPr/>
        </p:nvSpPr>
        <p:spPr bwMode="auto">
          <a:xfrm>
            <a:off x="3570818" y="3344864"/>
            <a:ext cx="476092"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40</a:t>
            </a:r>
          </a:p>
        </p:txBody>
      </p:sp>
      <p:sp>
        <p:nvSpPr>
          <p:cNvPr id="24634" name="Rectangle 58"/>
          <p:cNvSpPr>
            <a:spLocks noChangeArrowheads="1"/>
          </p:cNvSpPr>
          <p:nvPr/>
        </p:nvSpPr>
        <p:spPr bwMode="auto">
          <a:xfrm>
            <a:off x="3570818" y="2933701"/>
            <a:ext cx="496931"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60</a:t>
            </a:r>
          </a:p>
        </p:txBody>
      </p:sp>
      <p:sp>
        <p:nvSpPr>
          <p:cNvPr id="24635" name="Rectangle 59"/>
          <p:cNvSpPr>
            <a:spLocks noChangeArrowheads="1"/>
          </p:cNvSpPr>
          <p:nvPr/>
        </p:nvSpPr>
        <p:spPr bwMode="auto">
          <a:xfrm>
            <a:off x="3570818" y="2430464"/>
            <a:ext cx="493725"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80</a:t>
            </a:r>
          </a:p>
        </p:txBody>
      </p:sp>
      <p:sp>
        <p:nvSpPr>
          <p:cNvPr id="24636" name="Rectangle 60"/>
          <p:cNvSpPr>
            <a:spLocks noChangeArrowheads="1"/>
          </p:cNvSpPr>
          <p:nvPr/>
        </p:nvSpPr>
        <p:spPr bwMode="auto">
          <a:xfrm>
            <a:off x="3456518" y="1943101"/>
            <a:ext cx="613951"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100</a:t>
            </a:r>
          </a:p>
        </p:txBody>
      </p:sp>
      <p:sp>
        <p:nvSpPr>
          <p:cNvPr id="24637" name="Rectangle 61"/>
          <p:cNvSpPr>
            <a:spLocks noChangeArrowheads="1"/>
          </p:cNvSpPr>
          <p:nvPr/>
        </p:nvSpPr>
        <p:spPr bwMode="auto">
          <a:xfrm>
            <a:off x="3456518" y="1457326"/>
            <a:ext cx="613951"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120</a:t>
            </a:r>
          </a:p>
        </p:txBody>
      </p:sp>
      <p:sp>
        <p:nvSpPr>
          <p:cNvPr id="24639" name="Line 63"/>
          <p:cNvSpPr>
            <a:spLocks noChangeShapeType="1"/>
          </p:cNvSpPr>
          <p:nvPr/>
        </p:nvSpPr>
        <p:spPr bwMode="auto">
          <a:xfrm>
            <a:off x="4030839" y="2409825"/>
            <a:ext cx="4442178" cy="0"/>
          </a:xfrm>
          <a:prstGeom prst="line">
            <a:avLst/>
          </a:prstGeom>
          <a:noFill/>
          <a:ln w="12700">
            <a:solidFill>
              <a:schemeClr val="tx2"/>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40" name="Rectangle 64"/>
          <p:cNvSpPr>
            <a:spLocks noChangeArrowheads="1"/>
          </p:cNvSpPr>
          <p:nvPr/>
        </p:nvSpPr>
        <p:spPr bwMode="auto">
          <a:xfrm>
            <a:off x="8453262" y="2165350"/>
            <a:ext cx="139140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t>75/65% RH</a:t>
            </a:r>
          </a:p>
        </p:txBody>
      </p:sp>
      <p:sp>
        <p:nvSpPr>
          <p:cNvPr id="24641" name="Rectangle 65"/>
          <p:cNvSpPr>
            <a:spLocks noGrp="1" noChangeArrowheads="1"/>
          </p:cNvSpPr>
          <p:nvPr>
            <p:ph type="title"/>
          </p:nvPr>
        </p:nvSpPr>
        <p:spPr>
          <a:noFill/>
          <a:ln/>
        </p:spPr>
        <p:txBody>
          <a:bodyPr/>
          <a:lstStyle/>
          <a:p>
            <a:pPr algn="l"/>
            <a:r>
              <a:rPr lang="en-US" altLang="en-US" dirty="0"/>
              <a:t>SEMCO FV: Compressors Off - Continuous Ventilation</a:t>
            </a:r>
          </a:p>
        </p:txBody>
      </p:sp>
      <p:sp>
        <p:nvSpPr>
          <p:cNvPr id="24642" name="Rectangle 66"/>
          <p:cNvSpPr>
            <a:spLocks noChangeArrowheads="1"/>
          </p:cNvSpPr>
          <p:nvPr/>
        </p:nvSpPr>
        <p:spPr bwMode="auto">
          <a:xfrm>
            <a:off x="4394906" y="3079750"/>
            <a:ext cx="323486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With Recovery @ 120 Grains</a:t>
            </a:r>
          </a:p>
        </p:txBody>
      </p:sp>
      <p:sp>
        <p:nvSpPr>
          <p:cNvPr id="24643" name="Rectangle 67"/>
          <p:cNvSpPr>
            <a:spLocks noChangeArrowheads="1"/>
          </p:cNvSpPr>
          <p:nvPr/>
        </p:nvSpPr>
        <p:spPr bwMode="auto">
          <a:xfrm>
            <a:off x="3717574" y="946150"/>
            <a:ext cx="3028073"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No Recovery @ 120 Grains</a:t>
            </a:r>
          </a:p>
        </p:txBody>
      </p:sp>
      <p:sp>
        <p:nvSpPr>
          <p:cNvPr id="24644" name="Line 68"/>
          <p:cNvSpPr>
            <a:spLocks noChangeShapeType="1"/>
          </p:cNvSpPr>
          <p:nvPr/>
        </p:nvSpPr>
        <p:spPr bwMode="auto">
          <a:xfrm>
            <a:off x="4544483" y="1343025"/>
            <a:ext cx="609600" cy="68580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45" name="Line 69"/>
          <p:cNvSpPr>
            <a:spLocks noChangeShapeType="1"/>
          </p:cNvSpPr>
          <p:nvPr/>
        </p:nvSpPr>
        <p:spPr bwMode="auto">
          <a:xfrm>
            <a:off x="5492751" y="2714625"/>
            <a:ext cx="338667" cy="381000"/>
          </a:xfrm>
          <a:prstGeom prst="line">
            <a:avLst/>
          </a:prstGeom>
          <a:noFill/>
          <a:ln w="12700">
            <a:solidFill>
              <a:schemeClr val="tx1"/>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699633426"/>
              </p:ext>
            </p:extLst>
          </p:nvPr>
        </p:nvGraphicFramePr>
        <p:xfrm>
          <a:off x="2983091" y="4746627"/>
          <a:ext cx="5556249" cy="1828800"/>
        </p:xfrm>
        <a:graphic>
          <a:graphicData uri="http://schemas.openxmlformats.org/drawingml/2006/table">
            <a:tbl>
              <a:tblPr>
                <a:tableStyleId>{5C22544A-7EE6-4342-B048-85BDC9FD1C3A}</a:tableStyleId>
              </a:tblPr>
              <a:tblGrid>
                <a:gridCol w="1442079">
                  <a:extLst>
                    <a:ext uri="{9D8B030D-6E8A-4147-A177-3AD203B41FA5}">
                      <a16:colId xmlns:a16="http://schemas.microsoft.com/office/drawing/2014/main" val="3704695991"/>
                    </a:ext>
                  </a:extLst>
                </a:gridCol>
                <a:gridCol w="822834">
                  <a:extLst>
                    <a:ext uri="{9D8B030D-6E8A-4147-A177-3AD203B41FA5}">
                      <a16:colId xmlns:a16="http://schemas.microsoft.com/office/drawing/2014/main" val="3168636276"/>
                    </a:ext>
                  </a:extLst>
                </a:gridCol>
                <a:gridCol w="822834">
                  <a:extLst>
                    <a:ext uri="{9D8B030D-6E8A-4147-A177-3AD203B41FA5}">
                      <a16:colId xmlns:a16="http://schemas.microsoft.com/office/drawing/2014/main" val="1876052825"/>
                    </a:ext>
                  </a:extLst>
                </a:gridCol>
                <a:gridCol w="822834">
                  <a:extLst>
                    <a:ext uri="{9D8B030D-6E8A-4147-A177-3AD203B41FA5}">
                      <a16:colId xmlns:a16="http://schemas.microsoft.com/office/drawing/2014/main" val="346639706"/>
                    </a:ext>
                  </a:extLst>
                </a:gridCol>
                <a:gridCol w="822834">
                  <a:extLst>
                    <a:ext uri="{9D8B030D-6E8A-4147-A177-3AD203B41FA5}">
                      <a16:colId xmlns:a16="http://schemas.microsoft.com/office/drawing/2014/main" val="122741203"/>
                    </a:ext>
                  </a:extLst>
                </a:gridCol>
                <a:gridCol w="822834">
                  <a:extLst>
                    <a:ext uri="{9D8B030D-6E8A-4147-A177-3AD203B41FA5}">
                      <a16:colId xmlns:a16="http://schemas.microsoft.com/office/drawing/2014/main" val="3859978268"/>
                    </a:ext>
                  </a:extLst>
                </a:gridCol>
              </a:tblGrid>
              <a:tr h="370840">
                <a:tc>
                  <a:txBody>
                    <a:bodyPr/>
                    <a:lstStyle/>
                    <a:p>
                      <a:pPr algn="r"/>
                      <a:r>
                        <a:rPr lang="en-US" dirty="0"/>
                        <a:t>12 ACH</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0214478"/>
                  </a:ext>
                </a:extLst>
              </a:tr>
              <a:tr h="370840">
                <a:tc>
                  <a:txBody>
                    <a:bodyPr/>
                    <a:lstStyle/>
                    <a:p>
                      <a:pPr algn="r"/>
                      <a:r>
                        <a:rPr lang="en-US" dirty="0"/>
                        <a:t>6 ACH</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30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40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50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7746451"/>
                  </a:ext>
                </a:extLst>
              </a:tr>
              <a:tr h="370840">
                <a:tc>
                  <a:txBody>
                    <a:bodyPr/>
                    <a:lstStyle/>
                    <a:p>
                      <a:pPr algn="r"/>
                      <a:r>
                        <a:rPr lang="en-US" dirty="0"/>
                        <a:t>3</a:t>
                      </a:r>
                      <a:r>
                        <a:rPr lang="en-US" baseline="0" dirty="0"/>
                        <a:t> ACH</a:t>
                      </a: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40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60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80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15320936"/>
                  </a:ext>
                </a:extLst>
              </a:tr>
              <a:tr h="370840">
                <a:tc>
                  <a:txBody>
                    <a:bodyPr/>
                    <a:lstStyle/>
                    <a:p>
                      <a:pPr algn="r"/>
                      <a:r>
                        <a:rPr lang="en-US" dirty="0"/>
                        <a:t>1.5 ACH</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dirty="0"/>
                        <a:t>40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dirty="0"/>
                        <a:t>80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dirty="0"/>
                        <a:t>120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61706082"/>
                  </a:ext>
                </a:extLst>
              </a:tr>
            </a:tbl>
          </a:graphicData>
        </a:graphic>
      </p:graphicFrame>
      <p:pic>
        <p:nvPicPr>
          <p:cNvPr id="5" name="Picture 4"/>
          <p:cNvPicPr>
            <a:picLocks noChangeAspect="1"/>
          </p:cNvPicPr>
          <p:nvPr/>
        </p:nvPicPr>
        <p:blipFill>
          <a:blip r:embed="rId3"/>
          <a:stretch>
            <a:fillRect/>
          </a:stretch>
        </p:blipFill>
        <p:spPr>
          <a:xfrm>
            <a:off x="2293275" y="976780"/>
            <a:ext cx="7438121" cy="5537672"/>
          </a:xfrm>
          <a:prstGeom prst="rect">
            <a:avLst/>
          </a:prstGeom>
        </p:spPr>
      </p:pic>
      <p:sp>
        <p:nvSpPr>
          <p:cNvPr id="74" name="Rectangle 73"/>
          <p:cNvSpPr/>
          <p:nvPr/>
        </p:nvSpPr>
        <p:spPr>
          <a:xfrm rot="16200000">
            <a:off x="-2301086" y="1935130"/>
            <a:ext cx="3810659" cy="369332"/>
          </a:xfrm>
          <a:prstGeom prst="rect">
            <a:avLst/>
          </a:prstGeom>
        </p:spPr>
        <p:txBody>
          <a:bodyPr wrap="none">
            <a:spAutoFit/>
          </a:bodyPr>
          <a:lstStyle/>
          <a:p>
            <a:pPr lvl="0">
              <a:defRPr/>
            </a:pPr>
            <a:r>
              <a:rPr lang="en-US" altLang="en-US" b="1" dirty="0">
                <a:highlight>
                  <a:srgbClr val="FFFF00"/>
                </a:highlight>
              </a:rPr>
              <a:t>LIVE TYPE UNDERNEATH GRAPHIC</a:t>
            </a:r>
          </a:p>
        </p:txBody>
      </p:sp>
    </p:spTree>
    <p:extLst>
      <p:ext uri="{BB962C8B-B14F-4D97-AF65-F5344CB8AC3E}">
        <p14:creationId xmlns:p14="http://schemas.microsoft.com/office/powerpoint/2010/main" val="642881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8"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0" name="Rectangle 6"/>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2" name="Rectangle 8"/>
          <p:cNvSpPr>
            <a:spLocks noGrp="1" noChangeArrowheads="1"/>
          </p:cNvSpPr>
          <p:nvPr>
            <p:ph type="title"/>
          </p:nvPr>
        </p:nvSpPr>
        <p:spPr>
          <a:noFill/>
          <a:ln/>
        </p:spPr>
        <p:txBody>
          <a:bodyPr>
            <a:normAutofit/>
          </a:bodyPr>
          <a:lstStyle/>
          <a:p>
            <a:pPr algn="l"/>
            <a:r>
              <a:rPr lang="en-US" altLang="en-US" dirty="0"/>
              <a:t>SEMCO FV: Space Humidity at Part Load Conditions</a:t>
            </a:r>
            <a:endParaRPr lang="en-US" altLang="en-US" dirty="0">
              <a:solidFill>
                <a:srgbClr val="000000"/>
              </a:solidFill>
            </a:endParaRPr>
          </a:p>
        </p:txBody>
      </p:sp>
      <p:grpSp>
        <p:nvGrpSpPr>
          <p:cNvPr id="2" name="Group 1"/>
          <p:cNvGrpSpPr/>
          <p:nvPr/>
        </p:nvGrpSpPr>
        <p:grpSpPr>
          <a:xfrm>
            <a:off x="3601091" y="1390651"/>
            <a:ext cx="5240998" cy="4799012"/>
            <a:chOff x="2040336" y="1906588"/>
            <a:chExt cx="5240998" cy="4799012"/>
          </a:xfrm>
        </p:grpSpPr>
        <p:sp>
          <p:nvSpPr>
            <p:cNvPr id="26627" name="Rectangle 3"/>
            <p:cNvSpPr>
              <a:spLocks noChangeArrowheads="1"/>
            </p:cNvSpPr>
            <p:nvPr/>
          </p:nvSpPr>
          <p:spPr bwMode="auto">
            <a:xfrm>
              <a:off x="3149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9" name="Rectangle 5"/>
            <p:cNvSpPr>
              <a:spLocks noChangeArrowheads="1"/>
            </p:cNvSpPr>
            <p:nvPr/>
          </p:nvSpPr>
          <p:spPr bwMode="auto">
            <a:xfrm>
              <a:off x="3149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1" name="Rectangle 7"/>
            <p:cNvSpPr>
              <a:spLocks noChangeArrowheads="1"/>
            </p:cNvSpPr>
            <p:nvPr/>
          </p:nvSpPr>
          <p:spPr bwMode="auto">
            <a:xfrm>
              <a:off x="3149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3" name="Rectangle 9"/>
            <p:cNvSpPr>
              <a:spLocks noChangeArrowheads="1"/>
            </p:cNvSpPr>
            <p:nvPr/>
          </p:nvSpPr>
          <p:spPr bwMode="auto">
            <a:xfrm>
              <a:off x="3270956" y="2274889"/>
              <a:ext cx="2622513"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Based on 15 minute</a:t>
              </a:r>
            </a:p>
            <a:p>
              <a:r>
                <a:rPr lang="en-US" altLang="en-US" b="1">
                  <a:solidFill>
                    <a:srgbClr val="000000"/>
                  </a:solidFill>
                </a:rPr>
                <a:t>compressor cycle time</a:t>
              </a:r>
            </a:p>
          </p:txBody>
        </p:sp>
        <p:sp>
          <p:nvSpPr>
            <p:cNvPr id="26634" name="Rectangle 10"/>
            <p:cNvSpPr>
              <a:spLocks noChangeArrowheads="1"/>
            </p:cNvSpPr>
            <p:nvPr/>
          </p:nvSpPr>
          <p:spPr bwMode="auto">
            <a:xfrm>
              <a:off x="3128434" y="1906588"/>
              <a:ext cx="4083756" cy="3597275"/>
            </a:xfrm>
            <a:prstGeom prst="rect">
              <a:avLst/>
            </a:prstGeom>
            <a:solidFill>
              <a:srgbClr val="CECECE"/>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5" name="Line 11"/>
            <p:cNvSpPr>
              <a:spLocks noChangeShapeType="1"/>
            </p:cNvSpPr>
            <p:nvPr/>
          </p:nvSpPr>
          <p:spPr bwMode="auto">
            <a:xfrm>
              <a:off x="4212167" y="5508625"/>
              <a:ext cx="0" cy="300038"/>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6" name="Line 12"/>
            <p:cNvSpPr>
              <a:spLocks noChangeShapeType="1"/>
            </p:cNvSpPr>
            <p:nvPr/>
          </p:nvSpPr>
          <p:spPr bwMode="auto">
            <a:xfrm>
              <a:off x="6019800" y="5508625"/>
              <a:ext cx="0" cy="300038"/>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6637" name="Picture 1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100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8" name="Picture 1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43956"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9" name="Picture 15"/>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65501"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0" name="Picture 1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5870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1" name="Picture 17"/>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1000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2" name="Picture 18"/>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0315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3" name="Picture 19"/>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254501"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4" name="Picture 20"/>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4760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5" name="Picture 21"/>
            <p:cNvPicPr>
              <a:picLocks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69759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6" name="Picture 22"/>
            <p:cNvPicPr>
              <a:picLocks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9205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7" name="Picture 23"/>
            <p:cNvPicPr>
              <a:picLocks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5142089"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8" name="Picture 24"/>
            <p:cNvPicPr>
              <a:picLocks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3650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9" name="Picture 25"/>
            <p:cNvPicPr>
              <a:picLocks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58659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0" name="Picture 26"/>
            <p:cNvPicPr>
              <a:picLocks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58095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1" name="Picture 27"/>
            <p:cNvPicPr>
              <a:picLocks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6031089"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2" name="Picture 28"/>
            <p:cNvPicPr>
              <a:picLocks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6252634"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3" name="Picture 29"/>
            <p:cNvPicPr>
              <a:picLocks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647559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4" name="Picture 30"/>
            <p:cNvPicPr>
              <a:picLocks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6697134"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5" name="Picture 31"/>
            <p:cNvPicPr>
              <a:picLocks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6920089"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6" name="Picture 32"/>
            <p:cNvPicPr>
              <a:picLocks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7141634" y="4651376"/>
              <a:ext cx="139700"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7" name="Picture 33"/>
            <p:cNvPicPr>
              <a:picLocks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292100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8" name="Picture 34"/>
            <p:cNvPicPr>
              <a:picLocks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3143956"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9" name="Picture 35"/>
            <p:cNvPicPr>
              <a:picLocks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3365501"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0" name="Picture 36"/>
            <p:cNvPicPr>
              <a:picLocks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35870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1" name="Picture 37"/>
            <p:cNvPicPr>
              <a:picLocks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381000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2" name="Picture 38"/>
            <p:cNvPicPr>
              <a:picLocks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40315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3" name="Picture 39"/>
            <p:cNvPicPr>
              <a:picLocks noChangeArrowheads="1"/>
            </p:cNvPicPr>
            <p:nvPr/>
          </p:nvPicPr>
          <p:blipFill>
            <a:blip r:embed="rId29" cstate="email">
              <a:extLst>
                <a:ext uri="{28A0092B-C50C-407E-A947-70E740481C1C}">
                  <a14:useLocalDpi xmlns:a14="http://schemas.microsoft.com/office/drawing/2010/main"/>
                </a:ext>
              </a:extLst>
            </a:blip>
            <a:srcRect/>
            <a:stretch>
              <a:fillRect/>
            </a:stretch>
          </p:blipFill>
          <p:spPr bwMode="auto">
            <a:xfrm>
              <a:off x="4254501"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4" name="Picture 40"/>
            <p:cNvPicPr>
              <a:picLocks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44760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5" name="Picture 41"/>
            <p:cNvPicPr>
              <a:picLocks noChangeArrowheads="1"/>
            </p:cNvPicPr>
            <p:nvPr/>
          </p:nvPicPr>
          <p:blipFill>
            <a:blip r:embed="rId31" cstate="email">
              <a:extLst>
                <a:ext uri="{28A0092B-C50C-407E-A947-70E740481C1C}">
                  <a14:useLocalDpi xmlns:a14="http://schemas.microsoft.com/office/drawing/2010/main"/>
                </a:ext>
              </a:extLst>
            </a:blip>
            <a:srcRect/>
            <a:stretch>
              <a:fillRect/>
            </a:stretch>
          </p:blipFill>
          <p:spPr bwMode="auto">
            <a:xfrm>
              <a:off x="469759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6" name="Picture 42"/>
            <p:cNvPicPr>
              <a:picLocks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49205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7" name="Picture 43"/>
            <p:cNvPicPr>
              <a:picLocks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5142089"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8" name="Picture 44"/>
            <p:cNvPicPr>
              <a:picLocks noChangeArrowheads="1"/>
            </p:cNvPicPr>
            <p:nvPr/>
          </p:nvPicPr>
          <p:blipFill>
            <a:blip r:embed="rId34" cstate="email">
              <a:extLst>
                <a:ext uri="{28A0092B-C50C-407E-A947-70E740481C1C}">
                  <a14:useLocalDpi xmlns:a14="http://schemas.microsoft.com/office/drawing/2010/main"/>
                </a:ext>
              </a:extLst>
            </a:blip>
            <a:srcRect/>
            <a:stretch>
              <a:fillRect/>
            </a:stretch>
          </p:blipFill>
          <p:spPr bwMode="auto">
            <a:xfrm>
              <a:off x="53650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9" name="Picture 45"/>
            <p:cNvPicPr>
              <a:picLocks noChangeArrowheads="1"/>
            </p:cNvPicPr>
            <p:nvPr/>
          </p:nvPicPr>
          <p:blipFill>
            <a:blip r:embed="rId35" cstate="email">
              <a:extLst>
                <a:ext uri="{28A0092B-C50C-407E-A947-70E740481C1C}">
                  <a14:useLocalDpi xmlns:a14="http://schemas.microsoft.com/office/drawing/2010/main"/>
                </a:ext>
              </a:extLst>
            </a:blip>
            <a:srcRect/>
            <a:stretch>
              <a:fillRect/>
            </a:stretch>
          </p:blipFill>
          <p:spPr bwMode="auto">
            <a:xfrm>
              <a:off x="558659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0" name="Picture 46"/>
            <p:cNvPicPr>
              <a:picLocks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auto">
            <a:xfrm>
              <a:off x="58095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1" name="Picture 47"/>
            <p:cNvPicPr>
              <a:picLocks noChangeArrowheads="1"/>
            </p:cNvPicPr>
            <p:nvPr/>
          </p:nvPicPr>
          <p:blipFill>
            <a:blip r:embed="rId37" cstate="email">
              <a:extLst>
                <a:ext uri="{28A0092B-C50C-407E-A947-70E740481C1C}">
                  <a14:useLocalDpi xmlns:a14="http://schemas.microsoft.com/office/drawing/2010/main"/>
                </a:ext>
              </a:extLst>
            </a:blip>
            <a:srcRect/>
            <a:stretch>
              <a:fillRect/>
            </a:stretch>
          </p:blipFill>
          <p:spPr bwMode="auto">
            <a:xfrm>
              <a:off x="6031089"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2" name="Picture 48"/>
            <p:cNvPicPr>
              <a:picLocks noChangeArrowheads="1"/>
            </p:cNvPicPr>
            <p:nvPr/>
          </p:nvPicPr>
          <p:blipFill>
            <a:blip r:embed="rId38" cstate="email">
              <a:extLst>
                <a:ext uri="{28A0092B-C50C-407E-A947-70E740481C1C}">
                  <a14:useLocalDpi xmlns:a14="http://schemas.microsoft.com/office/drawing/2010/main"/>
                </a:ext>
              </a:extLst>
            </a:blip>
            <a:srcRect/>
            <a:stretch>
              <a:fillRect/>
            </a:stretch>
          </p:blipFill>
          <p:spPr bwMode="auto">
            <a:xfrm>
              <a:off x="6252634"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3" name="Picture 49"/>
            <p:cNvPicPr>
              <a:picLocks noChangeArrowheads="1"/>
            </p:cNvPicPr>
            <p:nvPr/>
          </p:nvPicPr>
          <p:blipFill>
            <a:blip r:embed="rId39" cstate="email">
              <a:extLst>
                <a:ext uri="{28A0092B-C50C-407E-A947-70E740481C1C}">
                  <a14:useLocalDpi xmlns:a14="http://schemas.microsoft.com/office/drawing/2010/main"/>
                </a:ext>
              </a:extLst>
            </a:blip>
            <a:srcRect/>
            <a:stretch>
              <a:fillRect/>
            </a:stretch>
          </p:blipFill>
          <p:spPr bwMode="auto">
            <a:xfrm>
              <a:off x="647559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4" name="Picture 50"/>
            <p:cNvPicPr>
              <a:picLocks noChangeArrowheads="1"/>
            </p:cNvPicPr>
            <p:nvPr/>
          </p:nvPicPr>
          <p:blipFill>
            <a:blip r:embed="rId40" cstate="email">
              <a:extLst>
                <a:ext uri="{28A0092B-C50C-407E-A947-70E740481C1C}">
                  <a14:useLocalDpi xmlns:a14="http://schemas.microsoft.com/office/drawing/2010/main"/>
                </a:ext>
              </a:extLst>
            </a:blip>
            <a:srcRect/>
            <a:stretch>
              <a:fillRect/>
            </a:stretch>
          </p:blipFill>
          <p:spPr bwMode="auto">
            <a:xfrm>
              <a:off x="6697134"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5" name="Picture 51"/>
            <p:cNvPicPr>
              <a:picLocks noChangeArrowheads="1"/>
            </p:cNvPicPr>
            <p:nvPr/>
          </p:nvPicPr>
          <p:blipFill>
            <a:blip r:embed="rId41" cstate="email">
              <a:extLst>
                <a:ext uri="{28A0092B-C50C-407E-A947-70E740481C1C}">
                  <a14:useLocalDpi xmlns:a14="http://schemas.microsoft.com/office/drawing/2010/main"/>
                </a:ext>
              </a:extLst>
            </a:blip>
            <a:srcRect/>
            <a:stretch>
              <a:fillRect/>
            </a:stretch>
          </p:blipFill>
          <p:spPr bwMode="auto">
            <a:xfrm>
              <a:off x="6920089"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6" name="Picture 52"/>
            <p:cNvPicPr>
              <a:picLocks noChangeArrowheads="1"/>
            </p:cNvPicPr>
            <p:nvPr/>
          </p:nvPicPr>
          <p:blipFill>
            <a:blip r:embed="rId42" cstate="email">
              <a:extLst>
                <a:ext uri="{28A0092B-C50C-407E-A947-70E740481C1C}">
                  <a14:useLocalDpi xmlns:a14="http://schemas.microsoft.com/office/drawing/2010/main"/>
                </a:ext>
              </a:extLst>
            </a:blip>
            <a:srcRect/>
            <a:stretch>
              <a:fillRect/>
            </a:stretch>
          </p:blipFill>
          <p:spPr bwMode="auto">
            <a:xfrm>
              <a:off x="7141634" y="3849688"/>
              <a:ext cx="139700"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7" name="Picture 53"/>
            <p:cNvPicPr>
              <a:picLocks noChangeArrowheads="1"/>
            </p:cNvPicPr>
            <p:nvPr/>
          </p:nvPicPr>
          <p:blipFill>
            <a:blip r:embed="rId43" cstate="email">
              <a:extLst>
                <a:ext uri="{28A0092B-C50C-407E-A947-70E740481C1C}">
                  <a14:useLocalDpi xmlns:a14="http://schemas.microsoft.com/office/drawing/2010/main"/>
                </a:ext>
              </a:extLst>
            </a:blip>
            <a:srcRect/>
            <a:stretch>
              <a:fillRect/>
            </a:stretch>
          </p:blipFill>
          <p:spPr bwMode="auto">
            <a:xfrm>
              <a:off x="292100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8" name="Picture 54"/>
            <p:cNvPicPr>
              <a:picLocks noChangeArrowheads="1"/>
            </p:cNvPicPr>
            <p:nvPr/>
          </p:nvPicPr>
          <p:blipFill>
            <a:blip r:embed="rId44" cstate="email">
              <a:extLst>
                <a:ext uri="{28A0092B-C50C-407E-A947-70E740481C1C}">
                  <a14:useLocalDpi xmlns:a14="http://schemas.microsoft.com/office/drawing/2010/main"/>
                </a:ext>
              </a:extLst>
            </a:blip>
            <a:srcRect/>
            <a:stretch>
              <a:fillRect/>
            </a:stretch>
          </p:blipFill>
          <p:spPr bwMode="auto">
            <a:xfrm>
              <a:off x="3143956"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9" name="Picture 55"/>
            <p:cNvPicPr>
              <a:picLocks noChangeArrowheads="1"/>
            </p:cNvPicPr>
            <p:nvPr/>
          </p:nvPicPr>
          <p:blipFill>
            <a:blip r:embed="rId45" cstate="email">
              <a:extLst>
                <a:ext uri="{28A0092B-C50C-407E-A947-70E740481C1C}">
                  <a14:useLocalDpi xmlns:a14="http://schemas.microsoft.com/office/drawing/2010/main"/>
                </a:ext>
              </a:extLst>
            </a:blip>
            <a:srcRect/>
            <a:stretch>
              <a:fillRect/>
            </a:stretch>
          </p:blipFill>
          <p:spPr bwMode="auto">
            <a:xfrm>
              <a:off x="3365501"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0" name="Picture 56"/>
            <p:cNvPicPr>
              <a:picLocks noChangeArrowheads="1"/>
            </p:cNvPicPr>
            <p:nvPr/>
          </p:nvPicPr>
          <p:blipFill>
            <a:blip r:embed="rId46" cstate="email">
              <a:extLst>
                <a:ext uri="{28A0092B-C50C-407E-A947-70E740481C1C}">
                  <a14:useLocalDpi xmlns:a14="http://schemas.microsoft.com/office/drawing/2010/main"/>
                </a:ext>
              </a:extLst>
            </a:blip>
            <a:srcRect/>
            <a:stretch>
              <a:fillRect/>
            </a:stretch>
          </p:blipFill>
          <p:spPr bwMode="auto">
            <a:xfrm>
              <a:off x="35870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1" name="Picture 57"/>
            <p:cNvPicPr>
              <a:picLocks noChangeArrowheads="1"/>
            </p:cNvPicPr>
            <p:nvPr/>
          </p:nvPicPr>
          <p:blipFill>
            <a:blip r:embed="rId47" cstate="email">
              <a:extLst>
                <a:ext uri="{28A0092B-C50C-407E-A947-70E740481C1C}">
                  <a14:useLocalDpi xmlns:a14="http://schemas.microsoft.com/office/drawing/2010/main"/>
                </a:ext>
              </a:extLst>
            </a:blip>
            <a:srcRect/>
            <a:stretch>
              <a:fillRect/>
            </a:stretch>
          </p:blipFill>
          <p:spPr bwMode="auto">
            <a:xfrm>
              <a:off x="381000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2" name="Picture 58"/>
            <p:cNvPicPr>
              <a:picLocks noChangeArrowheads="1"/>
            </p:cNvPicPr>
            <p:nvPr/>
          </p:nvPicPr>
          <p:blipFill>
            <a:blip r:embed="rId48" cstate="email">
              <a:extLst>
                <a:ext uri="{28A0092B-C50C-407E-A947-70E740481C1C}">
                  <a14:useLocalDpi xmlns:a14="http://schemas.microsoft.com/office/drawing/2010/main"/>
                </a:ext>
              </a:extLst>
            </a:blip>
            <a:srcRect/>
            <a:stretch>
              <a:fillRect/>
            </a:stretch>
          </p:blipFill>
          <p:spPr bwMode="auto">
            <a:xfrm>
              <a:off x="40315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3" name="Picture 59"/>
            <p:cNvPicPr>
              <a:picLocks noChangeArrowheads="1"/>
            </p:cNvPicPr>
            <p:nvPr/>
          </p:nvPicPr>
          <p:blipFill>
            <a:blip r:embed="rId49" cstate="email">
              <a:extLst>
                <a:ext uri="{28A0092B-C50C-407E-A947-70E740481C1C}">
                  <a14:useLocalDpi xmlns:a14="http://schemas.microsoft.com/office/drawing/2010/main"/>
                </a:ext>
              </a:extLst>
            </a:blip>
            <a:srcRect/>
            <a:stretch>
              <a:fillRect/>
            </a:stretch>
          </p:blipFill>
          <p:spPr bwMode="auto">
            <a:xfrm>
              <a:off x="4254501"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4" name="Picture 60"/>
            <p:cNvPicPr>
              <a:picLocks noChangeArrowheads="1"/>
            </p:cNvPicPr>
            <p:nvPr/>
          </p:nvPicPr>
          <p:blipFill>
            <a:blip r:embed="rId50" cstate="email">
              <a:extLst>
                <a:ext uri="{28A0092B-C50C-407E-A947-70E740481C1C}">
                  <a14:useLocalDpi xmlns:a14="http://schemas.microsoft.com/office/drawing/2010/main"/>
                </a:ext>
              </a:extLst>
            </a:blip>
            <a:srcRect/>
            <a:stretch>
              <a:fillRect/>
            </a:stretch>
          </p:blipFill>
          <p:spPr bwMode="auto">
            <a:xfrm>
              <a:off x="44760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5" name="Picture 61"/>
            <p:cNvPicPr>
              <a:picLocks noChangeArrowheads="1"/>
            </p:cNvPicPr>
            <p:nvPr/>
          </p:nvPicPr>
          <p:blipFill>
            <a:blip r:embed="rId51" cstate="email">
              <a:extLst>
                <a:ext uri="{28A0092B-C50C-407E-A947-70E740481C1C}">
                  <a14:useLocalDpi xmlns:a14="http://schemas.microsoft.com/office/drawing/2010/main"/>
                </a:ext>
              </a:extLst>
            </a:blip>
            <a:srcRect/>
            <a:stretch>
              <a:fillRect/>
            </a:stretch>
          </p:blipFill>
          <p:spPr bwMode="auto">
            <a:xfrm>
              <a:off x="469759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6" name="Picture 62"/>
            <p:cNvPicPr>
              <a:picLocks noChangeArrowheads="1"/>
            </p:cNvPicPr>
            <p:nvPr/>
          </p:nvPicPr>
          <p:blipFill>
            <a:blip r:embed="rId52" cstate="email">
              <a:extLst>
                <a:ext uri="{28A0092B-C50C-407E-A947-70E740481C1C}">
                  <a14:useLocalDpi xmlns:a14="http://schemas.microsoft.com/office/drawing/2010/main"/>
                </a:ext>
              </a:extLst>
            </a:blip>
            <a:srcRect/>
            <a:stretch>
              <a:fillRect/>
            </a:stretch>
          </p:blipFill>
          <p:spPr bwMode="auto">
            <a:xfrm>
              <a:off x="49205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7" name="Picture 63"/>
            <p:cNvPicPr>
              <a:picLocks noChangeArrowheads="1"/>
            </p:cNvPicPr>
            <p:nvPr/>
          </p:nvPicPr>
          <p:blipFill>
            <a:blip r:embed="rId53" cstate="email">
              <a:extLst>
                <a:ext uri="{28A0092B-C50C-407E-A947-70E740481C1C}">
                  <a14:useLocalDpi xmlns:a14="http://schemas.microsoft.com/office/drawing/2010/main"/>
                </a:ext>
              </a:extLst>
            </a:blip>
            <a:srcRect/>
            <a:stretch>
              <a:fillRect/>
            </a:stretch>
          </p:blipFill>
          <p:spPr bwMode="auto">
            <a:xfrm>
              <a:off x="5142089"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8" name="Picture 64"/>
            <p:cNvPicPr>
              <a:picLocks noChangeArrowheads="1"/>
            </p:cNvPicPr>
            <p:nvPr/>
          </p:nvPicPr>
          <p:blipFill>
            <a:blip r:embed="rId54" cstate="email">
              <a:extLst>
                <a:ext uri="{28A0092B-C50C-407E-A947-70E740481C1C}">
                  <a14:useLocalDpi xmlns:a14="http://schemas.microsoft.com/office/drawing/2010/main"/>
                </a:ext>
              </a:extLst>
            </a:blip>
            <a:srcRect/>
            <a:stretch>
              <a:fillRect/>
            </a:stretch>
          </p:blipFill>
          <p:spPr bwMode="auto">
            <a:xfrm>
              <a:off x="53650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9" name="Picture 65"/>
            <p:cNvPicPr>
              <a:picLocks noChangeArrowheads="1"/>
            </p:cNvPicPr>
            <p:nvPr/>
          </p:nvPicPr>
          <p:blipFill>
            <a:blip r:embed="rId55" cstate="email">
              <a:extLst>
                <a:ext uri="{28A0092B-C50C-407E-A947-70E740481C1C}">
                  <a14:useLocalDpi xmlns:a14="http://schemas.microsoft.com/office/drawing/2010/main"/>
                </a:ext>
              </a:extLst>
            </a:blip>
            <a:srcRect/>
            <a:stretch>
              <a:fillRect/>
            </a:stretch>
          </p:blipFill>
          <p:spPr bwMode="auto">
            <a:xfrm>
              <a:off x="558659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0" name="Picture 66"/>
            <p:cNvPicPr>
              <a:picLocks noChangeArrowheads="1"/>
            </p:cNvPicPr>
            <p:nvPr/>
          </p:nvPicPr>
          <p:blipFill>
            <a:blip r:embed="rId56" cstate="email">
              <a:extLst>
                <a:ext uri="{28A0092B-C50C-407E-A947-70E740481C1C}">
                  <a14:useLocalDpi xmlns:a14="http://schemas.microsoft.com/office/drawing/2010/main"/>
                </a:ext>
              </a:extLst>
            </a:blip>
            <a:srcRect/>
            <a:stretch>
              <a:fillRect/>
            </a:stretch>
          </p:blipFill>
          <p:spPr bwMode="auto">
            <a:xfrm>
              <a:off x="58095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1" name="Picture 67"/>
            <p:cNvPicPr>
              <a:picLocks noChangeArrowheads="1"/>
            </p:cNvPicPr>
            <p:nvPr/>
          </p:nvPicPr>
          <p:blipFill>
            <a:blip r:embed="rId57" cstate="email">
              <a:extLst>
                <a:ext uri="{28A0092B-C50C-407E-A947-70E740481C1C}">
                  <a14:useLocalDpi xmlns:a14="http://schemas.microsoft.com/office/drawing/2010/main"/>
                </a:ext>
              </a:extLst>
            </a:blip>
            <a:srcRect/>
            <a:stretch>
              <a:fillRect/>
            </a:stretch>
          </p:blipFill>
          <p:spPr bwMode="auto">
            <a:xfrm>
              <a:off x="6031089"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2" name="Picture 68"/>
            <p:cNvPicPr>
              <a:picLocks noChangeArrowheads="1"/>
            </p:cNvPicPr>
            <p:nvPr/>
          </p:nvPicPr>
          <p:blipFill>
            <a:blip r:embed="rId58" cstate="email">
              <a:extLst>
                <a:ext uri="{28A0092B-C50C-407E-A947-70E740481C1C}">
                  <a14:useLocalDpi xmlns:a14="http://schemas.microsoft.com/office/drawing/2010/main"/>
                </a:ext>
              </a:extLst>
            </a:blip>
            <a:srcRect/>
            <a:stretch>
              <a:fillRect/>
            </a:stretch>
          </p:blipFill>
          <p:spPr bwMode="auto">
            <a:xfrm>
              <a:off x="6252634"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3" name="Picture 69"/>
            <p:cNvPicPr>
              <a:picLocks noChangeArrowheads="1"/>
            </p:cNvPicPr>
            <p:nvPr/>
          </p:nvPicPr>
          <p:blipFill>
            <a:blip r:embed="rId59" cstate="email">
              <a:extLst>
                <a:ext uri="{28A0092B-C50C-407E-A947-70E740481C1C}">
                  <a14:useLocalDpi xmlns:a14="http://schemas.microsoft.com/office/drawing/2010/main"/>
                </a:ext>
              </a:extLst>
            </a:blip>
            <a:srcRect/>
            <a:stretch>
              <a:fillRect/>
            </a:stretch>
          </p:blipFill>
          <p:spPr bwMode="auto">
            <a:xfrm>
              <a:off x="647559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4" name="Picture 70"/>
            <p:cNvPicPr>
              <a:picLocks noChangeArrowheads="1"/>
            </p:cNvPicPr>
            <p:nvPr/>
          </p:nvPicPr>
          <p:blipFill>
            <a:blip r:embed="rId60" cstate="email">
              <a:extLst>
                <a:ext uri="{28A0092B-C50C-407E-A947-70E740481C1C}">
                  <a14:useLocalDpi xmlns:a14="http://schemas.microsoft.com/office/drawing/2010/main"/>
                </a:ext>
              </a:extLst>
            </a:blip>
            <a:srcRect/>
            <a:stretch>
              <a:fillRect/>
            </a:stretch>
          </p:blipFill>
          <p:spPr bwMode="auto">
            <a:xfrm>
              <a:off x="6697134"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5" name="Picture 71"/>
            <p:cNvPicPr>
              <a:picLocks noChangeArrowheads="1"/>
            </p:cNvPicPr>
            <p:nvPr/>
          </p:nvPicPr>
          <p:blipFill>
            <a:blip r:embed="rId61" cstate="email">
              <a:extLst>
                <a:ext uri="{28A0092B-C50C-407E-A947-70E740481C1C}">
                  <a14:useLocalDpi xmlns:a14="http://schemas.microsoft.com/office/drawing/2010/main"/>
                </a:ext>
              </a:extLst>
            </a:blip>
            <a:srcRect/>
            <a:stretch>
              <a:fillRect/>
            </a:stretch>
          </p:blipFill>
          <p:spPr bwMode="auto">
            <a:xfrm>
              <a:off x="6920089"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6" name="Picture 72"/>
            <p:cNvPicPr>
              <a:picLocks noChangeArrowheads="1"/>
            </p:cNvPicPr>
            <p:nvPr/>
          </p:nvPicPr>
          <p:blipFill>
            <a:blip r:embed="rId62" cstate="email">
              <a:extLst>
                <a:ext uri="{28A0092B-C50C-407E-A947-70E740481C1C}">
                  <a14:useLocalDpi xmlns:a14="http://schemas.microsoft.com/office/drawing/2010/main"/>
                </a:ext>
              </a:extLst>
            </a:blip>
            <a:srcRect/>
            <a:stretch>
              <a:fillRect/>
            </a:stretch>
          </p:blipFill>
          <p:spPr bwMode="auto">
            <a:xfrm>
              <a:off x="7141634" y="3048001"/>
              <a:ext cx="139700"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7" name="Picture 73"/>
            <p:cNvPicPr>
              <a:picLocks noChangeArrowheads="1"/>
            </p:cNvPicPr>
            <p:nvPr/>
          </p:nvPicPr>
          <p:blipFill>
            <a:blip r:embed="rId63" cstate="email">
              <a:extLst>
                <a:ext uri="{28A0092B-C50C-407E-A947-70E740481C1C}">
                  <a14:useLocalDpi xmlns:a14="http://schemas.microsoft.com/office/drawing/2010/main"/>
                </a:ext>
              </a:extLst>
            </a:blip>
            <a:srcRect/>
            <a:stretch>
              <a:fillRect/>
            </a:stretch>
          </p:blipFill>
          <p:spPr bwMode="auto">
            <a:xfrm>
              <a:off x="292100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8" name="Picture 74"/>
            <p:cNvPicPr>
              <a:picLocks noChangeArrowheads="1"/>
            </p:cNvPicPr>
            <p:nvPr/>
          </p:nvPicPr>
          <p:blipFill>
            <a:blip r:embed="rId64" cstate="email">
              <a:extLst>
                <a:ext uri="{28A0092B-C50C-407E-A947-70E740481C1C}">
                  <a14:useLocalDpi xmlns:a14="http://schemas.microsoft.com/office/drawing/2010/main"/>
                </a:ext>
              </a:extLst>
            </a:blip>
            <a:srcRect/>
            <a:stretch>
              <a:fillRect/>
            </a:stretch>
          </p:blipFill>
          <p:spPr bwMode="auto">
            <a:xfrm>
              <a:off x="3143956"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9" name="Picture 75"/>
            <p:cNvPicPr>
              <a:picLocks noChangeArrowheads="1"/>
            </p:cNvPicPr>
            <p:nvPr/>
          </p:nvPicPr>
          <p:blipFill>
            <a:blip r:embed="rId65" cstate="email">
              <a:extLst>
                <a:ext uri="{28A0092B-C50C-407E-A947-70E740481C1C}">
                  <a14:useLocalDpi xmlns:a14="http://schemas.microsoft.com/office/drawing/2010/main"/>
                </a:ext>
              </a:extLst>
            </a:blip>
            <a:srcRect/>
            <a:stretch>
              <a:fillRect/>
            </a:stretch>
          </p:blipFill>
          <p:spPr bwMode="auto">
            <a:xfrm>
              <a:off x="3365501"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0" name="Picture 76"/>
            <p:cNvPicPr>
              <a:picLocks noChangeArrowheads="1"/>
            </p:cNvPicPr>
            <p:nvPr/>
          </p:nvPicPr>
          <p:blipFill>
            <a:blip r:embed="rId66" cstate="email">
              <a:extLst>
                <a:ext uri="{28A0092B-C50C-407E-A947-70E740481C1C}">
                  <a14:useLocalDpi xmlns:a14="http://schemas.microsoft.com/office/drawing/2010/main"/>
                </a:ext>
              </a:extLst>
            </a:blip>
            <a:srcRect/>
            <a:stretch>
              <a:fillRect/>
            </a:stretch>
          </p:blipFill>
          <p:spPr bwMode="auto">
            <a:xfrm>
              <a:off x="35870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1" name="Picture 77"/>
            <p:cNvPicPr>
              <a:picLocks noChangeArrowheads="1"/>
            </p:cNvPicPr>
            <p:nvPr/>
          </p:nvPicPr>
          <p:blipFill>
            <a:blip r:embed="rId67" cstate="email">
              <a:extLst>
                <a:ext uri="{28A0092B-C50C-407E-A947-70E740481C1C}">
                  <a14:useLocalDpi xmlns:a14="http://schemas.microsoft.com/office/drawing/2010/main"/>
                </a:ext>
              </a:extLst>
            </a:blip>
            <a:srcRect/>
            <a:stretch>
              <a:fillRect/>
            </a:stretch>
          </p:blipFill>
          <p:spPr bwMode="auto">
            <a:xfrm>
              <a:off x="381000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2" name="Picture 78"/>
            <p:cNvPicPr>
              <a:picLocks noChangeArrowheads="1"/>
            </p:cNvPicPr>
            <p:nvPr/>
          </p:nvPicPr>
          <p:blipFill>
            <a:blip r:embed="rId68" cstate="email">
              <a:extLst>
                <a:ext uri="{28A0092B-C50C-407E-A947-70E740481C1C}">
                  <a14:useLocalDpi xmlns:a14="http://schemas.microsoft.com/office/drawing/2010/main"/>
                </a:ext>
              </a:extLst>
            </a:blip>
            <a:srcRect/>
            <a:stretch>
              <a:fillRect/>
            </a:stretch>
          </p:blipFill>
          <p:spPr bwMode="auto">
            <a:xfrm>
              <a:off x="40315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3" name="Picture 79"/>
            <p:cNvPicPr>
              <a:picLocks noChangeArrowheads="1"/>
            </p:cNvPicPr>
            <p:nvPr/>
          </p:nvPicPr>
          <p:blipFill>
            <a:blip r:embed="rId69" cstate="email">
              <a:extLst>
                <a:ext uri="{28A0092B-C50C-407E-A947-70E740481C1C}">
                  <a14:useLocalDpi xmlns:a14="http://schemas.microsoft.com/office/drawing/2010/main"/>
                </a:ext>
              </a:extLst>
            </a:blip>
            <a:srcRect/>
            <a:stretch>
              <a:fillRect/>
            </a:stretch>
          </p:blipFill>
          <p:spPr bwMode="auto">
            <a:xfrm>
              <a:off x="4254501"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4" name="Picture 80"/>
            <p:cNvPicPr>
              <a:picLocks noChangeArrowheads="1"/>
            </p:cNvPicPr>
            <p:nvPr/>
          </p:nvPicPr>
          <p:blipFill>
            <a:blip r:embed="rId70" cstate="email">
              <a:extLst>
                <a:ext uri="{28A0092B-C50C-407E-A947-70E740481C1C}">
                  <a14:useLocalDpi xmlns:a14="http://schemas.microsoft.com/office/drawing/2010/main"/>
                </a:ext>
              </a:extLst>
            </a:blip>
            <a:srcRect/>
            <a:stretch>
              <a:fillRect/>
            </a:stretch>
          </p:blipFill>
          <p:spPr bwMode="auto">
            <a:xfrm>
              <a:off x="44760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5" name="Picture 81"/>
            <p:cNvPicPr>
              <a:picLocks noChangeArrowheads="1"/>
            </p:cNvPicPr>
            <p:nvPr/>
          </p:nvPicPr>
          <p:blipFill>
            <a:blip r:embed="rId71" cstate="email">
              <a:extLst>
                <a:ext uri="{28A0092B-C50C-407E-A947-70E740481C1C}">
                  <a14:useLocalDpi xmlns:a14="http://schemas.microsoft.com/office/drawing/2010/main"/>
                </a:ext>
              </a:extLst>
            </a:blip>
            <a:srcRect/>
            <a:stretch>
              <a:fillRect/>
            </a:stretch>
          </p:blipFill>
          <p:spPr bwMode="auto">
            <a:xfrm>
              <a:off x="469759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6" name="Picture 82"/>
            <p:cNvPicPr>
              <a:picLocks noChangeArrowheads="1"/>
            </p:cNvPicPr>
            <p:nvPr/>
          </p:nvPicPr>
          <p:blipFill>
            <a:blip r:embed="rId72" cstate="email">
              <a:extLst>
                <a:ext uri="{28A0092B-C50C-407E-A947-70E740481C1C}">
                  <a14:useLocalDpi xmlns:a14="http://schemas.microsoft.com/office/drawing/2010/main"/>
                </a:ext>
              </a:extLst>
            </a:blip>
            <a:srcRect/>
            <a:stretch>
              <a:fillRect/>
            </a:stretch>
          </p:blipFill>
          <p:spPr bwMode="auto">
            <a:xfrm>
              <a:off x="49205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7" name="Picture 83"/>
            <p:cNvPicPr>
              <a:picLocks noChangeArrowheads="1"/>
            </p:cNvPicPr>
            <p:nvPr/>
          </p:nvPicPr>
          <p:blipFill>
            <a:blip r:embed="rId73" cstate="email">
              <a:extLst>
                <a:ext uri="{28A0092B-C50C-407E-A947-70E740481C1C}">
                  <a14:useLocalDpi xmlns:a14="http://schemas.microsoft.com/office/drawing/2010/main"/>
                </a:ext>
              </a:extLst>
            </a:blip>
            <a:srcRect/>
            <a:stretch>
              <a:fillRect/>
            </a:stretch>
          </p:blipFill>
          <p:spPr bwMode="auto">
            <a:xfrm>
              <a:off x="5142089"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8" name="Picture 84"/>
            <p:cNvPicPr>
              <a:picLocks noChangeArrowheads="1"/>
            </p:cNvPicPr>
            <p:nvPr/>
          </p:nvPicPr>
          <p:blipFill>
            <a:blip r:embed="rId74" cstate="email">
              <a:extLst>
                <a:ext uri="{28A0092B-C50C-407E-A947-70E740481C1C}">
                  <a14:useLocalDpi xmlns:a14="http://schemas.microsoft.com/office/drawing/2010/main"/>
                </a:ext>
              </a:extLst>
            </a:blip>
            <a:srcRect/>
            <a:stretch>
              <a:fillRect/>
            </a:stretch>
          </p:blipFill>
          <p:spPr bwMode="auto">
            <a:xfrm>
              <a:off x="53650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9" name="Picture 85"/>
            <p:cNvPicPr>
              <a:picLocks noChangeArrowheads="1"/>
            </p:cNvPicPr>
            <p:nvPr/>
          </p:nvPicPr>
          <p:blipFill>
            <a:blip r:embed="rId75" cstate="email">
              <a:extLst>
                <a:ext uri="{28A0092B-C50C-407E-A947-70E740481C1C}">
                  <a14:useLocalDpi xmlns:a14="http://schemas.microsoft.com/office/drawing/2010/main"/>
                </a:ext>
              </a:extLst>
            </a:blip>
            <a:srcRect/>
            <a:stretch>
              <a:fillRect/>
            </a:stretch>
          </p:blipFill>
          <p:spPr bwMode="auto">
            <a:xfrm>
              <a:off x="558659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0" name="Picture 86"/>
            <p:cNvPicPr>
              <a:picLocks noChangeArrowheads="1"/>
            </p:cNvPicPr>
            <p:nvPr/>
          </p:nvPicPr>
          <p:blipFill>
            <a:blip r:embed="rId76" cstate="email">
              <a:extLst>
                <a:ext uri="{28A0092B-C50C-407E-A947-70E740481C1C}">
                  <a14:useLocalDpi xmlns:a14="http://schemas.microsoft.com/office/drawing/2010/main"/>
                </a:ext>
              </a:extLst>
            </a:blip>
            <a:srcRect/>
            <a:stretch>
              <a:fillRect/>
            </a:stretch>
          </p:blipFill>
          <p:spPr bwMode="auto">
            <a:xfrm>
              <a:off x="58095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1" name="Picture 87"/>
            <p:cNvPicPr>
              <a:picLocks noChangeArrowheads="1"/>
            </p:cNvPicPr>
            <p:nvPr/>
          </p:nvPicPr>
          <p:blipFill>
            <a:blip r:embed="rId77" cstate="email">
              <a:extLst>
                <a:ext uri="{28A0092B-C50C-407E-A947-70E740481C1C}">
                  <a14:useLocalDpi xmlns:a14="http://schemas.microsoft.com/office/drawing/2010/main"/>
                </a:ext>
              </a:extLst>
            </a:blip>
            <a:srcRect/>
            <a:stretch>
              <a:fillRect/>
            </a:stretch>
          </p:blipFill>
          <p:spPr bwMode="auto">
            <a:xfrm>
              <a:off x="6031089"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2" name="Picture 88"/>
            <p:cNvPicPr>
              <a:picLocks noChangeArrowheads="1"/>
            </p:cNvPicPr>
            <p:nvPr/>
          </p:nvPicPr>
          <p:blipFill>
            <a:blip r:embed="rId78" cstate="email">
              <a:extLst>
                <a:ext uri="{28A0092B-C50C-407E-A947-70E740481C1C}">
                  <a14:useLocalDpi xmlns:a14="http://schemas.microsoft.com/office/drawing/2010/main"/>
                </a:ext>
              </a:extLst>
            </a:blip>
            <a:srcRect/>
            <a:stretch>
              <a:fillRect/>
            </a:stretch>
          </p:blipFill>
          <p:spPr bwMode="auto">
            <a:xfrm>
              <a:off x="6252634"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3" name="Picture 89"/>
            <p:cNvPicPr>
              <a:picLocks noChangeArrowheads="1"/>
            </p:cNvPicPr>
            <p:nvPr/>
          </p:nvPicPr>
          <p:blipFill>
            <a:blip r:embed="rId79" cstate="email">
              <a:extLst>
                <a:ext uri="{28A0092B-C50C-407E-A947-70E740481C1C}">
                  <a14:useLocalDpi xmlns:a14="http://schemas.microsoft.com/office/drawing/2010/main"/>
                </a:ext>
              </a:extLst>
            </a:blip>
            <a:srcRect/>
            <a:stretch>
              <a:fillRect/>
            </a:stretch>
          </p:blipFill>
          <p:spPr bwMode="auto">
            <a:xfrm>
              <a:off x="647559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4" name="Picture 90"/>
            <p:cNvPicPr>
              <a:picLocks noChangeArrowheads="1"/>
            </p:cNvPicPr>
            <p:nvPr/>
          </p:nvPicPr>
          <p:blipFill>
            <a:blip r:embed="rId80" cstate="email">
              <a:extLst>
                <a:ext uri="{28A0092B-C50C-407E-A947-70E740481C1C}">
                  <a14:useLocalDpi xmlns:a14="http://schemas.microsoft.com/office/drawing/2010/main"/>
                </a:ext>
              </a:extLst>
            </a:blip>
            <a:srcRect/>
            <a:stretch>
              <a:fillRect/>
            </a:stretch>
          </p:blipFill>
          <p:spPr bwMode="auto">
            <a:xfrm>
              <a:off x="6697134"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5" name="Picture 91"/>
            <p:cNvPicPr>
              <a:picLocks noChangeArrowheads="1"/>
            </p:cNvPicPr>
            <p:nvPr/>
          </p:nvPicPr>
          <p:blipFill>
            <a:blip r:embed="rId81" cstate="email">
              <a:extLst>
                <a:ext uri="{28A0092B-C50C-407E-A947-70E740481C1C}">
                  <a14:useLocalDpi xmlns:a14="http://schemas.microsoft.com/office/drawing/2010/main"/>
                </a:ext>
              </a:extLst>
            </a:blip>
            <a:srcRect/>
            <a:stretch>
              <a:fillRect/>
            </a:stretch>
          </p:blipFill>
          <p:spPr bwMode="auto">
            <a:xfrm>
              <a:off x="6920089"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6" name="Picture 92"/>
            <p:cNvPicPr>
              <a:picLocks noChangeArrowheads="1"/>
            </p:cNvPicPr>
            <p:nvPr/>
          </p:nvPicPr>
          <p:blipFill>
            <a:blip r:embed="rId82" cstate="email">
              <a:extLst>
                <a:ext uri="{28A0092B-C50C-407E-A947-70E740481C1C}">
                  <a14:useLocalDpi xmlns:a14="http://schemas.microsoft.com/office/drawing/2010/main"/>
                </a:ext>
              </a:extLst>
            </a:blip>
            <a:srcRect/>
            <a:stretch>
              <a:fillRect/>
            </a:stretch>
          </p:blipFill>
          <p:spPr bwMode="auto">
            <a:xfrm>
              <a:off x="7141634" y="2246313"/>
              <a:ext cx="139700"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717" name="Rectangle 93"/>
            <p:cNvSpPr>
              <a:spLocks noChangeArrowheads="1"/>
            </p:cNvSpPr>
            <p:nvPr/>
          </p:nvSpPr>
          <p:spPr bwMode="auto">
            <a:xfrm>
              <a:off x="2523067" y="4486275"/>
              <a:ext cx="461665"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50</a:t>
              </a:r>
            </a:p>
          </p:txBody>
        </p:sp>
        <p:sp>
          <p:nvSpPr>
            <p:cNvPr id="26718" name="Rectangle 94"/>
            <p:cNvSpPr>
              <a:spLocks noChangeArrowheads="1"/>
            </p:cNvSpPr>
            <p:nvPr/>
          </p:nvSpPr>
          <p:spPr bwMode="auto">
            <a:xfrm>
              <a:off x="2523067" y="3684588"/>
              <a:ext cx="464871"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60</a:t>
              </a:r>
            </a:p>
          </p:txBody>
        </p:sp>
        <p:sp>
          <p:nvSpPr>
            <p:cNvPr id="26719" name="Rectangle 95"/>
            <p:cNvSpPr>
              <a:spLocks noChangeArrowheads="1"/>
            </p:cNvSpPr>
            <p:nvPr/>
          </p:nvSpPr>
          <p:spPr bwMode="auto">
            <a:xfrm>
              <a:off x="2523067" y="2884488"/>
              <a:ext cx="442429"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70</a:t>
              </a:r>
            </a:p>
          </p:txBody>
        </p:sp>
        <p:sp>
          <p:nvSpPr>
            <p:cNvPr id="26720" name="Rectangle 96"/>
            <p:cNvSpPr>
              <a:spLocks noChangeArrowheads="1"/>
            </p:cNvSpPr>
            <p:nvPr/>
          </p:nvSpPr>
          <p:spPr bwMode="auto">
            <a:xfrm>
              <a:off x="2523067" y="2082800"/>
              <a:ext cx="461665"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80</a:t>
              </a:r>
            </a:p>
          </p:txBody>
        </p:sp>
        <p:sp>
          <p:nvSpPr>
            <p:cNvPr id="26721" name="Rectangle 97"/>
            <p:cNvSpPr>
              <a:spLocks noChangeArrowheads="1"/>
            </p:cNvSpPr>
            <p:nvPr/>
          </p:nvSpPr>
          <p:spPr bwMode="auto">
            <a:xfrm>
              <a:off x="3716866" y="6189663"/>
              <a:ext cx="287725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b="1" dirty="0">
                  <a:solidFill>
                    <a:srgbClr val="000000"/>
                  </a:solidFill>
                </a:rPr>
                <a:t>Outside Air Changes</a:t>
              </a:r>
            </a:p>
          </p:txBody>
        </p:sp>
        <p:sp>
          <p:nvSpPr>
            <p:cNvPr id="26722" name="Rectangle 98"/>
            <p:cNvSpPr>
              <a:spLocks noChangeArrowheads="1"/>
            </p:cNvSpPr>
            <p:nvPr/>
          </p:nvSpPr>
          <p:spPr bwMode="auto">
            <a:xfrm>
              <a:off x="4047067" y="5821363"/>
              <a:ext cx="346249" cy="416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100" b="1">
                  <a:solidFill>
                    <a:srgbClr val="000000"/>
                  </a:solidFill>
                </a:rPr>
                <a:t>3</a:t>
              </a:r>
            </a:p>
          </p:txBody>
        </p:sp>
        <p:sp>
          <p:nvSpPr>
            <p:cNvPr id="26723" name="Rectangle 99"/>
            <p:cNvSpPr>
              <a:spLocks noChangeArrowheads="1"/>
            </p:cNvSpPr>
            <p:nvPr/>
          </p:nvSpPr>
          <p:spPr bwMode="auto">
            <a:xfrm>
              <a:off x="5854701" y="5821363"/>
              <a:ext cx="349455" cy="416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100" b="1">
                  <a:solidFill>
                    <a:srgbClr val="000000"/>
                  </a:solidFill>
                </a:rPr>
                <a:t>6</a:t>
              </a:r>
            </a:p>
          </p:txBody>
        </p:sp>
        <p:sp>
          <p:nvSpPr>
            <p:cNvPr id="26724" name="Rectangle 100"/>
            <p:cNvSpPr>
              <a:spLocks noChangeArrowheads="1"/>
            </p:cNvSpPr>
            <p:nvPr/>
          </p:nvSpPr>
          <p:spPr bwMode="auto">
            <a:xfrm rot="16200000">
              <a:off x="657586" y="3379745"/>
              <a:ext cx="3135474"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Space Relative Humidity (%)</a:t>
              </a:r>
            </a:p>
          </p:txBody>
        </p:sp>
        <p:sp>
          <p:nvSpPr>
            <p:cNvPr id="26725" name="Rectangle 101"/>
            <p:cNvSpPr>
              <a:spLocks noChangeArrowheads="1"/>
            </p:cNvSpPr>
            <p:nvPr/>
          </p:nvSpPr>
          <p:spPr bwMode="auto">
            <a:xfrm>
              <a:off x="3426178" y="4067175"/>
              <a:ext cx="781756" cy="1436688"/>
            </a:xfrm>
            <a:prstGeom prst="rect">
              <a:avLst/>
            </a:prstGeom>
            <a:solidFill>
              <a:srgbClr val="FFA27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26" name="Rectangle 102"/>
            <p:cNvSpPr>
              <a:spLocks noChangeArrowheads="1"/>
            </p:cNvSpPr>
            <p:nvPr/>
          </p:nvSpPr>
          <p:spPr bwMode="auto">
            <a:xfrm>
              <a:off x="4217812" y="3409951"/>
              <a:ext cx="754944" cy="2093913"/>
            </a:xfrm>
            <a:prstGeom prst="rect">
              <a:avLst/>
            </a:prstGeom>
            <a:solidFill>
              <a:srgbClr val="00841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27" name="Rectangle 103"/>
            <p:cNvSpPr>
              <a:spLocks noChangeArrowheads="1"/>
            </p:cNvSpPr>
            <p:nvPr/>
          </p:nvSpPr>
          <p:spPr bwMode="auto">
            <a:xfrm>
              <a:off x="5322711" y="3911601"/>
              <a:ext cx="801511" cy="1592263"/>
            </a:xfrm>
            <a:prstGeom prst="rect">
              <a:avLst/>
            </a:prstGeom>
            <a:solidFill>
              <a:srgbClr val="FFA27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28" name="Rectangle 104"/>
            <p:cNvSpPr>
              <a:spLocks noChangeArrowheads="1"/>
            </p:cNvSpPr>
            <p:nvPr/>
          </p:nvSpPr>
          <p:spPr bwMode="auto">
            <a:xfrm>
              <a:off x="6093178" y="2308225"/>
              <a:ext cx="776111" cy="3195638"/>
            </a:xfrm>
            <a:prstGeom prst="rect">
              <a:avLst/>
            </a:prstGeom>
            <a:solidFill>
              <a:srgbClr val="00841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35" name="Rectangle 111"/>
            <p:cNvSpPr>
              <a:spLocks noChangeArrowheads="1"/>
            </p:cNvSpPr>
            <p:nvPr/>
          </p:nvSpPr>
          <p:spPr bwMode="auto">
            <a:xfrm>
              <a:off x="3407891" y="4177441"/>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rgbClr val="000000"/>
                  </a:solidFill>
                </a:rPr>
                <a:t>74</a:t>
              </a:r>
            </a:p>
            <a:p>
              <a:pPr algn="ctr"/>
              <a:r>
                <a:rPr lang="en-US" altLang="en-US" sz="1600" b="1" dirty="0">
                  <a:solidFill>
                    <a:srgbClr val="000000"/>
                  </a:solidFill>
                </a:rPr>
                <a:t>Grains </a:t>
              </a:r>
            </a:p>
          </p:txBody>
        </p:sp>
        <p:sp>
          <p:nvSpPr>
            <p:cNvPr id="26737" name="Rectangle 113"/>
            <p:cNvSpPr>
              <a:spLocks noChangeArrowheads="1"/>
            </p:cNvSpPr>
            <p:nvPr/>
          </p:nvSpPr>
          <p:spPr bwMode="auto">
            <a:xfrm>
              <a:off x="3278011" y="2354990"/>
              <a:ext cx="2117567"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dirty="0"/>
                <a:t>Based on a 15</a:t>
              </a:r>
            </a:p>
            <a:p>
              <a:r>
                <a:rPr lang="en-US" altLang="en-US" b="1" dirty="0"/>
                <a:t>Minute Cycle Time</a:t>
              </a:r>
            </a:p>
          </p:txBody>
        </p:sp>
      </p:grpSp>
      <p:sp>
        <p:nvSpPr>
          <p:cNvPr id="116" name="Rectangle 115"/>
          <p:cNvSpPr/>
          <p:nvPr/>
        </p:nvSpPr>
        <p:spPr>
          <a:xfrm rot="16200000">
            <a:off x="-2289092" y="2202184"/>
            <a:ext cx="3810659" cy="369332"/>
          </a:xfrm>
          <a:prstGeom prst="rect">
            <a:avLst/>
          </a:prstGeom>
        </p:spPr>
        <p:txBody>
          <a:bodyPr wrap="none">
            <a:spAutoFit/>
          </a:bodyPr>
          <a:lstStyle/>
          <a:p>
            <a:pPr lvl="0">
              <a:tabLst>
                <a:tab pos="3543300" algn="l"/>
              </a:tabLst>
              <a:defRPr/>
            </a:pPr>
            <a:r>
              <a:rPr lang="en-US" altLang="en-US" b="1" dirty="0">
                <a:highlight>
                  <a:srgbClr val="FFFF00"/>
                </a:highlight>
              </a:rPr>
              <a:t>LIVE TYPE UNDERNEATH GRAPHIC</a:t>
            </a:r>
          </a:p>
        </p:txBody>
      </p:sp>
      <p:sp>
        <p:nvSpPr>
          <p:cNvPr id="117" name="Rectangle 111"/>
          <p:cNvSpPr>
            <a:spLocks noChangeArrowheads="1"/>
          </p:cNvSpPr>
          <p:nvPr/>
        </p:nvSpPr>
        <p:spPr bwMode="auto">
          <a:xfrm>
            <a:off x="6875476" y="3537321"/>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rgbClr val="000000"/>
                </a:solidFill>
              </a:rPr>
              <a:t>78</a:t>
            </a:r>
          </a:p>
          <a:p>
            <a:pPr algn="ctr"/>
            <a:r>
              <a:rPr lang="en-US" altLang="en-US" sz="1600" b="1" dirty="0">
                <a:solidFill>
                  <a:srgbClr val="000000"/>
                </a:solidFill>
              </a:rPr>
              <a:t>Grains </a:t>
            </a:r>
          </a:p>
        </p:txBody>
      </p:sp>
      <p:sp>
        <p:nvSpPr>
          <p:cNvPr id="118" name="Rectangle 111"/>
          <p:cNvSpPr>
            <a:spLocks noChangeArrowheads="1"/>
          </p:cNvSpPr>
          <p:nvPr/>
        </p:nvSpPr>
        <p:spPr bwMode="auto">
          <a:xfrm>
            <a:off x="5768461" y="2968996"/>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chemeClr val="bg1"/>
                </a:solidFill>
              </a:rPr>
              <a:t>85</a:t>
            </a:r>
          </a:p>
          <a:p>
            <a:pPr algn="ctr"/>
            <a:r>
              <a:rPr lang="en-US" altLang="en-US" sz="1600" b="1" dirty="0">
                <a:solidFill>
                  <a:schemeClr val="bg1"/>
                </a:solidFill>
              </a:rPr>
              <a:t>Grains </a:t>
            </a:r>
          </a:p>
        </p:txBody>
      </p:sp>
      <p:sp>
        <p:nvSpPr>
          <p:cNvPr id="119" name="Rectangle 111"/>
          <p:cNvSpPr>
            <a:spLocks noChangeArrowheads="1"/>
          </p:cNvSpPr>
          <p:nvPr/>
        </p:nvSpPr>
        <p:spPr bwMode="auto">
          <a:xfrm>
            <a:off x="7633499" y="1812318"/>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chemeClr val="bg1"/>
                </a:solidFill>
              </a:rPr>
              <a:t>102</a:t>
            </a:r>
          </a:p>
          <a:p>
            <a:pPr algn="ctr"/>
            <a:r>
              <a:rPr lang="en-US" altLang="en-US" sz="1600" b="1" dirty="0">
                <a:solidFill>
                  <a:schemeClr val="bg1"/>
                </a:solidFill>
              </a:rPr>
              <a:t>Grains </a:t>
            </a:r>
          </a:p>
        </p:txBody>
      </p:sp>
      <p:pic>
        <p:nvPicPr>
          <p:cNvPr id="4" name="Picture 3"/>
          <p:cNvPicPr>
            <a:picLocks noChangeAspect="1"/>
          </p:cNvPicPr>
          <p:nvPr/>
        </p:nvPicPr>
        <p:blipFill>
          <a:blip r:embed="rId83"/>
          <a:stretch>
            <a:fillRect/>
          </a:stretch>
        </p:blipFill>
        <p:spPr>
          <a:xfrm>
            <a:off x="3359460" y="1143000"/>
            <a:ext cx="6429375" cy="5334000"/>
          </a:xfrm>
          <a:prstGeom prst="rect">
            <a:avLst/>
          </a:prstGeom>
        </p:spPr>
      </p:pic>
    </p:spTree>
    <p:extLst>
      <p:ext uri="{BB962C8B-B14F-4D97-AF65-F5344CB8AC3E}">
        <p14:creationId xmlns:p14="http://schemas.microsoft.com/office/powerpoint/2010/main" val="1857923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5" name="Rectangle 3"/>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6"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7" name="Rectangle 5"/>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1" name="Rectangle 9"/>
          <p:cNvSpPr>
            <a:spLocks noGrp="1" noChangeArrowheads="1"/>
          </p:cNvSpPr>
          <p:nvPr>
            <p:ph type="title"/>
          </p:nvPr>
        </p:nvSpPr>
        <p:spPr>
          <a:noFill/>
          <a:ln/>
        </p:spPr>
        <p:txBody>
          <a:bodyPr>
            <a:noAutofit/>
          </a:bodyPr>
          <a:lstStyle/>
          <a:p>
            <a:pPr algn="l"/>
            <a:r>
              <a:rPr lang="en-US" altLang="en-US" dirty="0"/>
              <a:t>SEMCO FV: Space RH Measured at Different Operating Modes (Cooling)</a:t>
            </a:r>
          </a:p>
        </p:txBody>
      </p:sp>
      <p:sp>
        <p:nvSpPr>
          <p:cNvPr id="28682" name="Rectangle 10"/>
          <p:cNvSpPr>
            <a:spLocks noChangeArrowheads="1"/>
          </p:cNvSpPr>
          <p:nvPr/>
        </p:nvSpPr>
        <p:spPr bwMode="auto">
          <a:xfrm>
            <a:off x="5884332" y="3098800"/>
            <a:ext cx="1298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3" name="Rectangle 11"/>
          <p:cNvSpPr>
            <a:spLocks noChangeArrowheads="1"/>
          </p:cNvSpPr>
          <p:nvPr/>
        </p:nvSpPr>
        <p:spPr bwMode="auto">
          <a:xfrm>
            <a:off x="6019799" y="3251200"/>
            <a:ext cx="1298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4" name="Line 12"/>
          <p:cNvSpPr>
            <a:spLocks noChangeShapeType="1"/>
          </p:cNvSpPr>
          <p:nvPr/>
        </p:nvSpPr>
        <p:spPr bwMode="auto">
          <a:xfrm>
            <a:off x="5019321" y="2751138"/>
            <a:ext cx="241300" cy="347662"/>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5" name="Line 13"/>
          <p:cNvSpPr>
            <a:spLocks noChangeShapeType="1"/>
          </p:cNvSpPr>
          <p:nvPr/>
        </p:nvSpPr>
        <p:spPr bwMode="auto">
          <a:xfrm flipH="1" flipV="1">
            <a:off x="7236177" y="3149600"/>
            <a:ext cx="225778" cy="241300"/>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6" name="Line 14"/>
          <p:cNvSpPr>
            <a:spLocks noChangeShapeType="1"/>
          </p:cNvSpPr>
          <p:nvPr/>
        </p:nvSpPr>
        <p:spPr bwMode="auto">
          <a:xfrm flipH="1" flipV="1">
            <a:off x="4696178" y="4394200"/>
            <a:ext cx="237067" cy="266700"/>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 name="Group 4"/>
          <p:cNvGrpSpPr>
            <a:grpSpLocks noChangeAspect="1"/>
          </p:cNvGrpSpPr>
          <p:nvPr/>
        </p:nvGrpSpPr>
        <p:grpSpPr bwMode="auto">
          <a:xfrm>
            <a:off x="2855913" y="1270000"/>
            <a:ext cx="6332538" cy="4762500"/>
            <a:chOff x="1799" y="800"/>
            <a:chExt cx="3989" cy="3000"/>
          </a:xfrm>
        </p:grpSpPr>
        <p:sp>
          <p:nvSpPr>
            <p:cNvPr id="4" name="AutoShape 3"/>
            <p:cNvSpPr>
              <a:spLocks noChangeAspect="1" noChangeArrowheads="1" noTextEdit="1"/>
            </p:cNvSpPr>
            <p:nvPr/>
          </p:nvSpPr>
          <p:spPr bwMode="auto">
            <a:xfrm>
              <a:off x="2106" y="800"/>
              <a:ext cx="3682" cy="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2498" y="915"/>
              <a:ext cx="3067" cy="2315"/>
            </a:xfrm>
            <a:prstGeom prst="rect">
              <a:avLst/>
            </a:prstGeom>
            <a:solidFill>
              <a:srgbClr val="DEDEDE"/>
            </a:solidFill>
            <a:ln w="1111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Line 6"/>
            <p:cNvSpPr>
              <a:spLocks noChangeShapeType="1"/>
            </p:cNvSpPr>
            <p:nvPr/>
          </p:nvSpPr>
          <p:spPr bwMode="auto">
            <a:xfrm>
              <a:off x="2751"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Line 7"/>
            <p:cNvSpPr>
              <a:spLocks noChangeShapeType="1"/>
            </p:cNvSpPr>
            <p:nvPr/>
          </p:nvSpPr>
          <p:spPr bwMode="auto">
            <a:xfrm>
              <a:off x="3006"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8"/>
            <p:cNvSpPr>
              <a:spLocks noChangeShapeType="1"/>
            </p:cNvSpPr>
            <p:nvPr/>
          </p:nvSpPr>
          <p:spPr bwMode="auto">
            <a:xfrm>
              <a:off x="3262"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9"/>
            <p:cNvSpPr>
              <a:spLocks noChangeShapeType="1"/>
            </p:cNvSpPr>
            <p:nvPr/>
          </p:nvSpPr>
          <p:spPr bwMode="auto">
            <a:xfrm>
              <a:off x="3517"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10"/>
            <p:cNvSpPr>
              <a:spLocks noChangeShapeType="1"/>
            </p:cNvSpPr>
            <p:nvPr/>
          </p:nvSpPr>
          <p:spPr bwMode="auto">
            <a:xfrm>
              <a:off x="3773"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1"/>
            <p:cNvSpPr>
              <a:spLocks noChangeShapeType="1"/>
            </p:cNvSpPr>
            <p:nvPr/>
          </p:nvSpPr>
          <p:spPr bwMode="auto">
            <a:xfrm>
              <a:off x="4028"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2"/>
            <p:cNvSpPr>
              <a:spLocks noChangeShapeType="1"/>
            </p:cNvSpPr>
            <p:nvPr/>
          </p:nvSpPr>
          <p:spPr bwMode="auto">
            <a:xfrm>
              <a:off x="4284"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3"/>
            <p:cNvSpPr>
              <a:spLocks noChangeShapeType="1"/>
            </p:cNvSpPr>
            <p:nvPr/>
          </p:nvSpPr>
          <p:spPr bwMode="auto">
            <a:xfrm>
              <a:off x="4539"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4"/>
            <p:cNvSpPr>
              <a:spLocks noChangeShapeType="1"/>
            </p:cNvSpPr>
            <p:nvPr/>
          </p:nvSpPr>
          <p:spPr bwMode="auto">
            <a:xfrm>
              <a:off x="4795"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5"/>
            <p:cNvSpPr>
              <a:spLocks noChangeArrowheads="1"/>
            </p:cNvSpPr>
            <p:nvPr/>
          </p:nvSpPr>
          <p:spPr bwMode="auto">
            <a:xfrm>
              <a:off x="2396" y="3377"/>
              <a:ext cx="27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12 AM</a:t>
              </a:r>
              <a:endParaRPr kumimoji="0" lang="en-US" altLang="en-US" sz="1800" b="0" i="0" u="none" strike="noStrike" cap="none" normalizeH="0" baseline="0">
                <a:ln>
                  <a:noFill/>
                </a:ln>
                <a:solidFill>
                  <a:schemeClr val="tx1"/>
                </a:solidFill>
                <a:effectLst/>
                <a:latin typeface="+mn-lt"/>
              </a:endParaRPr>
            </a:p>
          </p:txBody>
        </p:sp>
        <p:sp>
          <p:nvSpPr>
            <p:cNvPr id="16" name="Rectangle 16"/>
            <p:cNvSpPr>
              <a:spLocks noChangeArrowheads="1"/>
            </p:cNvSpPr>
            <p:nvPr/>
          </p:nvSpPr>
          <p:spPr bwMode="auto">
            <a:xfrm>
              <a:off x="3155" y="3377"/>
              <a:ext cx="2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6 AM</a:t>
              </a:r>
              <a:endParaRPr kumimoji="0" lang="en-US" altLang="en-US" sz="1800" b="0" i="0" u="none" strike="noStrike" cap="none" normalizeH="0" baseline="0">
                <a:ln>
                  <a:noFill/>
                </a:ln>
                <a:solidFill>
                  <a:schemeClr val="tx1"/>
                </a:solidFill>
                <a:effectLst/>
                <a:latin typeface="+mn-lt"/>
              </a:endParaRPr>
            </a:p>
          </p:txBody>
        </p:sp>
        <p:sp>
          <p:nvSpPr>
            <p:cNvPr id="17" name="Rectangle 17"/>
            <p:cNvSpPr>
              <a:spLocks noChangeArrowheads="1"/>
            </p:cNvSpPr>
            <p:nvPr/>
          </p:nvSpPr>
          <p:spPr bwMode="auto">
            <a:xfrm>
              <a:off x="3879" y="3377"/>
              <a:ext cx="26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12 PM</a:t>
              </a:r>
              <a:endParaRPr kumimoji="0" lang="en-US" altLang="en-US" sz="1800" b="0" i="0" u="none" strike="noStrike" cap="none" normalizeH="0" baseline="0">
                <a:ln>
                  <a:noFill/>
                </a:ln>
                <a:solidFill>
                  <a:schemeClr val="tx1"/>
                </a:solidFill>
                <a:effectLst/>
                <a:latin typeface="+mn-lt"/>
              </a:endParaRPr>
            </a:p>
          </p:txBody>
        </p:sp>
        <p:sp>
          <p:nvSpPr>
            <p:cNvPr id="18" name="Rectangle 18"/>
            <p:cNvSpPr>
              <a:spLocks noChangeArrowheads="1"/>
            </p:cNvSpPr>
            <p:nvPr/>
          </p:nvSpPr>
          <p:spPr bwMode="auto">
            <a:xfrm>
              <a:off x="4702" y="3377"/>
              <a:ext cx="22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6 PM</a:t>
              </a:r>
              <a:endParaRPr kumimoji="0" lang="en-US" altLang="en-US" sz="1800" b="0" i="0" u="none" strike="noStrike" cap="none" normalizeH="0" baseline="0">
                <a:ln>
                  <a:noFill/>
                </a:ln>
                <a:solidFill>
                  <a:schemeClr val="tx1"/>
                </a:solidFill>
                <a:effectLst/>
                <a:latin typeface="+mn-lt"/>
              </a:endParaRPr>
            </a:p>
          </p:txBody>
        </p:sp>
        <p:sp>
          <p:nvSpPr>
            <p:cNvPr id="19" name="Rectangle 19"/>
            <p:cNvSpPr>
              <a:spLocks noChangeArrowheads="1"/>
            </p:cNvSpPr>
            <p:nvPr/>
          </p:nvSpPr>
          <p:spPr bwMode="auto">
            <a:xfrm>
              <a:off x="5405" y="3377"/>
              <a:ext cx="27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12 AM</a:t>
              </a:r>
              <a:endParaRPr kumimoji="0" lang="en-US" altLang="en-US" sz="1800" b="0" i="0" u="none" strike="noStrike" cap="none" normalizeH="0" baseline="0">
                <a:ln>
                  <a:noFill/>
                </a:ln>
                <a:solidFill>
                  <a:schemeClr val="tx1"/>
                </a:solidFill>
                <a:effectLst/>
                <a:latin typeface="+mn-lt"/>
              </a:endParaRPr>
            </a:p>
          </p:txBody>
        </p:sp>
        <p:sp>
          <p:nvSpPr>
            <p:cNvPr id="20" name="Rectangle 20"/>
            <p:cNvSpPr>
              <a:spLocks noChangeArrowheads="1"/>
            </p:cNvSpPr>
            <p:nvPr/>
          </p:nvSpPr>
          <p:spPr bwMode="auto">
            <a:xfrm>
              <a:off x="3702" y="3584"/>
              <a:ext cx="61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Time of Day</a:t>
              </a:r>
              <a:endParaRPr kumimoji="0" lang="en-US" altLang="en-US" sz="1800" b="0" i="0" u="none" strike="noStrike" cap="none" normalizeH="0" baseline="0">
                <a:ln>
                  <a:noFill/>
                </a:ln>
                <a:solidFill>
                  <a:schemeClr val="tx1"/>
                </a:solidFill>
                <a:effectLst/>
                <a:latin typeface="+mn-lt"/>
              </a:endParaRPr>
            </a:p>
          </p:txBody>
        </p:sp>
        <p:sp>
          <p:nvSpPr>
            <p:cNvPr id="21" name="Rectangle 21"/>
            <p:cNvSpPr>
              <a:spLocks noChangeArrowheads="1"/>
            </p:cNvSpPr>
            <p:nvPr/>
          </p:nvSpPr>
          <p:spPr bwMode="auto">
            <a:xfrm rot="16200000">
              <a:off x="1325" y="2028"/>
              <a:ext cx="108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Relative Humidity (%)</a:t>
              </a:r>
              <a:endParaRPr kumimoji="0" lang="en-US" altLang="en-US" sz="1800" b="0" i="0" u="none" strike="noStrike" cap="none" normalizeH="0" baseline="0">
                <a:ln>
                  <a:noFill/>
                </a:ln>
                <a:solidFill>
                  <a:schemeClr val="tx1"/>
                </a:solidFill>
                <a:effectLst/>
                <a:latin typeface="+mn-lt"/>
              </a:endParaRPr>
            </a:p>
          </p:txBody>
        </p:sp>
        <p:sp>
          <p:nvSpPr>
            <p:cNvPr id="22" name="Rectangle 22"/>
            <p:cNvSpPr>
              <a:spLocks noChangeArrowheads="1"/>
            </p:cNvSpPr>
            <p:nvPr/>
          </p:nvSpPr>
          <p:spPr bwMode="auto">
            <a:xfrm>
              <a:off x="2247" y="3145"/>
              <a:ext cx="10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40</a:t>
              </a:r>
              <a:endParaRPr kumimoji="0" lang="en-US" altLang="en-US" sz="1800" b="0" i="0" u="none" strike="noStrike" cap="none" normalizeH="0" baseline="0">
                <a:ln>
                  <a:noFill/>
                </a:ln>
                <a:solidFill>
                  <a:schemeClr val="tx1"/>
                </a:solidFill>
                <a:effectLst/>
                <a:latin typeface="+mn-lt"/>
              </a:endParaRPr>
            </a:p>
          </p:txBody>
        </p:sp>
        <p:sp>
          <p:nvSpPr>
            <p:cNvPr id="23" name="Line 23"/>
            <p:cNvSpPr>
              <a:spLocks noChangeShapeType="1"/>
            </p:cNvSpPr>
            <p:nvPr/>
          </p:nvSpPr>
          <p:spPr bwMode="auto">
            <a:xfrm>
              <a:off x="5050"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24"/>
            <p:cNvSpPr>
              <a:spLocks noChangeShapeType="1"/>
            </p:cNvSpPr>
            <p:nvPr/>
          </p:nvSpPr>
          <p:spPr bwMode="auto">
            <a:xfrm>
              <a:off x="5306"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5"/>
            <p:cNvSpPr>
              <a:spLocks noChangeShapeType="1"/>
            </p:cNvSpPr>
            <p:nvPr/>
          </p:nvSpPr>
          <p:spPr bwMode="auto">
            <a:xfrm>
              <a:off x="5561"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6"/>
            <p:cNvSpPr>
              <a:spLocks noChangeShapeType="1"/>
            </p:cNvSpPr>
            <p:nvPr/>
          </p:nvSpPr>
          <p:spPr bwMode="auto">
            <a:xfrm>
              <a:off x="2495" y="3226"/>
              <a:ext cx="1" cy="11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7"/>
            <p:cNvSpPr>
              <a:spLocks noChangeShapeType="1"/>
            </p:cNvSpPr>
            <p:nvPr/>
          </p:nvSpPr>
          <p:spPr bwMode="auto">
            <a:xfrm flipH="1">
              <a:off x="2403" y="3226"/>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8"/>
            <p:cNvSpPr>
              <a:spLocks noChangeShapeType="1"/>
            </p:cNvSpPr>
            <p:nvPr/>
          </p:nvSpPr>
          <p:spPr bwMode="auto">
            <a:xfrm flipH="1">
              <a:off x="2403" y="2835"/>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9"/>
            <p:cNvSpPr>
              <a:spLocks noChangeShapeType="1"/>
            </p:cNvSpPr>
            <p:nvPr/>
          </p:nvSpPr>
          <p:spPr bwMode="auto">
            <a:xfrm flipH="1">
              <a:off x="2403" y="2452"/>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30"/>
            <p:cNvSpPr>
              <a:spLocks noChangeShapeType="1"/>
            </p:cNvSpPr>
            <p:nvPr/>
          </p:nvSpPr>
          <p:spPr bwMode="auto">
            <a:xfrm flipH="1">
              <a:off x="2403" y="2069"/>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1"/>
            <p:cNvSpPr>
              <a:spLocks noChangeShapeType="1"/>
            </p:cNvSpPr>
            <p:nvPr/>
          </p:nvSpPr>
          <p:spPr bwMode="auto">
            <a:xfrm flipH="1">
              <a:off x="2403" y="1678"/>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2"/>
            <p:cNvSpPr>
              <a:spLocks noChangeShapeType="1"/>
            </p:cNvSpPr>
            <p:nvPr/>
          </p:nvSpPr>
          <p:spPr bwMode="auto">
            <a:xfrm flipH="1">
              <a:off x="2403" y="1295"/>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3"/>
            <p:cNvSpPr>
              <a:spLocks noChangeShapeType="1"/>
            </p:cNvSpPr>
            <p:nvPr/>
          </p:nvSpPr>
          <p:spPr bwMode="auto">
            <a:xfrm flipH="1">
              <a:off x="2403" y="912"/>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Rectangle 34"/>
            <p:cNvSpPr>
              <a:spLocks noChangeArrowheads="1"/>
            </p:cNvSpPr>
            <p:nvPr/>
          </p:nvSpPr>
          <p:spPr bwMode="auto">
            <a:xfrm>
              <a:off x="2261" y="2770"/>
              <a:ext cx="11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50</a:t>
              </a:r>
              <a:endParaRPr kumimoji="0" lang="en-US" altLang="en-US" sz="1800" b="0" i="0" u="none" strike="noStrike" cap="none" normalizeH="0" baseline="0">
                <a:ln>
                  <a:noFill/>
                </a:ln>
                <a:solidFill>
                  <a:schemeClr val="tx1"/>
                </a:solidFill>
                <a:effectLst/>
                <a:latin typeface="+mn-lt"/>
              </a:endParaRPr>
            </a:p>
          </p:txBody>
        </p:sp>
        <p:sp>
          <p:nvSpPr>
            <p:cNvPr id="35" name="Rectangle 35"/>
            <p:cNvSpPr>
              <a:spLocks noChangeArrowheads="1"/>
            </p:cNvSpPr>
            <p:nvPr/>
          </p:nvSpPr>
          <p:spPr bwMode="auto">
            <a:xfrm>
              <a:off x="2261" y="2372"/>
              <a:ext cx="1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60</a:t>
              </a:r>
              <a:endParaRPr kumimoji="0" lang="en-US" altLang="en-US" sz="1800" b="0" i="0" u="none" strike="noStrike" cap="none" normalizeH="0" baseline="0">
                <a:ln>
                  <a:noFill/>
                </a:ln>
                <a:solidFill>
                  <a:schemeClr val="tx1"/>
                </a:solidFill>
                <a:effectLst/>
                <a:latin typeface="+mn-lt"/>
              </a:endParaRPr>
            </a:p>
          </p:txBody>
        </p:sp>
        <p:sp>
          <p:nvSpPr>
            <p:cNvPr id="36" name="Rectangle 36"/>
            <p:cNvSpPr>
              <a:spLocks noChangeArrowheads="1"/>
            </p:cNvSpPr>
            <p:nvPr/>
          </p:nvSpPr>
          <p:spPr bwMode="auto">
            <a:xfrm>
              <a:off x="2261" y="2005"/>
              <a:ext cx="10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70</a:t>
              </a:r>
              <a:endParaRPr kumimoji="0" lang="en-US" altLang="en-US" sz="1800" b="0" i="0" u="none" strike="noStrike" cap="none" normalizeH="0" baseline="0">
                <a:ln>
                  <a:noFill/>
                </a:ln>
                <a:solidFill>
                  <a:schemeClr val="tx1"/>
                </a:solidFill>
                <a:effectLst/>
                <a:latin typeface="+mn-lt"/>
              </a:endParaRPr>
            </a:p>
          </p:txBody>
        </p:sp>
        <p:sp>
          <p:nvSpPr>
            <p:cNvPr id="37" name="Rectangle 37"/>
            <p:cNvSpPr>
              <a:spLocks noChangeArrowheads="1"/>
            </p:cNvSpPr>
            <p:nvPr/>
          </p:nvSpPr>
          <p:spPr bwMode="auto">
            <a:xfrm>
              <a:off x="2261" y="1614"/>
              <a:ext cx="11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80</a:t>
              </a:r>
              <a:endParaRPr kumimoji="0" lang="en-US" altLang="en-US" sz="1800" b="0" i="0" u="none" strike="noStrike" cap="none" normalizeH="0" baseline="0">
                <a:ln>
                  <a:noFill/>
                </a:ln>
                <a:solidFill>
                  <a:schemeClr val="tx1"/>
                </a:solidFill>
                <a:effectLst/>
                <a:latin typeface="+mn-lt"/>
              </a:endParaRPr>
            </a:p>
          </p:txBody>
        </p:sp>
        <p:sp>
          <p:nvSpPr>
            <p:cNvPr id="38" name="Rectangle 38"/>
            <p:cNvSpPr>
              <a:spLocks noChangeArrowheads="1"/>
            </p:cNvSpPr>
            <p:nvPr/>
          </p:nvSpPr>
          <p:spPr bwMode="auto">
            <a:xfrm>
              <a:off x="2261" y="1231"/>
              <a:ext cx="1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90</a:t>
              </a:r>
              <a:endParaRPr kumimoji="0" lang="en-US" altLang="en-US" sz="1800" b="0" i="0" u="none" strike="noStrike" cap="none" normalizeH="0" baseline="0">
                <a:ln>
                  <a:noFill/>
                </a:ln>
                <a:solidFill>
                  <a:schemeClr val="tx1"/>
                </a:solidFill>
                <a:effectLst/>
                <a:latin typeface="+mn-lt"/>
              </a:endParaRPr>
            </a:p>
          </p:txBody>
        </p:sp>
        <p:sp>
          <p:nvSpPr>
            <p:cNvPr id="39" name="Rectangle 39"/>
            <p:cNvSpPr>
              <a:spLocks noChangeArrowheads="1"/>
            </p:cNvSpPr>
            <p:nvPr/>
          </p:nvSpPr>
          <p:spPr bwMode="auto">
            <a:xfrm>
              <a:off x="2211" y="848"/>
              <a:ext cx="15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100</a:t>
              </a:r>
              <a:endParaRPr kumimoji="0" lang="en-US" altLang="en-US" sz="1800" b="0" i="0" u="none" strike="noStrike" cap="none" normalizeH="0" baseline="0">
                <a:ln>
                  <a:noFill/>
                </a:ln>
                <a:solidFill>
                  <a:schemeClr val="tx1"/>
                </a:solidFill>
                <a:effectLst/>
                <a:latin typeface="+mn-lt"/>
              </a:endParaRPr>
            </a:p>
          </p:txBody>
        </p:sp>
        <p:sp>
          <p:nvSpPr>
            <p:cNvPr id="40" name="Rectangle 40"/>
            <p:cNvSpPr>
              <a:spLocks noChangeArrowheads="1"/>
            </p:cNvSpPr>
            <p:nvPr/>
          </p:nvSpPr>
          <p:spPr bwMode="auto">
            <a:xfrm>
              <a:off x="2857" y="1342"/>
              <a:ext cx="43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Mode 1: </a:t>
              </a:r>
              <a:endParaRPr kumimoji="0" lang="en-US" altLang="en-US" sz="1800" b="0" i="0" u="none" strike="noStrike" cap="none" normalizeH="0" baseline="0">
                <a:ln>
                  <a:noFill/>
                </a:ln>
                <a:solidFill>
                  <a:schemeClr val="tx1"/>
                </a:solidFill>
                <a:effectLst/>
                <a:latin typeface="+mn-lt"/>
              </a:endParaRPr>
            </a:p>
          </p:txBody>
        </p:sp>
        <p:sp>
          <p:nvSpPr>
            <p:cNvPr id="41" name="Rectangle 41"/>
            <p:cNvSpPr>
              <a:spLocks noChangeArrowheads="1"/>
            </p:cNvSpPr>
            <p:nvPr/>
          </p:nvSpPr>
          <p:spPr bwMode="auto">
            <a:xfrm>
              <a:off x="2857" y="1462"/>
              <a:ext cx="87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Fan Continuous  </a:t>
              </a:r>
              <a:endParaRPr kumimoji="0" lang="en-US" altLang="en-US" sz="1800" b="0" i="0" u="none" strike="noStrike" cap="none" normalizeH="0" baseline="0">
                <a:ln>
                  <a:noFill/>
                </a:ln>
                <a:solidFill>
                  <a:schemeClr val="tx1"/>
                </a:solidFill>
                <a:effectLst/>
                <a:latin typeface="+mn-lt"/>
              </a:endParaRPr>
            </a:p>
          </p:txBody>
        </p:sp>
        <p:sp>
          <p:nvSpPr>
            <p:cNvPr id="42" name="Rectangle 42"/>
            <p:cNvSpPr>
              <a:spLocks noChangeArrowheads="1"/>
            </p:cNvSpPr>
            <p:nvPr/>
          </p:nvSpPr>
          <p:spPr bwMode="auto">
            <a:xfrm>
              <a:off x="2857" y="1582"/>
              <a:ext cx="85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(5 CFM/Student)</a:t>
              </a:r>
              <a:endParaRPr kumimoji="0" lang="en-US" altLang="en-US" sz="1800" b="0" i="0" u="none" strike="noStrike" cap="none" normalizeH="0" baseline="0">
                <a:ln>
                  <a:noFill/>
                </a:ln>
                <a:solidFill>
                  <a:schemeClr val="tx1"/>
                </a:solidFill>
                <a:effectLst/>
                <a:latin typeface="+mn-lt"/>
              </a:endParaRPr>
            </a:p>
          </p:txBody>
        </p:sp>
        <p:sp>
          <p:nvSpPr>
            <p:cNvPr id="43" name="Rectangle 43"/>
            <p:cNvSpPr>
              <a:spLocks noChangeArrowheads="1"/>
            </p:cNvSpPr>
            <p:nvPr/>
          </p:nvSpPr>
          <p:spPr bwMode="auto">
            <a:xfrm>
              <a:off x="4709" y="1773"/>
              <a:ext cx="44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Mode 2: </a:t>
              </a:r>
              <a:endParaRPr kumimoji="0" lang="en-US" altLang="en-US" sz="1800" b="0" i="0" u="none" strike="noStrike" cap="none" normalizeH="0" baseline="0">
                <a:ln>
                  <a:noFill/>
                </a:ln>
                <a:solidFill>
                  <a:schemeClr val="tx1"/>
                </a:solidFill>
                <a:effectLst/>
                <a:latin typeface="+mn-lt"/>
              </a:endParaRPr>
            </a:p>
          </p:txBody>
        </p:sp>
        <p:sp>
          <p:nvSpPr>
            <p:cNvPr id="44" name="Rectangle 44"/>
            <p:cNvSpPr>
              <a:spLocks noChangeArrowheads="1"/>
            </p:cNvSpPr>
            <p:nvPr/>
          </p:nvSpPr>
          <p:spPr bwMode="auto">
            <a:xfrm>
              <a:off x="4709" y="1893"/>
              <a:ext cx="86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Fan Cycled with </a:t>
              </a:r>
              <a:endParaRPr kumimoji="0" lang="en-US" altLang="en-US" sz="1800" b="0" i="0" u="none" strike="noStrike" cap="none" normalizeH="0" baseline="0">
                <a:ln>
                  <a:noFill/>
                </a:ln>
                <a:solidFill>
                  <a:schemeClr val="tx1"/>
                </a:solidFill>
                <a:effectLst/>
                <a:latin typeface="+mn-lt"/>
              </a:endParaRPr>
            </a:p>
          </p:txBody>
        </p:sp>
        <p:sp>
          <p:nvSpPr>
            <p:cNvPr id="45" name="Rectangle 45"/>
            <p:cNvSpPr>
              <a:spLocks noChangeArrowheads="1"/>
            </p:cNvSpPr>
            <p:nvPr/>
          </p:nvSpPr>
          <p:spPr bwMode="auto">
            <a:xfrm>
              <a:off x="4709" y="2012"/>
              <a:ext cx="68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mn-lt"/>
                </a:rPr>
                <a:t>Cooling Coil  </a:t>
              </a:r>
              <a:endParaRPr kumimoji="0" lang="en-US" altLang="en-US" sz="1800" b="0" i="0" u="none" strike="noStrike" cap="none" normalizeH="0" baseline="0" dirty="0">
                <a:ln>
                  <a:noFill/>
                </a:ln>
                <a:solidFill>
                  <a:schemeClr val="tx1"/>
                </a:solidFill>
                <a:effectLst/>
                <a:latin typeface="+mn-lt"/>
              </a:endParaRPr>
            </a:p>
          </p:txBody>
        </p:sp>
        <p:sp>
          <p:nvSpPr>
            <p:cNvPr id="46" name="Rectangle 46"/>
            <p:cNvSpPr>
              <a:spLocks noChangeArrowheads="1"/>
            </p:cNvSpPr>
            <p:nvPr/>
          </p:nvSpPr>
          <p:spPr bwMode="auto">
            <a:xfrm>
              <a:off x="3177" y="2778"/>
              <a:ext cx="44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Mode 3: </a:t>
              </a:r>
              <a:endParaRPr kumimoji="0" lang="en-US" altLang="en-US" sz="1800" b="0" i="0" u="none" strike="noStrike" cap="none" normalizeH="0" baseline="0">
                <a:ln>
                  <a:noFill/>
                </a:ln>
                <a:solidFill>
                  <a:schemeClr val="tx1"/>
                </a:solidFill>
                <a:effectLst/>
                <a:latin typeface="+mn-lt"/>
              </a:endParaRPr>
            </a:p>
          </p:txBody>
        </p:sp>
        <p:sp>
          <p:nvSpPr>
            <p:cNvPr id="47" name="Rectangle 47"/>
            <p:cNvSpPr>
              <a:spLocks noChangeArrowheads="1"/>
            </p:cNvSpPr>
            <p:nvPr/>
          </p:nvSpPr>
          <p:spPr bwMode="auto">
            <a:xfrm>
              <a:off x="3177" y="2898"/>
              <a:ext cx="162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TER Providing 15 CFM/Student </a:t>
              </a:r>
              <a:endParaRPr kumimoji="0" lang="en-US" altLang="en-US" sz="1800" b="0" i="0" u="none" strike="noStrike" cap="none" normalizeH="0" baseline="0">
                <a:ln>
                  <a:noFill/>
                </a:ln>
                <a:solidFill>
                  <a:schemeClr val="tx1"/>
                </a:solidFill>
                <a:effectLst/>
                <a:latin typeface="+mn-lt"/>
              </a:endParaRPr>
            </a:p>
          </p:txBody>
        </p:sp>
        <p:sp>
          <p:nvSpPr>
            <p:cNvPr id="48" name="Rectangle 48"/>
            <p:cNvSpPr>
              <a:spLocks noChangeArrowheads="1"/>
            </p:cNvSpPr>
            <p:nvPr/>
          </p:nvSpPr>
          <p:spPr bwMode="auto">
            <a:xfrm>
              <a:off x="3177" y="3018"/>
              <a:ext cx="73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Continuously  </a:t>
              </a:r>
              <a:endParaRPr kumimoji="0" lang="en-US" altLang="en-US" sz="1800" b="0" i="0" u="none" strike="noStrike" cap="none" normalizeH="0" baseline="0">
                <a:ln>
                  <a:noFill/>
                </a:ln>
                <a:solidFill>
                  <a:schemeClr val="tx1"/>
                </a:solidFill>
                <a:effectLst/>
                <a:latin typeface="+mn-lt"/>
              </a:endParaRPr>
            </a:p>
          </p:txBody>
        </p:sp>
        <p:sp>
          <p:nvSpPr>
            <p:cNvPr id="49" name="Freeform 49"/>
            <p:cNvSpPr>
              <a:spLocks/>
            </p:cNvSpPr>
            <p:nvPr/>
          </p:nvSpPr>
          <p:spPr bwMode="auto">
            <a:xfrm>
              <a:off x="2495" y="1598"/>
              <a:ext cx="3066" cy="1628"/>
            </a:xfrm>
            <a:custGeom>
              <a:avLst/>
              <a:gdLst>
                <a:gd name="T0" fmla="*/ 0 w 3066"/>
                <a:gd name="T1" fmla="*/ 1628 h 1628"/>
                <a:gd name="T2" fmla="*/ 0 w 3066"/>
                <a:gd name="T3" fmla="*/ 375 h 1628"/>
                <a:gd name="T4" fmla="*/ 263 w 3066"/>
                <a:gd name="T5" fmla="*/ 598 h 1628"/>
                <a:gd name="T6" fmla="*/ 497 w 3066"/>
                <a:gd name="T7" fmla="*/ 758 h 1628"/>
                <a:gd name="T8" fmla="*/ 760 w 3066"/>
                <a:gd name="T9" fmla="*/ 758 h 1628"/>
                <a:gd name="T10" fmla="*/ 987 w 3066"/>
                <a:gd name="T11" fmla="*/ 686 h 1628"/>
                <a:gd name="T12" fmla="*/ 1263 w 3066"/>
                <a:gd name="T13" fmla="*/ 782 h 1628"/>
                <a:gd name="T14" fmla="*/ 1533 w 3066"/>
                <a:gd name="T15" fmla="*/ 790 h 1628"/>
                <a:gd name="T16" fmla="*/ 1817 w 3066"/>
                <a:gd name="T17" fmla="*/ 694 h 1628"/>
                <a:gd name="T18" fmla="*/ 2030 w 3066"/>
                <a:gd name="T19" fmla="*/ 295 h 1628"/>
                <a:gd name="T20" fmla="*/ 2292 w 3066"/>
                <a:gd name="T21" fmla="*/ 64 h 1628"/>
                <a:gd name="T22" fmla="*/ 2555 w 3066"/>
                <a:gd name="T23" fmla="*/ 0 h 1628"/>
                <a:gd name="T24" fmla="*/ 2818 w 3066"/>
                <a:gd name="T25" fmla="*/ 72 h 1628"/>
                <a:gd name="T26" fmla="*/ 3066 w 3066"/>
                <a:gd name="T27" fmla="*/ 88 h 1628"/>
                <a:gd name="T28" fmla="*/ 3066 w 3066"/>
                <a:gd name="T29" fmla="*/ 1628 h 1628"/>
                <a:gd name="T30" fmla="*/ 0 w 3066"/>
                <a:gd name="T31" fmla="*/ 1628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66" h="1628">
                  <a:moveTo>
                    <a:pt x="0" y="1628"/>
                  </a:moveTo>
                  <a:lnTo>
                    <a:pt x="0" y="375"/>
                  </a:lnTo>
                  <a:lnTo>
                    <a:pt x="263" y="598"/>
                  </a:lnTo>
                  <a:lnTo>
                    <a:pt x="497" y="758"/>
                  </a:lnTo>
                  <a:lnTo>
                    <a:pt x="760" y="758"/>
                  </a:lnTo>
                  <a:lnTo>
                    <a:pt x="987" y="686"/>
                  </a:lnTo>
                  <a:lnTo>
                    <a:pt x="1263" y="782"/>
                  </a:lnTo>
                  <a:lnTo>
                    <a:pt x="1533" y="790"/>
                  </a:lnTo>
                  <a:lnTo>
                    <a:pt x="1817" y="694"/>
                  </a:lnTo>
                  <a:lnTo>
                    <a:pt x="2030" y="295"/>
                  </a:lnTo>
                  <a:lnTo>
                    <a:pt x="2292" y="64"/>
                  </a:lnTo>
                  <a:lnTo>
                    <a:pt x="2555" y="0"/>
                  </a:lnTo>
                  <a:lnTo>
                    <a:pt x="2818" y="72"/>
                  </a:lnTo>
                  <a:lnTo>
                    <a:pt x="3066" y="88"/>
                  </a:lnTo>
                  <a:lnTo>
                    <a:pt x="3066" y="1628"/>
                  </a:lnTo>
                  <a:lnTo>
                    <a:pt x="0" y="1628"/>
                  </a:lnTo>
                  <a:close/>
                </a:path>
              </a:pathLst>
            </a:custGeom>
            <a:noFill/>
            <a:ln w="33338">
              <a:solidFill>
                <a:srgbClr val="FF18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50"/>
            <p:cNvSpPr>
              <a:spLocks/>
            </p:cNvSpPr>
            <p:nvPr/>
          </p:nvSpPr>
          <p:spPr bwMode="auto">
            <a:xfrm>
              <a:off x="2495" y="1295"/>
              <a:ext cx="3066" cy="1931"/>
            </a:xfrm>
            <a:custGeom>
              <a:avLst/>
              <a:gdLst>
                <a:gd name="T0" fmla="*/ 0 w 3066"/>
                <a:gd name="T1" fmla="*/ 1931 h 1931"/>
                <a:gd name="T2" fmla="*/ 0 w 3066"/>
                <a:gd name="T3" fmla="*/ 423 h 1931"/>
                <a:gd name="T4" fmla="*/ 256 w 3066"/>
                <a:gd name="T5" fmla="*/ 486 h 1931"/>
                <a:gd name="T6" fmla="*/ 511 w 3066"/>
                <a:gd name="T7" fmla="*/ 678 h 1931"/>
                <a:gd name="T8" fmla="*/ 738 w 3066"/>
                <a:gd name="T9" fmla="*/ 702 h 1931"/>
                <a:gd name="T10" fmla="*/ 1058 w 3066"/>
                <a:gd name="T11" fmla="*/ 630 h 1931"/>
                <a:gd name="T12" fmla="*/ 1271 w 3066"/>
                <a:gd name="T13" fmla="*/ 446 h 1931"/>
                <a:gd name="T14" fmla="*/ 1505 w 3066"/>
                <a:gd name="T15" fmla="*/ 726 h 1931"/>
                <a:gd name="T16" fmla="*/ 1803 w 3066"/>
                <a:gd name="T17" fmla="*/ 798 h 1931"/>
                <a:gd name="T18" fmla="*/ 2037 w 3066"/>
                <a:gd name="T19" fmla="*/ 462 h 1931"/>
                <a:gd name="T20" fmla="*/ 2292 w 3066"/>
                <a:gd name="T21" fmla="*/ 279 h 1931"/>
                <a:gd name="T22" fmla="*/ 2555 w 3066"/>
                <a:gd name="T23" fmla="*/ 0 h 1931"/>
                <a:gd name="T24" fmla="*/ 2803 w 3066"/>
                <a:gd name="T25" fmla="*/ 111 h 1931"/>
                <a:gd name="T26" fmla="*/ 3066 w 3066"/>
                <a:gd name="T27" fmla="*/ 207 h 1931"/>
                <a:gd name="T28" fmla="*/ 3066 w 3066"/>
                <a:gd name="T29" fmla="*/ 1931 h 1931"/>
                <a:gd name="T30" fmla="*/ 0 w 3066"/>
                <a:gd name="T31" fmla="*/ 1931 h 1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66" h="1931">
                  <a:moveTo>
                    <a:pt x="0" y="1931"/>
                  </a:moveTo>
                  <a:lnTo>
                    <a:pt x="0" y="423"/>
                  </a:lnTo>
                  <a:lnTo>
                    <a:pt x="256" y="486"/>
                  </a:lnTo>
                  <a:lnTo>
                    <a:pt x="511" y="678"/>
                  </a:lnTo>
                  <a:lnTo>
                    <a:pt x="738" y="702"/>
                  </a:lnTo>
                  <a:lnTo>
                    <a:pt x="1058" y="630"/>
                  </a:lnTo>
                  <a:lnTo>
                    <a:pt x="1271" y="446"/>
                  </a:lnTo>
                  <a:lnTo>
                    <a:pt x="1505" y="726"/>
                  </a:lnTo>
                  <a:lnTo>
                    <a:pt x="1803" y="798"/>
                  </a:lnTo>
                  <a:lnTo>
                    <a:pt x="2037" y="462"/>
                  </a:lnTo>
                  <a:lnTo>
                    <a:pt x="2292" y="279"/>
                  </a:lnTo>
                  <a:lnTo>
                    <a:pt x="2555" y="0"/>
                  </a:lnTo>
                  <a:lnTo>
                    <a:pt x="2803" y="111"/>
                  </a:lnTo>
                  <a:lnTo>
                    <a:pt x="3066" y="207"/>
                  </a:lnTo>
                  <a:lnTo>
                    <a:pt x="3066" y="1931"/>
                  </a:lnTo>
                  <a:lnTo>
                    <a:pt x="0" y="1931"/>
                  </a:lnTo>
                  <a:close/>
                </a:path>
              </a:pathLst>
            </a:custGeom>
            <a:noFill/>
            <a:ln w="33338">
              <a:solidFill>
                <a:srgbClr val="FFF7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51"/>
            <p:cNvSpPr>
              <a:spLocks/>
            </p:cNvSpPr>
            <p:nvPr/>
          </p:nvSpPr>
          <p:spPr bwMode="auto">
            <a:xfrm>
              <a:off x="2481" y="2180"/>
              <a:ext cx="3080" cy="1046"/>
            </a:xfrm>
            <a:custGeom>
              <a:avLst/>
              <a:gdLst>
                <a:gd name="T0" fmla="*/ 14 w 3080"/>
                <a:gd name="T1" fmla="*/ 1046 h 1046"/>
                <a:gd name="T2" fmla="*/ 0 w 3080"/>
                <a:gd name="T3" fmla="*/ 288 h 1046"/>
                <a:gd name="T4" fmla="*/ 256 w 3080"/>
                <a:gd name="T5" fmla="*/ 503 h 1046"/>
                <a:gd name="T6" fmla="*/ 525 w 3080"/>
                <a:gd name="T7" fmla="*/ 503 h 1046"/>
                <a:gd name="T8" fmla="*/ 781 w 3080"/>
                <a:gd name="T9" fmla="*/ 407 h 1046"/>
                <a:gd name="T10" fmla="*/ 1036 w 3080"/>
                <a:gd name="T11" fmla="*/ 407 h 1046"/>
                <a:gd name="T12" fmla="*/ 1277 w 3080"/>
                <a:gd name="T13" fmla="*/ 511 h 1046"/>
                <a:gd name="T14" fmla="*/ 1547 w 3080"/>
                <a:gd name="T15" fmla="*/ 503 h 1046"/>
                <a:gd name="T16" fmla="*/ 1795 w 3080"/>
                <a:gd name="T17" fmla="*/ 511 h 1046"/>
                <a:gd name="T18" fmla="*/ 2108 w 3080"/>
                <a:gd name="T19" fmla="*/ 335 h 1046"/>
                <a:gd name="T20" fmla="*/ 2243 w 3080"/>
                <a:gd name="T21" fmla="*/ 112 h 1046"/>
                <a:gd name="T22" fmla="*/ 2647 w 3080"/>
                <a:gd name="T23" fmla="*/ 0 h 1046"/>
                <a:gd name="T24" fmla="*/ 3066 w 3080"/>
                <a:gd name="T25" fmla="*/ 32 h 1046"/>
                <a:gd name="T26" fmla="*/ 3080 w 3080"/>
                <a:gd name="T27" fmla="*/ 351 h 1046"/>
                <a:gd name="T28" fmla="*/ 3080 w 3080"/>
                <a:gd name="T29" fmla="*/ 1046 h 1046"/>
                <a:gd name="T30" fmla="*/ 14 w 3080"/>
                <a:gd name="T31" fmla="*/ 1046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80" h="1046">
                  <a:moveTo>
                    <a:pt x="14" y="1046"/>
                  </a:moveTo>
                  <a:lnTo>
                    <a:pt x="0" y="288"/>
                  </a:lnTo>
                  <a:lnTo>
                    <a:pt x="256" y="503"/>
                  </a:lnTo>
                  <a:lnTo>
                    <a:pt x="525" y="503"/>
                  </a:lnTo>
                  <a:lnTo>
                    <a:pt x="781" y="407"/>
                  </a:lnTo>
                  <a:lnTo>
                    <a:pt x="1036" y="407"/>
                  </a:lnTo>
                  <a:lnTo>
                    <a:pt x="1277" y="511"/>
                  </a:lnTo>
                  <a:lnTo>
                    <a:pt x="1547" y="503"/>
                  </a:lnTo>
                  <a:lnTo>
                    <a:pt x="1795" y="511"/>
                  </a:lnTo>
                  <a:lnTo>
                    <a:pt x="2108" y="335"/>
                  </a:lnTo>
                  <a:lnTo>
                    <a:pt x="2243" y="112"/>
                  </a:lnTo>
                  <a:lnTo>
                    <a:pt x="2647" y="0"/>
                  </a:lnTo>
                  <a:lnTo>
                    <a:pt x="3066" y="32"/>
                  </a:lnTo>
                  <a:lnTo>
                    <a:pt x="3080" y="351"/>
                  </a:lnTo>
                  <a:lnTo>
                    <a:pt x="3080" y="1046"/>
                  </a:lnTo>
                  <a:lnTo>
                    <a:pt x="14" y="1046"/>
                  </a:lnTo>
                  <a:close/>
                </a:path>
              </a:pathLst>
            </a:custGeom>
            <a:noFill/>
            <a:ln w="33338">
              <a:solidFill>
                <a:srgbClr val="0063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5" name="Rectangle 64"/>
          <p:cNvSpPr/>
          <p:nvPr/>
        </p:nvSpPr>
        <p:spPr>
          <a:xfrm rot="16200000">
            <a:off x="-2289092" y="2202184"/>
            <a:ext cx="3810659" cy="369332"/>
          </a:xfrm>
          <a:prstGeom prst="rect">
            <a:avLst/>
          </a:prstGeom>
        </p:spPr>
        <p:txBody>
          <a:bodyPr wrap="none">
            <a:spAutoFit/>
          </a:bodyPr>
          <a:lstStyle/>
          <a:p>
            <a:pPr lvl="0">
              <a:defRPr/>
            </a:pPr>
            <a:r>
              <a:rPr lang="en-US" altLang="en-US" b="1" dirty="0">
                <a:highlight>
                  <a:srgbClr val="FFFF00"/>
                </a:highlight>
              </a:rPr>
              <a:t>LIVE TYPE UNDERNEATH GRAPHIC</a:t>
            </a:r>
          </a:p>
        </p:txBody>
      </p:sp>
      <p:pic>
        <p:nvPicPr>
          <p:cNvPr id="52" name="Picture 51"/>
          <p:cNvPicPr>
            <a:picLocks noChangeAspect="1"/>
          </p:cNvPicPr>
          <p:nvPr/>
        </p:nvPicPr>
        <p:blipFill>
          <a:blip r:embed="rId3"/>
          <a:stretch>
            <a:fillRect/>
          </a:stretch>
        </p:blipFill>
        <p:spPr>
          <a:xfrm>
            <a:off x="1870779" y="1050925"/>
            <a:ext cx="8286750" cy="5429250"/>
          </a:xfrm>
          <a:prstGeom prst="rect">
            <a:avLst/>
          </a:prstGeom>
        </p:spPr>
      </p:pic>
    </p:spTree>
    <p:extLst>
      <p:ext uri="{BB962C8B-B14F-4D97-AF65-F5344CB8AC3E}">
        <p14:creationId xmlns:p14="http://schemas.microsoft.com/office/powerpoint/2010/main" val="1410576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a:t>Cost Savings Example</a:t>
            </a: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3069"/>
          <a:stretch/>
        </p:blipFill>
        <p:spPr bwMode="auto">
          <a:xfrm>
            <a:off x="1524001" y="1209674"/>
            <a:ext cx="4637313" cy="2740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057400" y="4326017"/>
            <a:ext cx="3048000" cy="923330"/>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US" dirty="0"/>
              <a:t>Electric Costs $0.15/KWH</a:t>
            </a:r>
          </a:p>
          <a:p>
            <a:pPr marL="285750" indent="-285750">
              <a:buFont typeface="Arial" panose="020B0604020202020204" pitchFamily="34" charset="0"/>
              <a:buChar char="•"/>
            </a:pPr>
            <a:r>
              <a:rPr lang="en-US" dirty="0"/>
              <a:t>Net Savings:  $7,415</a:t>
            </a:r>
          </a:p>
        </p:txBody>
      </p:sp>
      <p:grpSp>
        <p:nvGrpSpPr>
          <p:cNvPr id="8" name="Group 7"/>
          <p:cNvGrpSpPr/>
          <p:nvPr/>
        </p:nvGrpSpPr>
        <p:grpSpPr>
          <a:xfrm>
            <a:off x="5987143" y="2133600"/>
            <a:ext cx="4938032" cy="4238625"/>
            <a:chOff x="5987143" y="2133600"/>
            <a:chExt cx="4938032" cy="4238625"/>
          </a:xfrm>
        </p:grpSpPr>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87143" y="2133600"/>
              <a:ext cx="4648200" cy="3975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544050" y="5526346"/>
              <a:ext cx="1381125" cy="8458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48848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952490" y="1082469"/>
            <a:ext cx="5072456" cy="5138048"/>
          </a:xfrm>
          <a:prstGeom prst="rect">
            <a:avLst/>
          </a:prstGeom>
        </p:spPr>
      </p:pic>
      <p:sp>
        <p:nvSpPr>
          <p:cNvPr id="3" name="Title 2"/>
          <p:cNvSpPr>
            <a:spLocks noGrp="1"/>
          </p:cNvSpPr>
          <p:nvPr>
            <p:ph type="title"/>
          </p:nvPr>
        </p:nvSpPr>
        <p:spPr/>
        <p:txBody>
          <a:bodyPr/>
          <a:lstStyle/>
          <a:p>
            <a:r>
              <a:rPr lang="en-US" dirty="0">
                <a:latin typeface="Boxed Book" panose="020B0604020202020204" pitchFamily="50" charset="0"/>
              </a:rPr>
              <a:t>SEMCO </a:t>
            </a:r>
            <a:r>
              <a:rPr lang="en-US" dirty="0"/>
              <a:t>FV: Energy Savings</a:t>
            </a:r>
          </a:p>
        </p:txBody>
      </p:sp>
      <p:sp>
        <p:nvSpPr>
          <p:cNvPr id="2" name="Text Placeholder 1"/>
          <p:cNvSpPr>
            <a:spLocks noGrp="1"/>
          </p:cNvSpPr>
          <p:nvPr>
            <p:ph type="body" sz="quarter" idx="11"/>
          </p:nvPr>
        </p:nvSpPr>
        <p:spPr>
          <a:xfrm>
            <a:off x="719404" y="1082469"/>
            <a:ext cx="6059466" cy="5335915"/>
          </a:xfrm>
        </p:spPr>
        <p:txBody>
          <a:bodyPr/>
          <a:lstStyle/>
          <a:p>
            <a:pPr marL="342900" indent="-342900">
              <a:buFont typeface="Arial" panose="020B0604020202020204" pitchFamily="34" charset="0"/>
              <a:buChar char="•"/>
            </a:pPr>
            <a:r>
              <a:rPr lang="en-US" dirty="0"/>
              <a:t>Specifically designed to reduce the energy required to heat or cool outdoor air by up to 80%</a:t>
            </a:r>
          </a:p>
          <a:p>
            <a:pPr marL="342900" indent="-342900">
              <a:buFont typeface="Arial" panose="020B0604020202020204" pitchFamily="34" charset="0"/>
              <a:buChar char="•"/>
            </a:pPr>
            <a:r>
              <a:rPr lang="en-US" dirty="0"/>
              <a:t>Captures moisture generated within the space to provide free humidification during the heating season</a:t>
            </a:r>
          </a:p>
          <a:p>
            <a:pPr marL="342900" indent="-342900">
              <a:buFont typeface="Arial" panose="020B0604020202020204" pitchFamily="34" charset="0"/>
              <a:buChar char="•"/>
            </a:pPr>
            <a:r>
              <a:rPr lang="en-US" dirty="0"/>
              <a:t>Preconditioning the incoming air to the packaged equipment, may reduce required refrigeration capacity by as much as 50%</a:t>
            </a:r>
          </a:p>
          <a:p>
            <a:pPr marL="342900" indent="-342900">
              <a:buFont typeface="Arial" panose="020B0604020202020204" pitchFamily="34" charset="0"/>
              <a:buChar char="•"/>
            </a:pPr>
            <a:r>
              <a:rPr lang="en-US" dirty="0"/>
              <a:t>Selection software allows quick calculation your Net Annual Energy Savings</a:t>
            </a:r>
          </a:p>
        </p:txBody>
      </p:sp>
    </p:spTree>
    <p:extLst>
      <p:ext uri="{BB962C8B-B14F-4D97-AF65-F5344CB8AC3E}">
        <p14:creationId xmlns:p14="http://schemas.microsoft.com/office/powerpoint/2010/main" val="3647120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58983" y="268786"/>
            <a:ext cx="9230816" cy="470817"/>
          </a:xfrm>
        </p:spPr>
        <p:txBody>
          <a:bodyPr/>
          <a:lstStyle/>
          <a:p>
            <a:r>
              <a:rPr lang="en-US" dirty="0">
                <a:latin typeface="Boxed Medium" panose="02000506030000020004" pitchFamily="50" charset="0"/>
              </a:rPr>
              <a:t>Contact Information &amp; Thank You</a:t>
            </a:r>
          </a:p>
        </p:txBody>
      </p:sp>
      <p:sp>
        <p:nvSpPr>
          <p:cNvPr id="3" name="Slide Number Placeholder 2"/>
          <p:cNvSpPr>
            <a:spLocks noGrp="1"/>
          </p:cNvSpPr>
          <p:nvPr>
            <p:ph type="sldNum" sz="quarter" idx="4"/>
          </p:nvPr>
        </p:nvSpPr>
        <p:spPr>
          <a:xfrm>
            <a:off x="11512904" y="6456611"/>
            <a:ext cx="609600" cy="274748"/>
          </a:xfrm>
          <a:prstGeom prst="rect">
            <a:avLst/>
          </a:prstGeom>
        </p:spPr>
        <p:txBody>
          <a:bodyPr vert="horz" lIns="68580" tIns="34290" rIns="68580" bIns="34290" rtlCol="0" anchor="ctr"/>
          <a:lstStyle>
            <a:defPPr>
              <a:defRPr lang="en-US"/>
            </a:defPPr>
            <a:lvl1pPr marL="0" algn="r" defTabSz="914400" rtl="0" eaLnBrk="1" latinLnBrk="0" hangingPunct="1">
              <a:defRPr sz="1200" b="0" i="0" kern="1200" spc="-93" baseline="0" smtClean="0">
                <a:solidFill>
                  <a:schemeClr val="tx1">
                    <a:lumMod val="75000"/>
                    <a:lumOff val="25000"/>
                  </a:schemeClr>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en-US" sz="1200" b="0" i="0" u="none" strike="noStrike" kern="1200" cap="none" spc="-93" normalizeH="0" baseline="0" noProof="0" smtClean="0">
                <a:ln>
                  <a:noFill/>
                </a:ln>
                <a:solidFill>
                  <a:prstClr val="black">
                    <a:lumMod val="75000"/>
                    <a:lumOff val="25000"/>
                  </a:prstClr>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93" normalizeH="0" baseline="0" noProof="0" dirty="0">
              <a:ln>
                <a:noFill/>
              </a:ln>
              <a:solidFill>
                <a:prstClr val="black">
                  <a:lumMod val="75000"/>
                  <a:lumOff val="25000"/>
                </a:prstClr>
              </a:solidFill>
              <a:effectLst/>
              <a:uLnTx/>
              <a:uFillTx/>
              <a:latin typeface="Calibri" pitchFamily="34" charset="0"/>
              <a:ea typeface="+mn-ea"/>
              <a:cs typeface="+mn-cs"/>
            </a:endParaRPr>
          </a:p>
        </p:txBody>
      </p:sp>
      <p:pic>
        <p:nvPicPr>
          <p:cNvPr id="10" name="Picture 9">
            <a:extLst>
              <a:ext uri="{FF2B5EF4-FFF2-40B4-BE49-F238E27FC236}">
                <a16:creationId xmlns:a16="http://schemas.microsoft.com/office/drawing/2014/main" id="{C4A7CEB0-17CE-5E34-2810-29A46DA3D648}"/>
              </a:ext>
            </a:extLst>
          </p:cNvPr>
          <p:cNvPicPr>
            <a:picLocks noChangeAspect="1"/>
          </p:cNvPicPr>
          <p:nvPr/>
        </p:nvPicPr>
        <p:blipFill>
          <a:blip r:embed="rId2"/>
          <a:stretch>
            <a:fillRect/>
          </a:stretch>
        </p:blipFill>
        <p:spPr>
          <a:xfrm rot="10800000">
            <a:off x="5338354" y="783770"/>
            <a:ext cx="6853642" cy="5619936"/>
          </a:xfrm>
          <a:prstGeom prst="rect">
            <a:avLst/>
          </a:prstGeom>
        </p:spPr>
      </p:pic>
      <p:sp>
        <p:nvSpPr>
          <p:cNvPr id="14" name="Text Placeholder 4">
            <a:extLst>
              <a:ext uri="{FF2B5EF4-FFF2-40B4-BE49-F238E27FC236}">
                <a16:creationId xmlns:a16="http://schemas.microsoft.com/office/drawing/2014/main" id="{03A2D829-170D-41A0-8A84-D0C7937F09A1}"/>
              </a:ext>
            </a:extLst>
          </p:cNvPr>
          <p:cNvSpPr txBox="1">
            <a:spLocks/>
          </p:cNvSpPr>
          <p:nvPr/>
        </p:nvSpPr>
        <p:spPr>
          <a:xfrm>
            <a:off x="783772" y="1215455"/>
            <a:ext cx="6329120" cy="4223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Unitary: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3"/>
              </a:rPr>
              <a:t>unitary.semco@flaktgroup.com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Chilled Beams: </a:t>
            </a: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hlinkClick r:id="rId4"/>
              </a:rPr>
              <a:t>chilledbeams.semco@flaktgroup.com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Unitary: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3"/>
              </a:rPr>
              <a:t>unitary.semco@flaktgroup.com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indent="0">
              <a:buNone/>
              <a:defRPr/>
            </a:pPr>
            <a:r>
              <a:rPr kumimoji="0" lang="en-US" sz="1200" b="0" i="0" u="none" strike="noStrike" kern="1200" cap="none" spc="0" normalizeH="0" baseline="0" noProof="0" dirty="0" err="1">
                <a:ln>
                  <a:noFill/>
                </a:ln>
                <a:solidFill>
                  <a:prstClr val="black"/>
                </a:solidFill>
                <a:effectLst/>
                <a:uLnTx/>
                <a:uFillTx/>
                <a:latin typeface="Boxed Regular" panose="02000606030000020004" pitchFamily="50" charset="0"/>
                <a:ea typeface="+mn-ea"/>
                <a:cs typeface="+mn-cs"/>
              </a:rPr>
              <a:t>ElitePro</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5"/>
              </a:rPr>
              <a:t>elite.semco@flaktgroup.com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Applied Products (Pinnacle, Ascendant, </a:t>
            </a:r>
            <a:r>
              <a:rPr kumimoji="0" lang="en-US" sz="1200" b="0" i="0" u="none" strike="noStrike" kern="1200" cap="none" spc="0" normalizeH="0" baseline="0" noProof="0" dirty="0" err="1">
                <a:ln>
                  <a:noFill/>
                </a:ln>
                <a:solidFill>
                  <a:prstClr val="black"/>
                </a:solidFill>
                <a:effectLst/>
                <a:uLnTx/>
                <a:uFillTx/>
                <a:latin typeface="Boxed Regular" panose="02000606030000020004" pitchFamily="50" charset="0"/>
                <a:ea typeface="+mn-ea"/>
                <a:cs typeface="+mn-cs"/>
              </a:rPr>
              <a:t>EnergyPackage</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Custom):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6"/>
              </a:rPr>
              <a:t>applied.semco@flaktgroup.com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Duct: </a:t>
            </a: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hlinkClick r:id="rId7"/>
              </a:rPr>
              <a:t>duct.semco@flaktgroup.com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Panels</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8"/>
              </a:rPr>
              <a:t>panels.semco@flaktgroup.com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Refresh Wheels &amp; Components: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9"/>
              </a:rPr>
              <a:t>refresh.semco@flaktgroup.com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OEM Energy Wheel: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0"/>
              </a:rPr>
              <a:t>oem.semco@flaktgroup.com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Calibri" panose="020F0502020204030204" pitchFamily="34"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Datacenters: datacenters.semco@flaktgroup.com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Parts/Service Contact Information</a:t>
            </a:r>
            <a:r>
              <a:rPr kumimoji="0" lang="en-US" sz="1200" b="1"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1"/>
              </a:rPr>
              <a:t>service.semco2@flaktgroup.com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Warranty/Quality Claims: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2"/>
              </a:rPr>
              <a:t>https://info.semcohvac.com/claim-form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Service Request: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3"/>
              </a:rPr>
              <a:t>https://info.semcohvac.com/service-request</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Parts Request: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4"/>
              </a:rPr>
              <a:t>https://info.semcohvac.com/parts-request</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p:txBody>
      </p:sp>
      <p:sp>
        <p:nvSpPr>
          <p:cNvPr id="8" name="Title 6">
            <a:extLst>
              <a:ext uri="{FF2B5EF4-FFF2-40B4-BE49-F238E27FC236}">
                <a16:creationId xmlns:a16="http://schemas.microsoft.com/office/drawing/2014/main" id="{1D790944-F649-2D28-2610-063D8AB9CC72}"/>
              </a:ext>
            </a:extLst>
          </p:cNvPr>
          <p:cNvSpPr txBox="1">
            <a:spLocks/>
          </p:cNvSpPr>
          <p:nvPr/>
        </p:nvSpPr>
        <p:spPr>
          <a:xfrm>
            <a:off x="5904411" y="5195676"/>
            <a:ext cx="6287589" cy="8142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Boxed Semibold"/>
                <a:ea typeface="+mj-ea"/>
                <a:cs typeface="+mj-cs"/>
              </a:rPr>
              <a:t>Thank you for your attention!</a:t>
            </a:r>
          </a:p>
        </p:txBody>
      </p:sp>
    </p:spTree>
    <p:extLst>
      <p:ext uri="{BB962C8B-B14F-4D97-AF65-F5344CB8AC3E}">
        <p14:creationId xmlns:p14="http://schemas.microsoft.com/office/powerpoint/2010/main" val="2224254635"/>
      </p:ext>
    </p:extLst>
  </p:cSld>
  <p:clrMapOvr>
    <a:masterClrMapping/>
  </p:clrMapOvr>
</p:sld>
</file>

<file path=ppt/theme/theme1.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3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25026</TotalTime>
  <Words>1462</Words>
  <Application>Microsoft Office PowerPoint</Application>
  <PresentationFormat>Widescreen</PresentationFormat>
  <Paragraphs>284</Paragraphs>
  <Slides>16</Slides>
  <Notes>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Boxed Book</vt:lpstr>
      <vt:lpstr>Boxed Medium</vt:lpstr>
      <vt:lpstr>Boxed Regular</vt:lpstr>
      <vt:lpstr>Boxed Semibold</vt:lpstr>
      <vt:lpstr>Calibri</vt:lpstr>
      <vt:lpstr>Calibri Light</vt:lpstr>
      <vt:lpstr>Times New Roman</vt:lpstr>
      <vt:lpstr>DH_Template</vt:lpstr>
      <vt:lpstr>3_DH_Template</vt:lpstr>
      <vt:lpstr>PowerPoint Presentation</vt:lpstr>
      <vt:lpstr>PowerPoint Presentation</vt:lpstr>
      <vt:lpstr>FläktGroup SEMCO Products For Commercial Applications</vt:lpstr>
      <vt:lpstr>PowerPoint Presentation</vt:lpstr>
      <vt:lpstr>SEMCO FV: Product Overview</vt:lpstr>
      <vt:lpstr>SEMCO FV: Coil Module</vt:lpstr>
      <vt:lpstr>SEMCO FV: Airflow ranges</vt:lpstr>
      <vt:lpstr>SEMCO FV: True 3Å Wheel</vt:lpstr>
      <vt:lpstr>SEMCO FV: Heating and Cooling Configurations</vt:lpstr>
      <vt:lpstr>SEMCO FV: Typical Performance</vt:lpstr>
      <vt:lpstr>SEMCO FV: Compressors Off - Continuous Ventilation</vt:lpstr>
      <vt:lpstr>SEMCO FV: Space Humidity at Part Load Conditions</vt:lpstr>
      <vt:lpstr>SEMCO FV: Space RH Measured at Different Operating Modes (Cooling)</vt:lpstr>
      <vt:lpstr>Cost Savings Example</vt:lpstr>
      <vt:lpstr>SEMCO FV: Energy Savings</vt:lpstr>
      <vt:lpstr>Contact Information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279</cp:revision>
  <cp:lastPrinted>2018-06-26T13:24:06Z</cp:lastPrinted>
  <dcterms:created xsi:type="dcterms:W3CDTF">2018-05-09T22:20:48Z</dcterms:created>
  <dcterms:modified xsi:type="dcterms:W3CDTF">2026-04-09T18:35:19Z</dcterms:modified>
</cp:coreProperties>
</file>