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59"/>
  </p:notesMasterIdLst>
  <p:sldIdLst>
    <p:sldId id="405" r:id="rId2"/>
    <p:sldId id="2147482477" r:id="rId3"/>
    <p:sldId id="2147482478" r:id="rId4"/>
    <p:sldId id="2147482480" r:id="rId5"/>
    <p:sldId id="2147482484" r:id="rId6"/>
    <p:sldId id="410" r:id="rId7"/>
    <p:sldId id="416" r:id="rId8"/>
    <p:sldId id="329" r:id="rId9"/>
    <p:sldId id="432" r:id="rId10"/>
    <p:sldId id="412" r:id="rId11"/>
    <p:sldId id="413" r:id="rId12"/>
    <p:sldId id="414" r:id="rId13"/>
    <p:sldId id="427" r:id="rId14"/>
    <p:sldId id="262" r:id="rId15"/>
    <p:sldId id="430" r:id="rId16"/>
    <p:sldId id="418" r:id="rId17"/>
    <p:sldId id="419" r:id="rId18"/>
    <p:sldId id="417" r:id="rId19"/>
    <p:sldId id="2147482485" r:id="rId20"/>
    <p:sldId id="420" r:id="rId21"/>
    <p:sldId id="475" r:id="rId22"/>
    <p:sldId id="421" r:id="rId23"/>
    <p:sldId id="422" r:id="rId24"/>
    <p:sldId id="423" r:id="rId25"/>
    <p:sldId id="411" r:id="rId26"/>
    <p:sldId id="2147482486" r:id="rId27"/>
    <p:sldId id="444" r:id="rId28"/>
    <p:sldId id="445" r:id="rId29"/>
    <p:sldId id="2147482487" r:id="rId30"/>
    <p:sldId id="450" r:id="rId31"/>
    <p:sldId id="448" r:id="rId32"/>
    <p:sldId id="449" r:id="rId33"/>
    <p:sldId id="451" r:id="rId34"/>
    <p:sldId id="452" r:id="rId35"/>
    <p:sldId id="453" r:id="rId36"/>
    <p:sldId id="2147482488" r:id="rId37"/>
    <p:sldId id="476" r:id="rId38"/>
    <p:sldId id="454" r:id="rId39"/>
    <p:sldId id="455" r:id="rId40"/>
    <p:sldId id="456" r:id="rId41"/>
    <p:sldId id="2147482489" r:id="rId42"/>
    <p:sldId id="466" r:id="rId43"/>
    <p:sldId id="431" r:id="rId44"/>
    <p:sldId id="467" r:id="rId45"/>
    <p:sldId id="458" r:id="rId46"/>
    <p:sldId id="335" r:id="rId47"/>
    <p:sldId id="460" r:id="rId48"/>
    <p:sldId id="461" r:id="rId49"/>
    <p:sldId id="462" r:id="rId50"/>
    <p:sldId id="2147482490" r:id="rId51"/>
    <p:sldId id="429" r:id="rId52"/>
    <p:sldId id="465" r:id="rId53"/>
    <p:sldId id="464" r:id="rId54"/>
    <p:sldId id="2147482491" r:id="rId55"/>
    <p:sldId id="415" r:id="rId56"/>
    <p:sldId id="426" r:id="rId57"/>
    <p:sldId id="478" r:id="rId58"/>
  </p:sldIdLst>
  <p:sldSz cx="12192000" cy="6858000"/>
  <p:notesSz cx="9296400" cy="14782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2ED794-5C05-44FF-AAA0-CB15B0BFD9BE}">
          <p14:sldIdLst>
            <p14:sldId id="405"/>
          </p14:sldIdLst>
        </p14:section>
        <p14:section name="Untitled Section" id="{55058575-BFDB-4F44-B1E4-107DB084F3A8}">
          <p14:sldIdLst>
            <p14:sldId id="2147482477"/>
            <p14:sldId id="2147482478"/>
            <p14:sldId id="2147482480"/>
            <p14:sldId id="2147482484"/>
            <p14:sldId id="410"/>
            <p14:sldId id="416"/>
            <p14:sldId id="329"/>
            <p14:sldId id="432"/>
            <p14:sldId id="412"/>
            <p14:sldId id="413"/>
            <p14:sldId id="414"/>
            <p14:sldId id="427"/>
            <p14:sldId id="262"/>
            <p14:sldId id="430"/>
            <p14:sldId id="418"/>
            <p14:sldId id="419"/>
            <p14:sldId id="417"/>
            <p14:sldId id="2147482485"/>
            <p14:sldId id="420"/>
            <p14:sldId id="475"/>
            <p14:sldId id="421"/>
            <p14:sldId id="422"/>
            <p14:sldId id="423"/>
            <p14:sldId id="411"/>
            <p14:sldId id="2147482486"/>
            <p14:sldId id="444"/>
            <p14:sldId id="445"/>
            <p14:sldId id="2147482487"/>
            <p14:sldId id="450"/>
            <p14:sldId id="448"/>
            <p14:sldId id="449"/>
            <p14:sldId id="451"/>
            <p14:sldId id="452"/>
            <p14:sldId id="453"/>
            <p14:sldId id="2147482488"/>
            <p14:sldId id="476"/>
            <p14:sldId id="454"/>
            <p14:sldId id="455"/>
            <p14:sldId id="456"/>
            <p14:sldId id="2147482489"/>
            <p14:sldId id="466"/>
            <p14:sldId id="431"/>
            <p14:sldId id="467"/>
            <p14:sldId id="458"/>
            <p14:sldId id="335"/>
            <p14:sldId id="460"/>
            <p14:sldId id="461"/>
            <p14:sldId id="462"/>
            <p14:sldId id="2147482490"/>
            <p14:sldId id="429"/>
            <p14:sldId id="465"/>
            <p14:sldId id="464"/>
            <p14:sldId id="2147482491"/>
            <p14:sldId id="415"/>
            <p14:sldId id="426"/>
            <p14:sldId id="47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anks (FläktGroup)" initials="SB(" lastIdx="1" clrIdx="0">
    <p:extLst>
      <p:ext uri="{19B8F6BF-5375-455C-9EA6-DF929625EA0E}">
        <p15:presenceInfo xmlns:p15="http://schemas.microsoft.com/office/powerpoint/2012/main" userId="S-1-5-21-2948162530-4105988606-952298888-775366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A3731"/>
    <a:srgbClr val="49738F"/>
    <a:srgbClr val="1A404A"/>
    <a:srgbClr val="99CCFF"/>
    <a:srgbClr val="004C4C"/>
    <a:srgbClr val="339933"/>
    <a:srgbClr val="0000FF"/>
    <a:srgbClr val="00703C"/>
    <a:srgbClr val="D7E4BD"/>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840" autoAdjust="0"/>
  </p:normalViewPr>
  <p:slideViewPr>
    <p:cSldViewPr snapToGrid="0">
      <p:cViewPr varScale="1">
        <p:scale>
          <a:sx n="126" d="100"/>
          <a:sy n="126" d="100"/>
        </p:scale>
        <p:origin x="1584" y="13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741707"/>
          </a:xfrm>
          <a:prstGeom prst="rect">
            <a:avLst/>
          </a:prstGeom>
        </p:spPr>
        <p:txBody>
          <a:bodyPr vert="horz" lIns="137590" tIns="68795" rIns="137590" bIns="68795" rtlCol="0"/>
          <a:lstStyle>
            <a:lvl1pPr algn="l">
              <a:defRPr sz="1800">
                <a:latin typeface="Boxed Book" panose="02000506040000020004" pitchFamily="2" charset="0"/>
              </a:defRPr>
            </a:lvl1pPr>
          </a:lstStyle>
          <a:p>
            <a:endParaRPr lang="en-US" dirty="0"/>
          </a:p>
        </p:txBody>
      </p:sp>
      <p:sp>
        <p:nvSpPr>
          <p:cNvPr id="3" name="Date Placeholder 2"/>
          <p:cNvSpPr>
            <a:spLocks noGrp="1"/>
          </p:cNvSpPr>
          <p:nvPr>
            <p:ph type="dt" idx="1"/>
          </p:nvPr>
        </p:nvSpPr>
        <p:spPr>
          <a:xfrm>
            <a:off x="5265809" y="0"/>
            <a:ext cx="4028440" cy="741707"/>
          </a:xfrm>
          <a:prstGeom prst="rect">
            <a:avLst/>
          </a:prstGeom>
        </p:spPr>
        <p:txBody>
          <a:bodyPr vert="horz" lIns="137590" tIns="68795" rIns="137590" bIns="68795" rtlCol="0"/>
          <a:lstStyle>
            <a:lvl1pPr algn="r">
              <a:defRPr sz="1800">
                <a:latin typeface="Boxed Book" panose="02000506040000020004" pitchFamily="2" charset="0"/>
              </a:defRPr>
            </a:lvl1pPr>
          </a:lstStyle>
          <a:p>
            <a:fld id="{48AB29F4-D744-4C07-B41F-9089C544518A}" type="datetimeFigureOut">
              <a:rPr lang="en-US" smtClean="0"/>
              <a:pPr/>
              <a:t>3/10/2026</a:t>
            </a:fld>
            <a:endParaRPr lang="en-US" dirty="0"/>
          </a:p>
        </p:txBody>
      </p:sp>
      <p:sp>
        <p:nvSpPr>
          <p:cNvPr id="4" name="Slide Image Placeholder 3"/>
          <p:cNvSpPr>
            <a:spLocks noGrp="1" noRot="1" noChangeAspect="1"/>
          </p:cNvSpPr>
          <p:nvPr>
            <p:ph type="sldImg" idx="2"/>
          </p:nvPr>
        </p:nvSpPr>
        <p:spPr>
          <a:xfrm>
            <a:off x="214313" y="1847850"/>
            <a:ext cx="8867775" cy="4989513"/>
          </a:xfrm>
          <a:prstGeom prst="rect">
            <a:avLst/>
          </a:prstGeom>
          <a:noFill/>
          <a:ln w="12700">
            <a:solidFill>
              <a:prstClr val="black"/>
            </a:solidFill>
          </a:ln>
        </p:spPr>
        <p:txBody>
          <a:bodyPr vert="horz" lIns="137590" tIns="68795" rIns="137590" bIns="68795" rtlCol="0" anchor="ctr"/>
          <a:lstStyle/>
          <a:p>
            <a:endParaRPr lang="en-US" dirty="0"/>
          </a:p>
        </p:txBody>
      </p:sp>
      <p:sp>
        <p:nvSpPr>
          <p:cNvPr id="5" name="Notes Placeholder 4"/>
          <p:cNvSpPr>
            <a:spLocks noGrp="1"/>
          </p:cNvSpPr>
          <p:nvPr>
            <p:ph type="body" sz="quarter" idx="3"/>
          </p:nvPr>
        </p:nvSpPr>
        <p:spPr>
          <a:xfrm>
            <a:off x="929640" y="7114222"/>
            <a:ext cx="7437120" cy="5820728"/>
          </a:xfrm>
          <a:prstGeom prst="rect">
            <a:avLst/>
          </a:prstGeom>
        </p:spPr>
        <p:txBody>
          <a:bodyPr vert="horz" lIns="137590" tIns="68795" rIns="137590" bIns="68795"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14041095"/>
            <a:ext cx="4028440" cy="741706"/>
          </a:xfrm>
          <a:prstGeom prst="rect">
            <a:avLst/>
          </a:prstGeom>
        </p:spPr>
        <p:txBody>
          <a:bodyPr vert="horz" lIns="137590" tIns="68795" rIns="137590" bIns="68795" rtlCol="0" anchor="b"/>
          <a:lstStyle>
            <a:lvl1pPr algn="l">
              <a:defRPr sz="1800">
                <a:latin typeface="Boxed Book" panose="02000506040000020004" pitchFamily="2" charset="0"/>
              </a:defRPr>
            </a:lvl1pPr>
          </a:lstStyle>
          <a:p>
            <a:endParaRPr lang="en-US" dirty="0"/>
          </a:p>
        </p:txBody>
      </p:sp>
      <p:sp>
        <p:nvSpPr>
          <p:cNvPr id="7" name="Slide Number Placeholder 6"/>
          <p:cNvSpPr>
            <a:spLocks noGrp="1"/>
          </p:cNvSpPr>
          <p:nvPr>
            <p:ph type="sldNum" sz="quarter" idx="5"/>
          </p:nvPr>
        </p:nvSpPr>
        <p:spPr>
          <a:xfrm>
            <a:off x="5265809" y="14041095"/>
            <a:ext cx="4028440" cy="741706"/>
          </a:xfrm>
          <a:prstGeom prst="rect">
            <a:avLst/>
          </a:prstGeom>
        </p:spPr>
        <p:txBody>
          <a:bodyPr vert="horz" lIns="137590" tIns="68795" rIns="137590" bIns="68795" rtlCol="0" anchor="b"/>
          <a:lstStyle>
            <a:lvl1pPr algn="r">
              <a:defRPr sz="1800">
                <a:latin typeface="Boxed Book" panose="02000506040000020004" pitchFamily="2" charset="0"/>
              </a:defRPr>
            </a:lvl1pPr>
          </a:lstStyle>
          <a:p>
            <a:fld id="{0B39CB9F-518B-4160-9289-638A5019AC60}" type="slidenum">
              <a:rPr lang="en-US" smtClean="0"/>
              <a:pPr/>
              <a:t>‹#›</a:t>
            </a:fld>
            <a:endParaRPr lang="en-US" dirty="0"/>
          </a:p>
        </p:txBody>
      </p:sp>
    </p:spTree>
    <p:extLst>
      <p:ext uri="{BB962C8B-B14F-4D97-AF65-F5344CB8AC3E}">
        <p14:creationId xmlns:p14="http://schemas.microsoft.com/office/powerpoint/2010/main" val="238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xed Book" panose="02000506040000020004" pitchFamily="2" charset="0"/>
        <a:ea typeface="+mn-ea"/>
        <a:cs typeface="+mn-cs"/>
      </a:defRPr>
    </a:lvl1pPr>
    <a:lvl2pPr marL="457200" algn="l" defTabSz="914400" rtl="0" eaLnBrk="1" latinLnBrk="0" hangingPunct="1">
      <a:defRPr sz="1200" kern="1200">
        <a:solidFill>
          <a:schemeClr val="tx1"/>
        </a:solidFill>
        <a:latin typeface="Boxed Book" panose="02000506040000020004" pitchFamily="2" charset="0"/>
        <a:ea typeface="+mn-ea"/>
        <a:cs typeface="+mn-cs"/>
      </a:defRPr>
    </a:lvl2pPr>
    <a:lvl3pPr marL="914400" algn="l" defTabSz="914400" rtl="0" eaLnBrk="1" latinLnBrk="0" hangingPunct="1">
      <a:defRPr sz="1200" kern="1200">
        <a:solidFill>
          <a:schemeClr val="tx1"/>
        </a:solidFill>
        <a:latin typeface="Boxed Book" panose="02000506040000020004" pitchFamily="2" charset="0"/>
        <a:ea typeface="+mn-ea"/>
        <a:cs typeface="+mn-cs"/>
      </a:defRPr>
    </a:lvl3pPr>
    <a:lvl4pPr marL="1371600" algn="l" defTabSz="914400" rtl="0" eaLnBrk="1" latinLnBrk="0" hangingPunct="1">
      <a:defRPr sz="1200" kern="1200">
        <a:solidFill>
          <a:schemeClr val="tx1"/>
        </a:solidFill>
        <a:latin typeface="Boxed Book" panose="02000506040000020004" pitchFamily="2" charset="0"/>
        <a:ea typeface="+mn-ea"/>
        <a:cs typeface="+mn-cs"/>
      </a:defRPr>
    </a:lvl4pPr>
    <a:lvl5pPr marL="1828800" algn="l" defTabSz="914400" rtl="0" eaLnBrk="1" latinLnBrk="0" hangingPunct="1">
      <a:defRPr sz="1200" kern="1200">
        <a:solidFill>
          <a:schemeClr val="tx1"/>
        </a:solidFill>
        <a:latin typeface="Boxed Book" panose="02000506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a:t>
            </a:fld>
            <a:endParaRPr lang="en-US" dirty="0"/>
          </a:p>
        </p:txBody>
      </p:sp>
    </p:spTree>
    <p:extLst>
      <p:ext uri="{BB962C8B-B14F-4D97-AF65-F5344CB8AC3E}">
        <p14:creationId xmlns:p14="http://schemas.microsoft.com/office/powerpoint/2010/main" val="1923603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a:t>
            </a:fld>
            <a:endParaRPr lang="en-US" dirty="0"/>
          </a:p>
        </p:txBody>
      </p:sp>
    </p:spTree>
    <p:extLst>
      <p:ext uri="{BB962C8B-B14F-4D97-AF65-F5344CB8AC3E}">
        <p14:creationId xmlns:p14="http://schemas.microsoft.com/office/powerpoint/2010/main" val="2980493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a:t>
            </a:fld>
            <a:endParaRPr lang="en-US" dirty="0"/>
          </a:p>
        </p:txBody>
      </p:sp>
    </p:spTree>
    <p:extLst>
      <p:ext uri="{BB962C8B-B14F-4D97-AF65-F5344CB8AC3E}">
        <p14:creationId xmlns:p14="http://schemas.microsoft.com/office/powerpoint/2010/main" val="2725395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1963 Salisbury Engineering and Manufacturing Company (SEMCO) was born in Salisbury, MO. </a:t>
            </a:r>
          </a:p>
          <a:p>
            <a:pPr marL="171450" indent="-171450">
              <a:buFont typeface="Arial" panose="020B0604020202020204" pitchFamily="34" charset="0"/>
              <a:buChar char="•"/>
            </a:pPr>
            <a:r>
              <a:rPr lang="en-US" dirty="0"/>
              <a:t>Began as SEMCO -- small sheet metal fabricator specializing in duct. </a:t>
            </a:r>
          </a:p>
          <a:p>
            <a:pPr marL="171450" indent="-171450">
              <a:buFont typeface="Arial" panose="020B0604020202020204" pitchFamily="34" charset="0"/>
              <a:buChar char="•"/>
            </a:pPr>
            <a:r>
              <a:rPr lang="en-US" dirty="0"/>
              <a:t>In the 63 years, evolved into a multi-million dollar company with a large product offering. </a:t>
            </a:r>
          </a:p>
          <a:p>
            <a:pPr marL="171450" indent="-171450">
              <a:buFont typeface="Arial" panose="020B0604020202020204" pitchFamily="34" charset="0"/>
              <a:buChar char="•"/>
            </a:pPr>
            <a:r>
              <a:rPr lang="en-US" dirty="0"/>
              <a:t>Headquartered in Columbia, MO, with 275,000 sq ft of manufacturing space in 3 plants in Arkansas and Virginia</a:t>
            </a:r>
          </a:p>
          <a:p>
            <a:pPr marL="171450" indent="-171450">
              <a:buFont typeface="Arial" panose="020B0604020202020204" pitchFamily="34" charset="0"/>
              <a:buChar char="•"/>
            </a:pPr>
            <a:r>
              <a:rPr lang="en-US" dirty="0"/>
              <a:t>We are a business unit of FläktGroup, and we are owned by Samsung</a:t>
            </a:r>
          </a:p>
          <a:p>
            <a:pPr marL="171450" indent="-171450">
              <a:buFont typeface="Arial" panose="020B0604020202020204" pitchFamily="34" charset="0"/>
              <a:buChar char="•"/>
            </a:pPr>
            <a:r>
              <a:rPr lang="en-US" dirty="0"/>
              <a:t>Innovation is core at FläktGroup SEMCO.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Certified by AHRI, SEMCO was won numerous awards – including multiple AHRI Innovation, Green Building, Dealer Design, School/College Planning &amp; Management Awards</a:t>
            </a:r>
          </a:p>
          <a:p>
            <a:pPr marL="171450" indent="-171450">
              <a:buFont typeface="Arial" panose="020B0604020202020204" pitchFamily="34" charset="0"/>
              <a:buChar char="•"/>
            </a:pPr>
            <a:r>
              <a:rPr lang="en-US" dirty="0"/>
              <a:t>Hold numerous patents and trade secrets for our industry leading energy recovery wheels and systems. </a:t>
            </a:r>
          </a:p>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4</a:t>
            </a:fld>
            <a:endParaRPr lang="en-US" dirty="0"/>
          </a:p>
        </p:txBody>
      </p:sp>
    </p:spTree>
    <p:extLst>
      <p:ext uri="{BB962C8B-B14F-4D97-AF65-F5344CB8AC3E}">
        <p14:creationId xmlns:p14="http://schemas.microsoft.com/office/powerpoint/2010/main" val="1166998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provides solutions for a wide variety of applications including casinos, offices, laboratories, hotels, education, healthcare, retail, data centers, stadiums, manufacturing, agriculture &amp; indoor farming, airports, and recreational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FläktGroup SEMCO products could be utilized in conjunction with one another, to provide the best possible air quality. </a:t>
            </a:r>
          </a:p>
          <a:p>
            <a:pPr marL="171450" indent="-171450">
              <a:buFont typeface="Arial" panose="020B0604020202020204" pitchFamily="34" charset="0"/>
              <a:buChar char="•"/>
            </a:pPr>
            <a:r>
              <a:rPr lang="en-US" dirty="0"/>
              <a:t>We offer energy recovery units &amp; wheels which are engineered to be low maintenance, environmentally friendly, energy efficient &amp; saves money over time as well as protects occupants from harmful contaminants. </a:t>
            </a:r>
          </a:p>
          <a:p>
            <a:pPr marL="171450" indent="-171450">
              <a:buFont typeface="Arial" panose="020B0604020202020204" pitchFamily="34" charset="0"/>
              <a:buChar char="•"/>
            </a:pPr>
            <a:r>
              <a:rPr lang="en-US" dirty="0"/>
              <a:t>We also offer chilled beams, pump modules, data centers, air handlers, duct and panels. </a:t>
            </a:r>
          </a:p>
          <a:p>
            <a:endParaRPr lang="en-US" dirty="0"/>
          </a:p>
          <a:p>
            <a:endParaRPr lang="en-US" dirty="0"/>
          </a:p>
          <a:p>
            <a:r>
              <a:rPr lang="en-US" dirty="0"/>
              <a:t>Leverage below if desired: </a:t>
            </a:r>
          </a:p>
          <a:p>
            <a:r>
              <a:rPr lang="en-US" dirty="0"/>
              <a:t>FläktGroup SEMCO products are designed to be utilized in conjunction with one another, to provide the best possible air quality. We show here:  </a:t>
            </a:r>
          </a:p>
          <a:p>
            <a:endParaRPr lang="en-US" dirty="0"/>
          </a:p>
          <a:p>
            <a:pPr marL="228600" indent="-228600">
              <a:buAutoNum type="arabicParenR"/>
            </a:pPr>
            <a:r>
              <a:rPr lang="en-US" dirty="0"/>
              <a:t>Ductwork is laid within the walls and ceiling of the building, so supply air may be brought into the building and return air may be exhausted from the building.</a:t>
            </a:r>
          </a:p>
          <a:p>
            <a:pPr marL="228600" indent="-228600">
              <a:buAutoNum type="arabicParenR"/>
            </a:pPr>
            <a:r>
              <a:rPr lang="en-US" dirty="0"/>
              <a:t>Outdoor air is brought into the FV and pre-conditioned </a:t>
            </a:r>
          </a:p>
          <a:p>
            <a:pPr marL="228600" indent="-228600">
              <a:buAutoNum type="arabicParenR"/>
            </a:pPr>
            <a:r>
              <a:rPr lang="en-US" dirty="0"/>
              <a:t>Once the air is pre-conditioned with the FV it is filtered through the Pinnacle energy recovery unit, which will remove contaminants and dehumidify the incoming airstream with its True 3A wheel. Return air will also flow through the Pinnacle on its way out.</a:t>
            </a:r>
          </a:p>
          <a:p>
            <a:pPr marL="228600" indent="-228600">
              <a:buAutoNum type="arabicParenR"/>
            </a:pPr>
            <a:r>
              <a:rPr lang="en-US" dirty="0"/>
              <a:t>The chilled beams and the </a:t>
            </a:r>
            <a:r>
              <a:rPr lang="en-US" dirty="0" err="1"/>
              <a:t>Neuton</a:t>
            </a:r>
            <a:r>
              <a:rPr lang="en-US" dirty="0"/>
              <a:t> will work together with the supply air they receive from the Pinnacle to maintain a comfortable room temperature without condensation. (Together the Pinnacle, </a:t>
            </a:r>
            <a:r>
              <a:rPr lang="en-US" dirty="0" err="1"/>
              <a:t>Neuton</a:t>
            </a:r>
            <a:r>
              <a:rPr lang="en-US" dirty="0"/>
              <a:t>, and chilled beams make up 3fficiency).</a:t>
            </a:r>
          </a:p>
          <a:p>
            <a:pPr marL="228600" indent="-228600">
              <a:buAutoNum type="arabicParenR"/>
            </a:pPr>
            <a:r>
              <a:rPr lang="en-US" dirty="0"/>
              <a:t>During the construction of the building fire panels will be installed around an equipment room or elevator.</a:t>
            </a:r>
          </a:p>
          <a:p>
            <a:pPr marL="228600" indent="-228600">
              <a:buAutoNum type="arabicParenR"/>
            </a:pPr>
            <a:r>
              <a:rPr lang="en-US" dirty="0"/>
              <a:t>Sound attenuation panels are also installed during construction around noisy equipment or places where noise may be a concern</a:t>
            </a:r>
          </a:p>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5</a:t>
            </a:fld>
            <a:endParaRPr lang="en-US" dirty="0"/>
          </a:p>
        </p:txBody>
      </p:sp>
    </p:spTree>
    <p:extLst>
      <p:ext uri="{BB962C8B-B14F-4D97-AF65-F5344CB8AC3E}">
        <p14:creationId xmlns:p14="http://schemas.microsoft.com/office/powerpoint/2010/main" val="1226636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NEUTON?</a:t>
            </a:r>
          </a:p>
          <a:p>
            <a:endParaRPr lang="en-US" dirty="0"/>
          </a:p>
          <a:p>
            <a:r>
              <a:rPr lang="en-US" dirty="0" err="1"/>
              <a:t>Neuton</a:t>
            </a:r>
            <a:r>
              <a:rPr lang="en-US" dirty="0"/>
              <a:t> is a controlled chilled beam pump module that allows the user to have active condensation controls in a plug and play control system.  </a:t>
            </a:r>
          </a:p>
          <a:p>
            <a:endParaRPr lang="en-US" dirty="0"/>
          </a:p>
          <a:p>
            <a:r>
              <a:rPr lang="en-US" dirty="0" err="1"/>
              <a:t>Neuton</a:t>
            </a:r>
            <a:r>
              <a:rPr lang="en-US" dirty="0"/>
              <a:t> combines high efficiency with effective condensation control at a fraction of the energy used by traditional chilled beam pump loops.</a:t>
            </a:r>
          </a:p>
        </p:txBody>
      </p:sp>
      <p:sp>
        <p:nvSpPr>
          <p:cNvPr id="4" name="Slide Number Placeholder 3"/>
          <p:cNvSpPr>
            <a:spLocks noGrp="1"/>
          </p:cNvSpPr>
          <p:nvPr>
            <p:ph type="sldNum" sz="quarter" idx="10"/>
          </p:nvPr>
        </p:nvSpPr>
        <p:spPr/>
        <p:txBody>
          <a:bodyPr/>
          <a:lstStyle/>
          <a:p>
            <a:fld id="{EE36EED3-A606-4686-B6BD-AA859F00B111}" type="slidenum">
              <a:rPr lang="en-US" smtClean="0"/>
              <a:t>6</a:t>
            </a:fld>
            <a:endParaRPr lang="en-US" dirty="0"/>
          </a:p>
        </p:txBody>
      </p:sp>
    </p:spTree>
    <p:extLst>
      <p:ext uri="{BB962C8B-B14F-4D97-AF65-F5344CB8AC3E}">
        <p14:creationId xmlns:p14="http://schemas.microsoft.com/office/powerpoint/2010/main" val="3336724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Biggest benefits of using:</a:t>
            </a:r>
          </a:p>
          <a:p>
            <a:endParaRPr lang="en-US" dirty="0"/>
          </a:p>
          <a:p>
            <a:pPr marL="228600" indent="-228600">
              <a:buAutoNum type="arabicPeriod"/>
            </a:pPr>
            <a:r>
              <a:rPr lang="en-US" dirty="0"/>
              <a:t>Lower install costs because you can use smaller pipes  and less pipes.</a:t>
            </a:r>
          </a:p>
          <a:p>
            <a:pPr marL="228600" indent="-228600">
              <a:buAutoNum type="arabicPeriod"/>
            </a:pPr>
            <a:r>
              <a:rPr lang="en-US" dirty="0"/>
              <a:t>Reduce zone piping as well.</a:t>
            </a:r>
          </a:p>
          <a:p>
            <a:pPr marL="228600" indent="-228600">
              <a:buAutoNum type="arabicPeriod"/>
            </a:pPr>
            <a:r>
              <a:rPr lang="en-US" dirty="0"/>
              <a:t>Can use conventional water supply, doesn’t have to be from separate systems to support just the beams.</a:t>
            </a:r>
          </a:p>
          <a:p>
            <a:pPr marL="228600" indent="-228600">
              <a:buAutoNum type="arabicPeriod"/>
            </a:pPr>
            <a:r>
              <a:rPr lang="en-US" dirty="0"/>
              <a:t>Condensation controls probably the biggest.  Don’t want it to rain at the customers locations.</a:t>
            </a:r>
          </a:p>
          <a:p>
            <a:pPr marL="228600" indent="-228600">
              <a:buAutoNum type="arabicPeriod"/>
            </a:pPr>
            <a:r>
              <a:rPr lang="en-US" dirty="0"/>
              <a:t>Probably the second is the energy savings of the pump.  Savings are based on case by case, but the 90% is based on typical pump to pump savings.</a:t>
            </a:r>
          </a:p>
          <a:p>
            <a:pPr marL="228600" indent="-228600">
              <a:buAutoNum type="arabicPeriod"/>
            </a:pPr>
            <a:endParaRPr lang="en-US"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EE36EED3-A606-4686-B6BD-AA859F00B111}" type="slidenum">
              <a:rPr lang="en-US" smtClean="0"/>
              <a:t>7</a:t>
            </a:fld>
            <a:endParaRPr lang="en-US" dirty="0"/>
          </a:p>
        </p:txBody>
      </p:sp>
    </p:spTree>
    <p:extLst>
      <p:ext uri="{BB962C8B-B14F-4D97-AF65-F5344CB8AC3E}">
        <p14:creationId xmlns:p14="http://schemas.microsoft.com/office/powerpoint/2010/main" val="2500476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8</a:t>
            </a:fld>
            <a:endParaRPr lang="en-US" dirty="0"/>
          </a:p>
        </p:txBody>
      </p:sp>
    </p:spTree>
    <p:extLst>
      <p:ext uri="{BB962C8B-B14F-4D97-AF65-F5344CB8AC3E}">
        <p14:creationId xmlns:p14="http://schemas.microsoft.com/office/powerpoint/2010/main" val="2240530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9</a:t>
            </a:fld>
            <a:endParaRPr lang="en-US" dirty="0"/>
          </a:p>
        </p:txBody>
      </p:sp>
    </p:spTree>
    <p:extLst>
      <p:ext uri="{BB962C8B-B14F-4D97-AF65-F5344CB8AC3E}">
        <p14:creationId xmlns:p14="http://schemas.microsoft.com/office/powerpoint/2010/main" val="2296084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a:t>
            </a:r>
            <a:r>
              <a:rPr lang="en-US" dirty="0" err="1"/>
              <a:t>Neuton</a:t>
            </a:r>
            <a:r>
              <a:rPr lang="en-US" dirty="0"/>
              <a:t> work:</a:t>
            </a:r>
          </a:p>
          <a:p>
            <a:endParaRPr lang="en-US" dirty="0"/>
          </a:p>
          <a:p>
            <a:pPr marL="228600" indent="-228600">
              <a:buAutoNum type="arabicPeriod"/>
            </a:pPr>
            <a:r>
              <a:rPr lang="en-US" dirty="0"/>
              <a:t>The system slowly injects water from the primary chilled water supply, mixing the chilled water with the </a:t>
            </a:r>
            <a:r>
              <a:rPr lang="en-US" dirty="0" err="1"/>
              <a:t>recircuilated</a:t>
            </a:r>
            <a:r>
              <a:rPr lang="en-US" dirty="0"/>
              <a:t> water from the beams to achieve the correct temperature set for the beams.</a:t>
            </a:r>
          </a:p>
          <a:p>
            <a:pPr marL="228600" indent="-228600">
              <a:buAutoNum type="arabicPeriod"/>
            </a:pPr>
            <a:r>
              <a:rPr lang="en-US" dirty="0"/>
              <a:t>The system is set to a few degrees above the dew point measured in the room by the thermostat and humidity control shipped with the unit.</a:t>
            </a:r>
          </a:p>
          <a:p>
            <a:endParaRPr lang="en-US" dirty="0"/>
          </a:p>
          <a:p>
            <a:r>
              <a:rPr lang="en-US" dirty="0"/>
              <a:t>3. SO in the cooling mode, the water coming into  the system is from chilled water.</a:t>
            </a:r>
          </a:p>
        </p:txBody>
      </p:sp>
      <p:sp>
        <p:nvSpPr>
          <p:cNvPr id="4" name="Slide Number Placeholder 3"/>
          <p:cNvSpPr>
            <a:spLocks noGrp="1"/>
          </p:cNvSpPr>
          <p:nvPr>
            <p:ph type="sldNum" sz="quarter" idx="10"/>
          </p:nvPr>
        </p:nvSpPr>
        <p:spPr/>
        <p:txBody>
          <a:bodyPr/>
          <a:lstStyle/>
          <a:p>
            <a:fld id="{EE36EED3-A606-4686-B6BD-AA859F00B111}" type="slidenum">
              <a:rPr lang="en-US" smtClean="0"/>
              <a:t>10</a:t>
            </a:fld>
            <a:endParaRPr lang="en-US" dirty="0"/>
          </a:p>
        </p:txBody>
      </p:sp>
    </p:spTree>
    <p:extLst>
      <p:ext uri="{BB962C8B-B14F-4D97-AF65-F5344CB8AC3E}">
        <p14:creationId xmlns:p14="http://schemas.microsoft.com/office/powerpoint/2010/main" val="923232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a:t>
            </a:r>
            <a:r>
              <a:rPr lang="en-US" dirty="0" err="1"/>
              <a:t>Neuton</a:t>
            </a:r>
            <a:r>
              <a:rPr lang="en-US" dirty="0"/>
              <a:t> work:</a:t>
            </a:r>
          </a:p>
          <a:p>
            <a:endParaRPr lang="en-US" dirty="0"/>
          </a:p>
          <a:p>
            <a:pPr marL="228600" indent="-228600">
              <a:buAutoNum type="arabicPeriod"/>
            </a:pPr>
            <a:r>
              <a:rPr lang="en-US" dirty="0"/>
              <a:t>The system slowly injects water from the primary chilled water supply, mixing the hot water with the </a:t>
            </a:r>
            <a:r>
              <a:rPr lang="en-US" dirty="0" err="1"/>
              <a:t>recircuilated</a:t>
            </a:r>
            <a:r>
              <a:rPr lang="en-US" dirty="0"/>
              <a:t> water from the beams to achieve the correct temperature set for the beams.</a:t>
            </a:r>
          </a:p>
          <a:p>
            <a:pPr marL="228600" indent="-228600">
              <a:buAutoNum type="arabicPeriod"/>
            </a:pPr>
            <a:r>
              <a:rPr lang="en-US" dirty="0"/>
              <a:t>The system is set to a few degrees above the dew point measured in the room by the thermostat and humidity control shipped with the unit.</a:t>
            </a:r>
          </a:p>
          <a:p>
            <a:endParaRPr lang="en-US" dirty="0"/>
          </a:p>
          <a:p>
            <a:r>
              <a:rPr lang="en-US" dirty="0"/>
              <a:t>3. SO in the heating mode, the water coming into  the system is from chilled water.</a:t>
            </a:r>
          </a:p>
          <a:p>
            <a:endParaRPr lang="en-US" dirty="0"/>
          </a:p>
        </p:txBody>
      </p:sp>
      <p:sp>
        <p:nvSpPr>
          <p:cNvPr id="4" name="Slide Number Placeholder 3"/>
          <p:cNvSpPr>
            <a:spLocks noGrp="1"/>
          </p:cNvSpPr>
          <p:nvPr>
            <p:ph type="sldNum" sz="quarter" idx="10"/>
          </p:nvPr>
        </p:nvSpPr>
        <p:spPr/>
        <p:txBody>
          <a:bodyPr/>
          <a:lstStyle/>
          <a:p>
            <a:fld id="{EE36EED3-A606-4686-B6BD-AA859F00B111}" type="slidenum">
              <a:rPr lang="en-US" smtClean="0"/>
              <a:t>11</a:t>
            </a:fld>
            <a:endParaRPr lang="en-US" dirty="0"/>
          </a:p>
        </p:txBody>
      </p:sp>
    </p:spTree>
    <p:extLst>
      <p:ext uri="{BB962C8B-B14F-4D97-AF65-F5344CB8AC3E}">
        <p14:creationId xmlns:p14="http://schemas.microsoft.com/office/powerpoint/2010/main" val="3933119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does it provide condensation control.</a:t>
            </a:r>
          </a:p>
          <a:p>
            <a:endParaRPr lang="en-US" dirty="0"/>
          </a:p>
          <a:p>
            <a:pPr marL="228600" indent="-228600">
              <a:buAutoNum type="arabicPeriod"/>
            </a:pPr>
            <a:r>
              <a:rPr lang="en-US" dirty="0"/>
              <a:t>The system is set to a few degrees above the dew point measured in the room by the thermostat and humidity control shipped with the unit.</a:t>
            </a:r>
          </a:p>
          <a:p>
            <a:pPr marL="228600" indent="-228600">
              <a:buAutoNum type="arabicPeriod"/>
            </a:pPr>
            <a:r>
              <a:rPr lang="en-US" dirty="0"/>
              <a:t>Additionally, the system is always monitoring the water temperatures of the </a:t>
            </a:r>
            <a:r>
              <a:rPr lang="en-US" dirty="0" err="1"/>
              <a:t>recirc</a:t>
            </a:r>
            <a:r>
              <a:rPr lang="en-US" dirty="0"/>
              <a:t> and the supply water to mix the water to meet the correct temp.</a:t>
            </a:r>
          </a:p>
          <a:p>
            <a:pPr marL="228600" indent="-228600">
              <a:buAutoNum type="arabicPeriod"/>
            </a:pPr>
            <a:endParaRPr lang="en-US" dirty="0"/>
          </a:p>
          <a:p>
            <a:pPr marL="228600" indent="-228600">
              <a:buAutoNum type="arabicPeriod"/>
            </a:pPr>
            <a:r>
              <a:rPr lang="en-US" dirty="0"/>
              <a:t>Concept is simple, but not easy to achieve, which is why we design the system to be plug and play so the control scheme is already created.</a:t>
            </a:r>
          </a:p>
        </p:txBody>
      </p:sp>
      <p:sp>
        <p:nvSpPr>
          <p:cNvPr id="4" name="Slide Number Placeholder 3"/>
          <p:cNvSpPr>
            <a:spLocks noGrp="1"/>
          </p:cNvSpPr>
          <p:nvPr>
            <p:ph type="sldNum" sz="quarter" idx="10"/>
          </p:nvPr>
        </p:nvSpPr>
        <p:spPr/>
        <p:txBody>
          <a:bodyPr/>
          <a:lstStyle/>
          <a:p>
            <a:fld id="{EE36EED3-A606-4686-B6BD-AA859F00B111}" type="slidenum">
              <a:rPr lang="en-US" smtClean="0"/>
              <a:t>12</a:t>
            </a:fld>
            <a:endParaRPr lang="en-US" dirty="0"/>
          </a:p>
        </p:txBody>
      </p:sp>
    </p:spTree>
    <p:extLst>
      <p:ext uri="{BB962C8B-B14F-4D97-AF65-F5344CB8AC3E}">
        <p14:creationId xmlns:p14="http://schemas.microsoft.com/office/powerpoint/2010/main" val="487465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13</a:t>
            </a:fld>
            <a:endParaRPr lang="en-US" dirty="0"/>
          </a:p>
        </p:txBody>
      </p:sp>
    </p:spTree>
    <p:extLst>
      <p:ext uri="{BB962C8B-B14F-4D97-AF65-F5344CB8AC3E}">
        <p14:creationId xmlns:p14="http://schemas.microsoft.com/office/powerpoint/2010/main" val="2248082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A0C30E-DB6F-49AA-8814-1AC6C8A1B94A}" type="slidenum">
              <a:rPr lang="en-US" smtClean="0"/>
              <a:t>14</a:t>
            </a:fld>
            <a:endParaRPr lang="en-US" dirty="0"/>
          </a:p>
        </p:txBody>
      </p:sp>
    </p:spTree>
    <p:extLst>
      <p:ext uri="{BB962C8B-B14F-4D97-AF65-F5344CB8AC3E}">
        <p14:creationId xmlns:p14="http://schemas.microsoft.com/office/powerpoint/2010/main" val="30338326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Boxed Book" pitchFamily="50" charset="0"/>
              </a:rPr>
              <a:t>Chilled/hot water main loop temperatures (i.e. 42° and 120-180°) </a:t>
            </a:r>
            <a:endParaRPr lang="en-US" dirty="0"/>
          </a:p>
          <a:p>
            <a:r>
              <a:rPr lang="en-US" dirty="0"/>
              <a:t>Controls used </a:t>
            </a:r>
            <a:r>
              <a:rPr lang="en-US" dirty="0">
                <a:latin typeface="Boxed Book" pitchFamily="50" charset="0"/>
              </a:rPr>
              <a:t>to operate chilled beam network, optimize system performance, including communication with the DOAS – “plug-and-play” solutions</a:t>
            </a:r>
            <a:endParaRPr lang="en-US" dirty="0"/>
          </a:p>
        </p:txBody>
      </p:sp>
      <p:sp>
        <p:nvSpPr>
          <p:cNvPr id="4" name="Slide Number Placeholder 3"/>
          <p:cNvSpPr>
            <a:spLocks noGrp="1"/>
          </p:cNvSpPr>
          <p:nvPr>
            <p:ph type="sldNum" sz="quarter" idx="10"/>
          </p:nvPr>
        </p:nvSpPr>
        <p:spPr/>
        <p:txBody>
          <a:bodyPr/>
          <a:lstStyle/>
          <a:p>
            <a:fld id="{0B39CB9F-518B-4160-9289-638A5019AC60}" type="slidenum">
              <a:rPr lang="en-US" smtClean="0"/>
              <a:pPr/>
              <a:t>15</a:t>
            </a:fld>
            <a:endParaRPr lang="en-US" dirty="0"/>
          </a:p>
        </p:txBody>
      </p:sp>
    </p:spTree>
    <p:extLst>
      <p:ext uri="{BB962C8B-B14F-4D97-AF65-F5344CB8AC3E}">
        <p14:creationId xmlns:p14="http://schemas.microsoft.com/office/powerpoint/2010/main" val="1437680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b="1" dirty="0">
                <a:latin typeface="Boxed Book" pitchFamily="50" charset="0"/>
              </a:rPr>
              <a:t>Two primary loops </a:t>
            </a:r>
            <a:r>
              <a:rPr lang="en-US" dirty="0">
                <a:latin typeface="Boxed Book" pitchFamily="50" charset="0"/>
              </a:rPr>
              <a:t>required for both cooling and heating to accommodate the DOAS and beams, requiring second chiller and boiler, plate frame heat exchangers or other modifications</a:t>
            </a:r>
          </a:p>
          <a:p>
            <a:pPr marL="342900" indent="-342900">
              <a:buFont typeface="Arial" panose="020B0604020202020204" pitchFamily="34" charset="0"/>
              <a:buChar char="•"/>
            </a:pPr>
            <a:r>
              <a:rPr lang="en-US" b="1" dirty="0">
                <a:latin typeface="Boxed Book" pitchFamily="50" charset="0"/>
              </a:rPr>
              <a:t>Increased pipe size </a:t>
            </a:r>
            <a:r>
              <a:rPr lang="en-US" dirty="0">
                <a:latin typeface="Boxed Book" pitchFamily="50" charset="0"/>
              </a:rPr>
              <a:t>required for beam loop due to moderate chilled and hot water temperatures required by the beams </a:t>
            </a:r>
          </a:p>
        </p:txBody>
      </p:sp>
      <p:sp>
        <p:nvSpPr>
          <p:cNvPr id="4" name="Slide Number Placeholder 3"/>
          <p:cNvSpPr>
            <a:spLocks noGrp="1"/>
          </p:cNvSpPr>
          <p:nvPr>
            <p:ph type="sldNum" sz="quarter" idx="10"/>
          </p:nvPr>
        </p:nvSpPr>
        <p:spPr/>
        <p:txBody>
          <a:bodyPr/>
          <a:lstStyle/>
          <a:p>
            <a:fld id="{0B39CB9F-518B-4160-9289-638A5019AC60}" type="slidenum">
              <a:rPr lang="en-US" smtClean="0"/>
              <a:pPr/>
              <a:t>16</a:t>
            </a:fld>
            <a:endParaRPr lang="en-US" dirty="0"/>
          </a:p>
        </p:txBody>
      </p:sp>
    </p:spTree>
    <p:extLst>
      <p:ext uri="{BB962C8B-B14F-4D97-AF65-F5344CB8AC3E}">
        <p14:creationId xmlns:p14="http://schemas.microsoft.com/office/powerpoint/2010/main" val="3517285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17</a:t>
            </a:fld>
            <a:endParaRPr lang="en-US" dirty="0"/>
          </a:p>
        </p:txBody>
      </p:sp>
    </p:spTree>
    <p:extLst>
      <p:ext uri="{BB962C8B-B14F-4D97-AF65-F5344CB8AC3E}">
        <p14:creationId xmlns:p14="http://schemas.microsoft.com/office/powerpoint/2010/main" val="909100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39CB9F-518B-4160-9289-638A5019AC60}" type="slidenum">
              <a:rPr lang="en-US" smtClean="0"/>
              <a:pPr/>
              <a:t>18</a:t>
            </a:fld>
            <a:endParaRPr lang="en-US" dirty="0"/>
          </a:p>
        </p:txBody>
      </p:sp>
    </p:spTree>
    <p:extLst>
      <p:ext uri="{BB962C8B-B14F-4D97-AF65-F5344CB8AC3E}">
        <p14:creationId xmlns:p14="http://schemas.microsoft.com/office/powerpoint/2010/main" val="589787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CFF6B-148F-7950-23C4-B03939C43F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6BBB00-61EE-227E-8D43-D29B106DDD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03B5F0-E61E-149D-CCC6-15FB9400FC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FB598F-6FA0-760E-C324-2DD8E8E6DC05}"/>
              </a:ext>
            </a:extLst>
          </p:cNvPr>
          <p:cNvSpPr>
            <a:spLocks noGrp="1"/>
          </p:cNvSpPr>
          <p:nvPr>
            <p:ph type="sldNum" sz="quarter" idx="5"/>
          </p:nvPr>
        </p:nvSpPr>
        <p:spPr/>
        <p:txBody>
          <a:bodyPr/>
          <a:lstStyle/>
          <a:p>
            <a:fld id="{9EA0C30E-DB6F-49AA-8814-1AC6C8A1B94A}" type="slidenum">
              <a:rPr lang="en-US" smtClean="0"/>
              <a:t>19</a:t>
            </a:fld>
            <a:endParaRPr lang="en-US" dirty="0"/>
          </a:p>
        </p:txBody>
      </p:sp>
    </p:spTree>
    <p:extLst>
      <p:ext uri="{BB962C8B-B14F-4D97-AF65-F5344CB8AC3E}">
        <p14:creationId xmlns:p14="http://schemas.microsoft.com/office/powerpoint/2010/main" val="2192799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39CB9F-518B-4160-9289-638A5019AC60}" type="slidenum">
              <a:rPr lang="en-US" smtClean="0"/>
              <a:pPr/>
              <a:t>20</a:t>
            </a:fld>
            <a:endParaRPr lang="en-US" dirty="0"/>
          </a:p>
        </p:txBody>
      </p:sp>
    </p:spTree>
    <p:extLst>
      <p:ext uri="{BB962C8B-B14F-4D97-AF65-F5344CB8AC3E}">
        <p14:creationId xmlns:p14="http://schemas.microsoft.com/office/powerpoint/2010/main" val="2511378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21</a:t>
            </a:fld>
            <a:endParaRPr lang="en-US" dirty="0"/>
          </a:p>
        </p:txBody>
      </p:sp>
    </p:spTree>
    <p:extLst>
      <p:ext uri="{BB962C8B-B14F-4D97-AF65-F5344CB8AC3E}">
        <p14:creationId xmlns:p14="http://schemas.microsoft.com/office/powerpoint/2010/main" val="23906514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22</a:t>
            </a:fld>
            <a:endParaRPr lang="en-US" dirty="0"/>
          </a:p>
        </p:txBody>
      </p:sp>
    </p:spTree>
    <p:extLst>
      <p:ext uri="{BB962C8B-B14F-4D97-AF65-F5344CB8AC3E}">
        <p14:creationId xmlns:p14="http://schemas.microsoft.com/office/powerpoint/2010/main" val="3964641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23</a:t>
            </a:fld>
            <a:endParaRPr lang="en-US" dirty="0"/>
          </a:p>
        </p:txBody>
      </p:sp>
    </p:spTree>
    <p:extLst>
      <p:ext uri="{BB962C8B-B14F-4D97-AF65-F5344CB8AC3E}">
        <p14:creationId xmlns:p14="http://schemas.microsoft.com/office/powerpoint/2010/main" val="41091715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24</a:t>
            </a:fld>
            <a:endParaRPr lang="en-US" dirty="0"/>
          </a:p>
        </p:txBody>
      </p:sp>
    </p:spTree>
    <p:extLst>
      <p:ext uri="{BB962C8B-B14F-4D97-AF65-F5344CB8AC3E}">
        <p14:creationId xmlns:p14="http://schemas.microsoft.com/office/powerpoint/2010/main" val="41950182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Listed here are key features and benefits of the system.  These will be touched on as we go through the next few slides, and can be further discussed in the advanced training session of the NEUTON which will be offered later.</a:t>
            </a:r>
          </a:p>
          <a:p>
            <a:endParaRPr lang="en-US" dirty="0"/>
          </a:p>
        </p:txBody>
      </p:sp>
      <p:sp>
        <p:nvSpPr>
          <p:cNvPr id="4" name="Slide Number Placeholder 3"/>
          <p:cNvSpPr>
            <a:spLocks noGrp="1"/>
          </p:cNvSpPr>
          <p:nvPr>
            <p:ph type="sldNum" sz="quarter" idx="10"/>
          </p:nvPr>
        </p:nvSpPr>
        <p:spPr/>
        <p:txBody>
          <a:bodyPr/>
          <a:lstStyle/>
          <a:p>
            <a:fld id="{EE36EED3-A606-4686-B6BD-AA859F00B111}" type="slidenum">
              <a:rPr lang="en-US" smtClean="0"/>
              <a:t>25</a:t>
            </a:fld>
            <a:endParaRPr lang="en-US" dirty="0"/>
          </a:p>
        </p:txBody>
      </p:sp>
    </p:spTree>
    <p:extLst>
      <p:ext uri="{BB962C8B-B14F-4D97-AF65-F5344CB8AC3E}">
        <p14:creationId xmlns:p14="http://schemas.microsoft.com/office/powerpoint/2010/main" val="2726172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79F9A-C28E-AAB9-43A1-BB9CD25F26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7DD28B-5C7A-3CBE-A897-399CF3FA6F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1E532-C79B-EE0D-E21C-AE2D6E93FD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71BC53-E9B9-41D9-1DFD-CDBED373B37B}"/>
              </a:ext>
            </a:extLst>
          </p:cNvPr>
          <p:cNvSpPr>
            <a:spLocks noGrp="1"/>
          </p:cNvSpPr>
          <p:nvPr>
            <p:ph type="sldNum" sz="quarter" idx="5"/>
          </p:nvPr>
        </p:nvSpPr>
        <p:spPr/>
        <p:txBody>
          <a:bodyPr/>
          <a:lstStyle/>
          <a:p>
            <a:fld id="{9EA0C30E-DB6F-49AA-8814-1AC6C8A1B94A}" type="slidenum">
              <a:rPr lang="en-US" smtClean="0"/>
              <a:t>26</a:t>
            </a:fld>
            <a:endParaRPr lang="en-US" dirty="0"/>
          </a:p>
        </p:txBody>
      </p:sp>
    </p:spTree>
    <p:extLst>
      <p:ext uri="{BB962C8B-B14F-4D97-AF65-F5344CB8AC3E}">
        <p14:creationId xmlns:p14="http://schemas.microsoft.com/office/powerpoint/2010/main" val="36883757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27</a:t>
            </a:fld>
            <a:endParaRPr lang="en-US" dirty="0"/>
          </a:p>
        </p:txBody>
      </p:sp>
    </p:spTree>
    <p:extLst>
      <p:ext uri="{BB962C8B-B14F-4D97-AF65-F5344CB8AC3E}">
        <p14:creationId xmlns:p14="http://schemas.microsoft.com/office/powerpoint/2010/main" val="3630473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28</a:t>
            </a:fld>
            <a:endParaRPr lang="en-US" dirty="0"/>
          </a:p>
        </p:txBody>
      </p:sp>
    </p:spTree>
    <p:extLst>
      <p:ext uri="{BB962C8B-B14F-4D97-AF65-F5344CB8AC3E}">
        <p14:creationId xmlns:p14="http://schemas.microsoft.com/office/powerpoint/2010/main" val="30539574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DA8E0-B1EC-B1E5-8F70-C86EEDEDB6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79920D-4E3B-B94A-09B4-ED770EBE2E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F63E0-575F-A2E2-B688-FD75635542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697DE4-5EEA-61AE-4C8D-E1B734696B43}"/>
              </a:ext>
            </a:extLst>
          </p:cNvPr>
          <p:cNvSpPr>
            <a:spLocks noGrp="1"/>
          </p:cNvSpPr>
          <p:nvPr>
            <p:ph type="sldNum" sz="quarter" idx="5"/>
          </p:nvPr>
        </p:nvSpPr>
        <p:spPr/>
        <p:txBody>
          <a:bodyPr/>
          <a:lstStyle/>
          <a:p>
            <a:fld id="{9EA0C30E-DB6F-49AA-8814-1AC6C8A1B94A}" type="slidenum">
              <a:rPr lang="en-US" smtClean="0"/>
              <a:t>29</a:t>
            </a:fld>
            <a:endParaRPr lang="en-US" dirty="0"/>
          </a:p>
        </p:txBody>
      </p:sp>
    </p:spTree>
    <p:extLst>
      <p:ext uri="{BB962C8B-B14F-4D97-AF65-F5344CB8AC3E}">
        <p14:creationId xmlns:p14="http://schemas.microsoft.com/office/powerpoint/2010/main" val="630265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30</a:t>
            </a:fld>
            <a:endParaRPr lang="en-US" dirty="0"/>
          </a:p>
        </p:txBody>
      </p:sp>
    </p:spTree>
    <p:extLst>
      <p:ext uri="{BB962C8B-B14F-4D97-AF65-F5344CB8AC3E}">
        <p14:creationId xmlns:p14="http://schemas.microsoft.com/office/powerpoint/2010/main" val="3829426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31</a:t>
            </a:fld>
            <a:endParaRPr lang="en-US" dirty="0"/>
          </a:p>
        </p:txBody>
      </p:sp>
    </p:spTree>
    <p:extLst>
      <p:ext uri="{BB962C8B-B14F-4D97-AF65-F5344CB8AC3E}">
        <p14:creationId xmlns:p14="http://schemas.microsoft.com/office/powerpoint/2010/main" val="3245092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32</a:t>
            </a:fld>
            <a:endParaRPr lang="en-US" dirty="0"/>
          </a:p>
        </p:txBody>
      </p:sp>
    </p:spTree>
    <p:extLst>
      <p:ext uri="{BB962C8B-B14F-4D97-AF65-F5344CB8AC3E}">
        <p14:creationId xmlns:p14="http://schemas.microsoft.com/office/powerpoint/2010/main" val="20117448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33</a:t>
            </a:fld>
            <a:endParaRPr lang="en-US" dirty="0"/>
          </a:p>
        </p:txBody>
      </p:sp>
    </p:spTree>
    <p:extLst>
      <p:ext uri="{BB962C8B-B14F-4D97-AF65-F5344CB8AC3E}">
        <p14:creationId xmlns:p14="http://schemas.microsoft.com/office/powerpoint/2010/main" val="23448869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34</a:t>
            </a:fld>
            <a:endParaRPr lang="en-US" dirty="0"/>
          </a:p>
        </p:txBody>
      </p:sp>
    </p:spTree>
    <p:extLst>
      <p:ext uri="{BB962C8B-B14F-4D97-AF65-F5344CB8AC3E}">
        <p14:creationId xmlns:p14="http://schemas.microsoft.com/office/powerpoint/2010/main" val="28535217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35</a:t>
            </a:fld>
            <a:endParaRPr lang="en-US" dirty="0"/>
          </a:p>
        </p:txBody>
      </p:sp>
    </p:spTree>
    <p:extLst>
      <p:ext uri="{BB962C8B-B14F-4D97-AF65-F5344CB8AC3E}">
        <p14:creationId xmlns:p14="http://schemas.microsoft.com/office/powerpoint/2010/main" val="27439118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5076A-251B-C661-61BF-BF89F23D73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FECFD1-8DDA-894A-5CD6-917C8E6C2B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74C274-1C65-3291-3476-02B2D5690C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57E6D8-D511-B198-88FD-B798D7E6171E}"/>
              </a:ext>
            </a:extLst>
          </p:cNvPr>
          <p:cNvSpPr>
            <a:spLocks noGrp="1"/>
          </p:cNvSpPr>
          <p:nvPr>
            <p:ph type="sldNum" sz="quarter" idx="5"/>
          </p:nvPr>
        </p:nvSpPr>
        <p:spPr/>
        <p:txBody>
          <a:bodyPr/>
          <a:lstStyle/>
          <a:p>
            <a:fld id="{9EA0C30E-DB6F-49AA-8814-1AC6C8A1B94A}" type="slidenum">
              <a:rPr lang="en-US" smtClean="0"/>
              <a:t>36</a:t>
            </a:fld>
            <a:endParaRPr lang="en-US" dirty="0"/>
          </a:p>
        </p:txBody>
      </p:sp>
    </p:spTree>
    <p:extLst>
      <p:ext uri="{BB962C8B-B14F-4D97-AF65-F5344CB8AC3E}">
        <p14:creationId xmlns:p14="http://schemas.microsoft.com/office/powerpoint/2010/main" val="11261588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building</a:t>
            </a:r>
            <a:r>
              <a:rPr lang="en-US" baseline="0" dirty="0"/>
              <a:t> doesn’t know if it is summer or winter outside due to the “spring” like conditions the Pinnacle delivers.</a:t>
            </a:r>
            <a:endParaRPr lang="en-US" dirty="0"/>
          </a:p>
        </p:txBody>
      </p:sp>
      <p:sp>
        <p:nvSpPr>
          <p:cNvPr id="4" name="Slide Number Placeholder 3"/>
          <p:cNvSpPr>
            <a:spLocks noGrp="1"/>
          </p:cNvSpPr>
          <p:nvPr>
            <p:ph type="sldNum" sz="quarter" idx="10"/>
          </p:nvPr>
        </p:nvSpPr>
        <p:spPr/>
        <p:txBody>
          <a:bodyPr/>
          <a:lstStyle/>
          <a:p>
            <a:fld id="{0B39CB9F-518B-4160-9289-638A5019AC60}" type="slidenum">
              <a:rPr lang="en-US" smtClean="0"/>
              <a:pPr/>
              <a:t>37</a:t>
            </a:fld>
            <a:endParaRPr lang="en-US" dirty="0"/>
          </a:p>
        </p:txBody>
      </p:sp>
    </p:spTree>
    <p:extLst>
      <p:ext uri="{BB962C8B-B14F-4D97-AF65-F5344CB8AC3E}">
        <p14:creationId xmlns:p14="http://schemas.microsoft.com/office/powerpoint/2010/main" val="39672483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38</a:t>
            </a:fld>
            <a:endParaRPr lang="en-US" dirty="0"/>
          </a:p>
        </p:txBody>
      </p:sp>
    </p:spTree>
    <p:extLst>
      <p:ext uri="{BB962C8B-B14F-4D97-AF65-F5344CB8AC3E}">
        <p14:creationId xmlns:p14="http://schemas.microsoft.com/office/powerpoint/2010/main" val="42564221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39</a:t>
            </a:fld>
            <a:endParaRPr lang="en-US" dirty="0"/>
          </a:p>
        </p:txBody>
      </p:sp>
    </p:spTree>
    <p:extLst>
      <p:ext uri="{BB962C8B-B14F-4D97-AF65-F5344CB8AC3E}">
        <p14:creationId xmlns:p14="http://schemas.microsoft.com/office/powerpoint/2010/main" val="32820151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40</a:t>
            </a:fld>
            <a:endParaRPr lang="en-US" dirty="0"/>
          </a:p>
        </p:txBody>
      </p:sp>
    </p:spTree>
    <p:extLst>
      <p:ext uri="{BB962C8B-B14F-4D97-AF65-F5344CB8AC3E}">
        <p14:creationId xmlns:p14="http://schemas.microsoft.com/office/powerpoint/2010/main" val="22352912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73A54-17D6-7CB6-274F-D6C5568673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DFFF6-9A18-226A-E0E9-4B96A17235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56D05-F024-8C42-20B6-D35E0750B7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846EDD-4BA2-F13E-9B8A-DBAB035898E3}"/>
              </a:ext>
            </a:extLst>
          </p:cNvPr>
          <p:cNvSpPr>
            <a:spLocks noGrp="1"/>
          </p:cNvSpPr>
          <p:nvPr>
            <p:ph type="sldNum" sz="quarter" idx="5"/>
          </p:nvPr>
        </p:nvSpPr>
        <p:spPr/>
        <p:txBody>
          <a:bodyPr/>
          <a:lstStyle/>
          <a:p>
            <a:fld id="{9EA0C30E-DB6F-49AA-8814-1AC6C8A1B94A}" type="slidenum">
              <a:rPr lang="en-US" smtClean="0"/>
              <a:t>41</a:t>
            </a:fld>
            <a:endParaRPr lang="en-US" dirty="0"/>
          </a:p>
        </p:txBody>
      </p:sp>
    </p:spTree>
    <p:extLst>
      <p:ext uri="{BB962C8B-B14F-4D97-AF65-F5344CB8AC3E}">
        <p14:creationId xmlns:p14="http://schemas.microsoft.com/office/powerpoint/2010/main" val="17167082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42</a:t>
            </a:fld>
            <a:endParaRPr lang="en-US" dirty="0"/>
          </a:p>
        </p:txBody>
      </p:sp>
    </p:spTree>
    <p:extLst>
      <p:ext uri="{BB962C8B-B14F-4D97-AF65-F5344CB8AC3E}">
        <p14:creationId xmlns:p14="http://schemas.microsoft.com/office/powerpoint/2010/main" val="3453515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43</a:t>
            </a:fld>
            <a:endParaRPr lang="en-US" dirty="0"/>
          </a:p>
        </p:txBody>
      </p:sp>
    </p:spTree>
    <p:extLst>
      <p:ext uri="{BB962C8B-B14F-4D97-AF65-F5344CB8AC3E}">
        <p14:creationId xmlns:p14="http://schemas.microsoft.com/office/powerpoint/2010/main" val="12572690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44</a:t>
            </a:fld>
            <a:endParaRPr lang="en-US" dirty="0"/>
          </a:p>
        </p:txBody>
      </p:sp>
    </p:spTree>
    <p:extLst>
      <p:ext uri="{BB962C8B-B14F-4D97-AF65-F5344CB8AC3E}">
        <p14:creationId xmlns:p14="http://schemas.microsoft.com/office/powerpoint/2010/main" val="30822158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45</a:t>
            </a:fld>
            <a:endParaRPr lang="en-US" dirty="0"/>
          </a:p>
        </p:txBody>
      </p:sp>
    </p:spTree>
    <p:extLst>
      <p:ext uri="{BB962C8B-B14F-4D97-AF65-F5344CB8AC3E}">
        <p14:creationId xmlns:p14="http://schemas.microsoft.com/office/powerpoint/2010/main" val="41337506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39CB9F-518B-4160-9289-638A5019AC60}" type="slidenum">
              <a:rPr lang="en-US" smtClean="0"/>
              <a:pPr/>
              <a:t>46</a:t>
            </a:fld>
            <a:endParaRPr lang="en-US" dirty="0"/>
          </a:p>
        </p:txBody>
      </p:sp>
    </p:spTree>
    <p:extLst>
      <p:ext uri="{BB962C8B-B14F-4D97-AF65-F5344CB8AC3E}">
        <p14:creationId xmlns:p14="http://schemas.microsoft.com/office/powerpoint/2010/main" val="20421725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47</a:t>
            </a:fld>
            <a:endParaRPr lang="en-US" dirty="0"/>
          </a:p>
        </p:txBody>
      </p:sp>
    </p:spTree>
    <p:extLst>
      <p:ext uri="{BB962C8B-B14F-4D97-AF65-F5344CB8AC3E}">
        <p14:creationId xmlns:p14="http://schemas.microsoft.com/office/powerpoint/2010/main" val="31800909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48</a:t>
            </a:fld>
            <a:endParaRPr lang="en-US" dirty="0"/>
          </a:p>
        </p:txBody>
      </p:sp>
    </p:spTree>
    <p:extLst>
      <p:ext uri="{BB962C8B-B14F-4D97-AF65-F5344CB8AC3E}">
        <p14:creationId xmlns:p14="http://schemas.microsoft.com/office/powerpoint/2010/main" val="17738969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49</a:t>
            </a:fld>
            <a:endParaRPr lang="en-US" dirty="0"/>
          </a:p>
        </p:txBody>
      </p:sp>
    </p:spTree>
    <p:extLst>
      <p:ext uri="{BB962C8B-B14F-4D97-AF65-F5344CB8AC3E}">
        <p14:creationId xmlns:p14="http://schemas.microsoft.com/office/powerpoint/2010/main" val="27536500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6F1AF-17C2-A4BB-E4CA-F7B663A94F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5ED233-EF2B-40DD-D684-83A59085BF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CE086A-0BEF-F97A-CDD0-E99AEAB7BD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BE0C79-2171-E3EF-D87D-FDAE079A4BD1}"/>
              </a:ext>
            </a:extLst>
          </p:cNvPr>
          <p:cNvSpPr>
            <a:spLocks noGrp="1"/>
          </p:cNvSpPr>
          <p:nvPr>
            <p:ph type="sldNum" sz="quarter" idx="5"/>
          </p:nvPr>
        </p:nvSpPr>
        <p:spPr/>
        <p:txBody>
          <a:bodyPr/>
          <a:lstStyle/>
          <a:p>
            <a:fld id="{9EA0C30E-DB6F-49AA-8814-1AC6C8A1B94A}" type="slidenum">
              <a:rPr lang="en-US" smtClean="0"/>
              <a:t>50</a:t>
            </a:fld>
            <a:endParaRPr lang="en-US" dirty="0"/>
          </a:p>
        </p:txBody>
      </p:sp>
    </p:spTree>
    <p:extLst>
      <p:ext uri="{BB962C8B-B14F-4D97-AF65-F5344CB8AC3E}">
        <p14:creationId xmlns:p14="http://schemas.microsoft.com/office/powerpoint/2010/main" val="38571222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51</a:t>
            </a:fld>
            <a:endParaRPr lang="en-US" dirty="0"/>
          </a:p>
        </p:txBody>
      </p:sp>
    </p:spTree>
    <p:extLst>
      <p:ext uri="{BB962C8B-B14F-4D97-AF65-F5344CB8AC3E}">
        <p14:creationId xmlns:p14="http://schemas.microsoft.com/office/powerpoint/2010/main" val="31696322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52</a:t>
            </a:fld>
            <a:endParaRPr lang="en-US" dirty="0"/>
          </a:p>
        </p:txBody>
      </p:sp>
    </p:spTree>
    <p:extLst>
      <p:ext uri="{BB962C8B-B14F-4D97-AF65-F5344CB8AC3E}">
        <p14:creationId xmlns:p14="http://schemas.microsoft.com/office/powerpoint/2010/main" val="3860949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53</a:t>
            </a:fld>
            <a:endParaRPr lang="en-US" dirty="0"/>
          </a:p>
        </p:txBody>
      </p:sp>
    </p:spTree>
    <p:extLst>
      <p:ext uri="{BB962C8B-B14F-4D97-AF65-F5344CB8AC3E}">
        <p14:creationId xmlns:p14="http://schemas.microsoft.com/office/powerpoint/2010/main" val="12734371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599F4-BDD5-4A34-0577-DC876D6FBD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4C608E-C310-9D45-A00D-48FCF0B5DB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9D4011-44F3-DDAD-C38D-2EBE3786BB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6BEF39-F4C8-EE8D-1D09-2A40EF5F169F}"/>
              </a:ext>
            </a:extLst>
          </p:cNvPr>
          <p:cNvSpPr>
            <a:spLocks noGrp="1"/>
          </p:cNvSpPr>
          <p:nvPr>
            <p:ph type="sldNum" sz="quarter" idx="5"/>
          </p:nvPr>
        </p:nvSpPr>
        <p:spPr/>
        <p:txBody>
          <a:bodyPr/>
          <a:lstStyle/>
          <a:p>
            <a:fld id="{9EA0C30E-DB6F-49AA-8814-1AC6C8A1B94A}" type="slidenum">
              <a:rPr lang="en-US" smtClean="0"/>
              <a:t>54</a:t>
            </a:fld>
            <a:endParaRPr lang="en-US" dirty="0"/>
          </a:p>
        </p:txBody>
      </p:sp>
    </p:spTree>
    <p:extLst>
      <p:ext uri="{BB962C8B-B14F-4D97-AF65-F5344CB8AC3E}">
        <p14:creationId xmlns:p14="http://schemas.microsoft.com/office/powerpoint/2010/main" val="36439050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Where / Who would use the NEUTON</a:t>
            </a:r>
          </a:p>
          <a:p>
            <a:pPr marL="171450" indent="-171450">
              <a:buFont typeface="Arial" panose="020B0604020202020204" pitchFamily="34" charset="0"/>
              <a:buChar char="•"/>
            </a:pPr>
            <a:r>
              <a:rPr lang="en-US" dirty="0"/>
              <a:t>Basically the same applications and customers that would use Chilled beams.  The system can be part of original install or retrofit/rehabs.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When designed in conjunction with the entire system from the HVAC unit, fans, </a:t>
            </a:r>
            <a:r>
              <a:rPr lang="en-US" dirty="0" err="1"/>
              <a:t>etc</a:t>
            </a:r>
            <a:r>
              <a:rPr lang="en-US" dirty="0"/>
              <a:t>, the overall design can be optimized to create substantial savings.</a:t>
            </a:r>
          </a:p>
          <a:p>
            <a:pPr marL="171450" indent="-171450">
              <a:buFont typeface="Arial" panose="020B0604020202020204" pitchFamily="34" charset="0"/>
              <a:buChar char="•"/>
            </a:pPr>
            <a:r>
              <a:rPr lang="en-US" dirty="0"/>
              <a:t>With the potential energy savings of Beams/Pump/Pinnacle, it is a great total sales package.</a:t>
            </a:r>
          </a:p>
        </p:txBody>
      </p:sp>
      <p:sp>
        <p:nvSpPr>
          <p:cNvPr id="4" name="Slide Number Placeholder 3"/>
          <p:cNvSpPr>
            <a:spLocks noGrp="1"/>
          </p:cNvSpPr>
          <p:nvPr>
            <p:ph type="sldNum" sz="quarter" idx="10"/>
          </p:nvPr>
        </p:nvSpPr>
        <p:spPr/>
        <p:txBody>
          <a:bodyPr/>
          <a:lstStyle/>
          <a:p>
            <a:fld id="{EE36EED3-A606-4686-B6BD-AA859F00B111}" type="slidenum">
              <a:rPr lang="en-US" smtClean="0"/>
              <a:t>55</a:t>
            </a:fld>
            <a:endParaRPr lang="en-US" dirty="0"/>
          </a:p>
        </p:txBody>
      </p:sp>
    </p:spTree>
    <p:extLst>
      <p:ext uri="{BB962C8B-B14F-4D97-AF65-F5344CB8AC3E}">
        <p14:creationId xmlns:p14="http://schemas.microsoft.com/office/powerpoint/2010/main" val="28593841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39CB9F-518B-4160-9289-638A5019AC60}" type="slidenum">
              <a:rPr lang="en-US" smtClean="0"/>
              <a:pPr/>
              <a:t>56</a:t>
            </a:fld>
            <a:endParaRPr lang="en-US" dirty="0"/>
          </a:p>
        </p:txBody>
      </p:sp>
    </p:spTree>
    <p:extLst>
      <p:ext uri="{BB962C8B-B14F-4D97-AF65-F5344CB8AC3E}">
        <p14:creationId xmlns:p14="http://schemas.microsoft.com/office/powerpoint/2010/main" val="18721317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57</a:t>
            </a:fld>
            <a:endParaRPr lang="en-US" dirty="0"/>
          </a:p>
        </p:txBody>
      </p:sp>
    </p:spTree>
    <p:extLst>
      <p:ext uri="{BB962C8B-B14F-4D97-AF65-F5344CB8AC3E}">
        <p14:creationId xmlns:p14="http://schemas.microsoft.com/office/powerpoint/2010/main" val="194844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5.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0025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Presentation title or headline, </a:t>
            </a:r>
            <a:br>
              <a:rPr lang="en-US"/>
            </a:br>
            <a:r>
              <a:rPr lang="en-US"/>
              <a:t>up to 2 lines of text</a:t>
            </a:r>
            <a:endParaRPr lang="en-US"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en-US"/>
              <a:t>Presenters name, location and date</a:t>
            </a:r>
            <a:endParaRPr lang="en-US"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en-US"/>
              <a:t>Add isolated image</a:t>
            </a:r>
            <a:endParaRPr lang="en-US" dirty="0"/>
          </a:p>
        </p:txBody>
      </p:sp>
      <p:pic>
        <p:nvPicPr>
          <p:cNvPr id="4" name="Picture 3" descr="A picture containing text, gauge&#10;&#10;Description automatically generated">
            <a:extLst>
              <a:ext uri="{FF2B5EF4-FFF2-40B4-BE49-F238E27FC236}">
                <a16:creationId xmlns:a16="http://schemas.microsoft.com/office/drawing/2014/main" id="{BEA45F93-96FA-4FC0-9B6D-742B7EB8685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64585" y="140822"/>
            <a:ext cx="3269626" cy="577842"/>
          </a:xfrm>
          <a:prstGeom prst="rect">
            <a:avLst/>
          </a:prstGeom>
        </p:spPr>
      </p:pic>
    </p:spTree>
    <p:extLst>
      <p:ext uri="{BB962C8B-B14F-4D97-AF65-F5344CB8AC3E}">
        <p14:creationId xmlns:p14="http://schemas.microsoft.com/office/powerpoint/2010/main" val="1600982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Presentation title or headline, </a:t>
            </a:r>
            <a:br>
              <a:rPr lang="en-US"/>
            </a:br>
            <a:r>
              <a:rPr lang="en-US"/>
              <a:t>up to 2 lines of text</a:t>
            </a:r>
            <a:endParaRPr lang="en-US"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en-US"/>
              <a:t>Presenters name, location and date</a:t>
            </a:r>
            <a:endParaRPr lang="en-US"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en-US"/>
              <a:t>Add image</a:t>
            </a:r>
            <a:endParaRPr lang="en-US" dirty="0"/>
          </a:p>
        </p:txBody>
      </p:sp>
      <p:pic>
        <p:nvPicPr>
          <p:cNvPr id="4" name="Picture 3" descr="A picture containing text, gauge&#10;&#10;Description automatically generated">
            <a:extLst>
              <a:ext uri="{FF2B5EF4-FFF2-40B4-BE49-F238E27FC236}">
                <a16:creationId xmlns:a16="http://schemas.microsoft.com/office/drawing/2014/main" id="{4CF1D26D-FE36-470F-904E-3657B5C7156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85030" y="161209"/>
            <a:ext cx="2819873" cy="498357"/>
          </a:xfrm>
          <a:prstGeom prst="rect">
            <a:avLst/>
          </a:prstGeom>
        </p:spPr>
      </p:pic>
    </p:spTree>
    <p:extLst>
      <p:ext uri="{BB962C8B-B14F-4D97-AF65-F5344CB8AC3E}">
        <p14:creationId xmlns:p14="http://schemas.microsoft.com/office/powerpoint/2010/main" val="1009909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0" y="785037"/>
            <a:ext cx="12192000"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en-US"/>
              <a:t>Add slide headline</a:t>
            </a:r>
            <a:endParaRPr lang="en-US" dirty="0"/>
          </a:p>
        </p:txBody>
      </p:sp>
    </p:spTree>
    <p:extLst>
      <p:ext uri="{BB962C8B-B14F-4D97-AF65-F5344CB8AC3E}">
        <p14:creationId xmlns:p14="http://schemas.microsoft.com/office/powerpoint/2010/main" val="30115929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0" y="785037"/>
            <a:ext cx="12192000"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23392"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en-US"/>
              <a:t>Add slide headline</a:t>
            </a:r>
            <a:endParaRPr lang="en-US" dirty="0"/>
          </a:p>
        </p:txBody>
      </p:sp>
    </p:spTree>
    <p:extLst>
      <p:ext uri="{BB962C8B-B14F-4D97-AF65-F5344CB8AC3E}">
        <p14:creationId xmlns:p14="http://schemas.microsoft.com/office/powerpoint/2010/main" val="125667415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66675" y="785037"/>
            <a:ext cx="12403824"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sp>
        <p:nvSpPr>
          <p:cNvPr id="19" name="Title"/>
          <p:cNvSpPr>
            <a:spLocks noGrp="1"/>
          </p:cNvSpPr>
          <p:nvPr>
            <p:ph type="title" hasCustomPrompt="1"/>
          </p:nvPr>
        </p:nvSpPr>
        <p:spPr>
          <a:xfrm>
            <a:off x="254231" y="314220"/>
            <a:ext cx="5835465" cy="470817"/>
          </a:xfrm>
        </p:spPr>
        <p:txBody>
          <a:bodyPr/>
          <a:lstStyle>
            <a:lvl1pPr>
              <a:defRPr sz="2000" baseline="0"/>
            </a:lvl1pPr>
          </a:lstStyle>
          <a:p>
            <a:r>
              <a:rPr lang="en-US"/>
              <a:t>Add slide headline</a:t>
            </a:r>
            <a:endParaRPr lang="en-US" dirty="0"/>
          </a:p>
        </p:txBody>
      </p:sp>
    </p:spTree>
    <p:extLst>
      <p:ext uri="{BB962C8B-B14F-4D97-AF65-F5344CB8AC3E}">
        <p14:creationId xmlns:p14="http://schemas.microsoft.com/office/powerpoint/2010/main" val="226909316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0" y="785037"/>
            <a:ext cx="12192000"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sp>
        <p:nvSpPr>
          <p:cNvPr id="19" name="Title"/>
          <p:cNvSpPr>
            <a:spLocks noGrp="1"/>
          </p:cNvSpPr>
          <p:nvPr>
            <p:ph type="title" hasCustomPrompt="1"/>
          </p:nvPr>
        </p:nvSpPr>
        <p:spPr>
          <a:xfrm>
            <a:off x="254231" y="228370"/>
            <a:ext cx="5835465" cy="470817"/>
          </a:xfrm>
        </p:spPr>
        <p:txBody>
          <a:bodyPr/>
          <a:lstStyle>
            <a:lvl1pPr>
              <a:defRPr sz="2000" baseline="0"/>
            </a:lvl1pPr>
          </a:lstStyle>
          <a:p>
            <a:r>
              <a:rPr lang="en-US" dirty="0"/>
              <a:t>Add slide headline</a:t>
            </a:r>
          </a:p>
        </p:txBody>
      </p:sp>
    </p:spTree>
    <p:extLst>
      <p:ext uri="{BB962C8B-B14F-4D97-AF65-F5344CB8AC3E}">
        <p14:creationId xmlns:p14="http://schemas.microsoft.com/office/powerpoint/2010/main" val="266348605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en-US"/>
              <a:t>Add text here</a:t>
            </a:r>
            <a:endParaRPr lang="en-US" dirty="0"/>
          </a:p>
        </p:txBody>
      </p:sp>
      <p:cxnSp>
        <p:nvCxnSpPr>
          <p:cNvPr id="20" name="Rak 19"/>
          <p:cNvCxnSpPr>
            <a:cxnSpLocks/>
          </p:cNvCxnSpPr>
          <p:nvPr/>
        </p:nvCxnSpPr>
        <p:spPr>
          <a:xfrm>
            <a:off x="0" y="785037"/>
            <a:ext cx="12192000"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7262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333847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Presentation title or headline, </a:t>
            </a:r>
            <a:br>
              <a:rPr lang="en-US"/>
            </a:br>
            <a:r>
              <a:rPr lang="en-US"/>
              <a:t>up to 2 lines of text</a:t>
            </a:r>
            <a:endParaRPr lang="en-US"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en-US"/>
              <a:t>Presenters name, location and date</a:t>
            </a:r>
            <a:endParaRPr lang="en-US" dirty="0"/>
          </a:p>
        </p:txBody>
      </p:sp>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0FD3B6EB-BDF9-4DF3-A889-88093CE203E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891954" y="120748"/>
            <a:ext cx="3159842" cy="558440"/>
          </a:xfrm>
          <a:prstGeom prst="rect">
            <a:avLst/>
          </a:prstGeom>
        </p:spPr>
      </p:pic>
    </p:spTree>
    <p:extLst>
      <p:ext uri="{BB962C8B-B14F-4D97-AF65-F5344CB8AC3E}">
        <p14:creationId xmlns:p14="http://schemas.microsoft.com/office/powerpoint/2010/main" val="2654617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10"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6" name="Picture 5" descr="A picture containing text, gauge&#10;&#10;Description automatically generated">
            <a:extLst>
              <a:ext uri="{FF2B5EF4-FFF2-40B4-BE49-F238E27FC236}">
                <a16:creationId xmlns:a16="http://schemas.microsoft.com/office/drawing/2014/main" id="{2E354F57-7309-4744-B129-CADE620F15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8093" y="281414"/>
            <a:ext cx="2204411" cy="389586"/>
          </a:xfrm>
          <a:prstGeom prst="rect">
            <a:avLst/>
          </a:prstGeom>
        </p:spPr>
      </p:pic>
    </p:spTree>
    <p:extLst>
      <p:ext uri="{BB962C8B-B14F-4D97-AF65-F5344CB8AC3E}">
        <p14:creationId xmlns:p14="http://schemas.microsoft.com/office/powerpoint/2010/main" val="954766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en-US"/>
              <a:t>Add text here</a:t>
            </a:r>
            <a:endParaRPr lang="en-US"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pic>
        <p:nvPicPr>
          <p:cNvPr id="11"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008F8F72-A01B-4C12-A802-D910C21AFE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80203" y="276232"/>
            <a:ext cx="2052902" cy="362810"/>
          </a:xfrm>
          <a:prstGeom prst="rect">
            <a:avLst/>
          </a:prstGeom>
        </p:spPr>
      </p:pic>
    </p:spTree>
    <p:extLst>
      <p:ext uri="{BB962C8B-B14F-4D97-AF65-F5344CB8AC3E}">
        <p14:creationId xmlns:p14="http://schemas.microsoft.com/office/powerpoint/2010/main" val="1782532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en-US"/>
              <a:t>Add text here</a:t>
            </a:r>
            <a:endParaRPr lang="en-US"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1"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pic>
        <p:nvPicPr>
          <p:cNvPr id="15"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09954487-BEDA-468F-8571-380A9D8F525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80203" y="296694"/>
            <a:ext cx="2110627" cy="373012"/>
          </a:xfrm>
          <a:prstGeom prst="rect">
            <a:avLst/>
          </a:prstGeom>
        </p:spPr>
      </p:pic>
    </p:spTree>
    <p:extLst>
      <p:ext uri="{BB962C8B-B14F-4D97-AF65-F5344CB8AC3E}">
        <p14:creationId xmlns:p14="http://schemas.microsoft.com/office/powerpoint/2010/main" val="3363066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en-US"/>
              <a:t>Add text here</a:t>
            </a:r>
            <a:endParaRPr lang="en-US"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3" name="Rubrik 2"/>
          <p:cNvSpPr>
            <a:spLocks noGrp="1"/>
          </p:cNvSpPr>
          <p:nvPr>
            <p:ph type="title" hasCustomPrompt="1"/>
          </p:nvPr>
        </p:nvSpPr>
        <p:spPr/>
        <p:txBody>
          <a:bodyPr/>
          <a:lstStyle/>
          <a:p>
            <a:r>
              <a:rPr lang="en-US"/>
              <a:t>Titelmasterformat durch Klicken bearbeiten</a:t>
            </a:r>
            <a:endParaRPr lang="en-US" dirty="0"/>
          </a:p>
        </p:txBody>
      </p:sp>
      <p:pic>
        <p:nvPicPr>
          <p:cNvPr id="14"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28F36381-126F-4943-8D70-3265E5DAFB5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11508" y="221708"/>
            <a:ext cx="1970319" cy="348216"/>
          </a:xfrm>
          <a:prstGeom prst="rect">
            <a:avLst/>
          </a:prstGeom>
        </p:spPr>
      </p:pic>
    </p:spTree>
    <p:extLst>
      <p:ext uri="{BB962C8B-B14F-4D97-AF65-F5344CB8AC3E}">
        <p14:creationId xmlns:p14="http://schemas.microsoft.com/office/powerpoint/2010/main" val="2642207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en-US"/>
              <a:t>Add text here</a:t>
            </a:r>
            <a:endParaRPr lang="en-US"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pic>
        <p:nvPicPr>
          <p:cNvPr id="12"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6" name="Picture 5" descr="A picture containing text, gauge&#10;&#10;Description automatically generated">
            <a:extLst>
              <a:ext uri="{FF2B5EF4-FFF2-40B4-BE49-F238E27FC236}">
                <a16:creationId xmlns:a16="http://schemas.microsoft.com/office/drawing/2014/main" id="{7E6C3602-540F-44E1-932C-8F83514659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80203" y="272958"/>
            <a:ext cx="2087836" cy="368984"/>
          </a:xfrm>
          <a:prstGeom prst="rect">
            <a:avLst/>
          </a:prstGeom>
        </p:spPr>
      </p:pic>
    </p:spTree>
    <p:extLst>
      <p:ext uri="{BB962C8B-B14F-4D97-AF65-F5344CB8AC3E}">
        <p14:creationId xmlns:p14="http://schemas.microsoft.com/office/powerpoint/2010/main" val="211033921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pic>
        <p:nvPicPr>
          <p:cNvPr id="5" name="Bildobjekt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 name="Rak 23"/>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pic>
        <p:nvPicPr>
          <p:cNvPr id="14"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6" name="Picture 5" descr="A picture containing text, gauge&#10;&#10;Description automatically generated">
            <a:extLst>
              <a:ext uri="{FF2B5EF4-FFF2-40B4-BE49-F238E27FC236}">
                <a16:creationId xmlns:a16="http://schemas.microsoft.com/office/drawing/2014/main" id="{68A069EF-6255-4400-8827-C35A4221946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70099" y="281354"/>
            <a:ext cx="2152405" cy="380396"/>
          </a:xfrm>
          <a:prstGeom prst="rect">
            <a:avLst/>
          </a:prstGeom>
        </p:spPr>
      </p:pic>
    </p:spTree>
    <p:extLst>
      <p:ext uri="{BB962C8B-B14F-4D97-AF65-F5344CB8AC3E}">
        <p14:creationId xmlns:p14="http://schemas.microsoft.com/office/powerpoint/2010/main" val="421575733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D89F7C77-B496-4D5A-8670-6FFED210C80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54642" y="302307"/>
            <a:ext cx="2118012" cy="374317"/>
          </a:xfrm>
          <a:prstGeom prst="rect">
            <a:avLst/>
          </a:prstGeom>
        </p:spPr>
      </p:pic>
    </p:spTree>
    <p:extLst>
      <p:ext uri="{BB962C8B-B14F-4D97-AF65-F5344CB8AC3E}">
        <p14:creationId xmlns:p14="http://schemas.microsoft.com/office/powerpoint/2010/main" val="1814439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7"/>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text, gauge&#10;&#10;Description automatically generated">
            <a:extLst>
              <a:ext uri="{FF2B5EF4-FFF2-40B4-BE49-F238E27FC236}">
                <a16:creationId xmlns:a16="http://schemas.microsoft.com/office/drawing/2014/main" id="{73B85D32-2BF5-4AD3-9C91-A3D480F4103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70848" y="255190"/>
            <a:ext cx="2151656" cy="380263"/>
          </a:xfrm>
          <a:prstGeom prst="rect">
            <a:avLst/>
          </a:prstGeom>
        </p:spPr>
      </p:pic>
    </p:spTree>
    <p:extLst>
      <p:ext uri="{BB962C8B-B14F-4D97-AF65-F5344CB8AC3E}">
        <p14:creationId xmlns:p14="http://schemas.microsoft.com/office/powerpoint/2010/main" val="25309560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en-US"/>
              <a:t>Add slide headline</a:t>
            </a:r>
            <a:endParaRPr lang="en-US" dirty="0"/>
          </a:p>
        </p:txBody>
      </p:sp>
    </p:spTree>
    <p:extLst>
      <p:ext uri="{BB962C8B-B14F-4D97-AF65-F5344CB8AC3E}">
        <p14:creationId xmlns:p14="http://schemas.microsoft.com/office/powerpoint/2010/main" val="9385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en-US"/>
              <a:t>Add slide headline</a:t>
            </a:r>
            <a:endParaRPr lang="en-US" dirty="0"/>
          </a:p>
        </p:txBody>
      </p:sp>
    </p:spTree>
    <p:extLst>
      <p:ext uri="{BB962C8B-B14F-4D97-AF65-F5344CB8AC3E}">
        <p14:creationId xmlns:p14="http://schemas.microsoft.com/office/powerpoint/2010/main" val="947611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en-US"/>
              <a:t>Add text here</a:t>
            </a:r>
            <a:endParaRPr lang="en-US"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en-US"/>
              <a:t>Add text here</a:t>
            </a:r>
            <a:endParaRPr lang="en-US" dirty="0"/>
          </a:p>
        </p:txBody>
      </p:sp>
      <p:pic>
        <p:nvPicPr>
          <p:cNvPr id="13"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04C4815E-CD8D-4A58-B4D6-57F840235F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36270" y="284454"/>
            <a:ext cx="2103401" cy="371735"/>
          </a:xfrm>
          <a:prstGeom prst="rect">
            <a:avLst/>
          </a:prstGeom>
        </p:spPr>
      </p:pic>
    </p:spTree>
    <p:extLst>
      <p:ext uri="{BB962C8B-B14F-4D97-AF65-F5344CB8AC3E}">
        <p14:creationId xmlns:p14="http://schemas.microsoft.com/office/powerpoint/2010/main" val="27523274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en-US"/>
              <a:t>Add text here</a:t>
            </a:r>
            <a:endParaRPr lang="en-US"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en-US"/>
              <a:t>Add text here</a:t>
            </a:r>
            <a:endParaRPr lang="en-US"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8EB74864-4C71-49BE-A0F8-06E0A6F1591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32379" y="296477"/>
            <a:ext cx="1894524" cy="334820"/>
          </a:xfrm>
          <a:prstGeom prst="rect">
            <a:avLst/>
          </a:prstGeom>
        </p:spPr>
      </p:pic>
    </p:spTree>
    <p:extLst>
      <p:ext uri="{BB962C8B-B14F-4D97-AF65-F5344CB8AC3E}">
        <p14:creationId xmlns:p14="http://schemas.microsoft.com/office/powerpoint/2010/main" val="1953124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28018"/>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en-US"/>
              <a:t>Add text here</a:t>
            </a:r>
            <a:endParaRPr lang="en-US"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en-US"/>
              <a:t>Add text here</a:t>
            </a:r>
            <a:endParaRPr lang="en-US" dirty="0"/>
          </a:p>
        </p:txBody>
      </p:sp>
      <p:pic>
        <p:nvPicPr>
          <p:cNvPr id="23"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41E29A81-59F7-4C6C-936B-F32B69F891E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20326" y="251688"/>
            <a:ext cx="2108024" cy="372552"/>
          </a:xfrm>
          <a:prstGeom prst="rect">
            <a:avLst/>
          </a:prstGeom>
        </p:spPr>
      </p:pic>
    </p:spTree>
    <p:extLst>
      <p:ext uri="{BB962C8B-B14F-4D97-AF65-F5344CB8AC3E}">
        <p14:creationId xmlns:p14="http://schemas.microsoft.com/office/powerpoint/2010/main" val="7398854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70413"/>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en-US" noProof="0"/>
              <a:t>Add image</a:t>
            </a:r>
            <a:endParaRPr lang="en-US" noProof="0" dirty="0"/>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en-US"/>
              <a:t>Add text here</a:t>
            </a:r>
            <a:endParaRPr lang="en-US" dirty="0"/>
          </a:p>
        </p:txBody>
      </p:sp>
      <p:pic>
        <p:nvPicPr>
          <p:cNvPr id="21"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97BB6C29-DBA1-4BE9-8B9C-878B0BF771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5725" y="275083"/>
            <a:ext cx="2142301" cy="378610"/>
          </a:xfrm>
          <a:prstGeom prst="rect">
            <a:avLst/>
          </a:prstGeom>
        </p:spPr>
      </p:pic>
    </p:spTree>
    <p:extLst>
      <p:ext uri="{BB962C8B-B14F-4D97-AF65-F5344CB8AC3E}">
        <p14:creationId xmlns:p14="http://schemas.microsoft.com/office/powerpoint/2010/main" val="3719817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85491" y="1070413"/>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en-US" noProof="0"/>
              <a:t>Add image</a:t>
            </a:r>
            <a:endParaRPr lang="en-US" noProof="0"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en-US"/>
              <a:t>Add text here</a:t>
            </a:r>
            <a:endParaRPr lang="en-US" dirty="0"/>
          </a:p>
        </p:txBody>
      </p:sp>
      <p:pic>
        <p:nvPicPr>
          <p:cNvPr id="15"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B00B67F9-751A-435C-AF29-093321A4890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39172" y="267949"/>
            <a:ext cx="2142301" cy="378609"/>
          </a:xfrm>
          <a:prstGeom prst="rect">
            <a:avLst/>
          </a:prstGeom>
        </p:spPr>
      </p:pic>
    </p:spTree>
    <p:extLst>
      <p:ext uri="{BB962C8B-B14F-4D97-AF65-F5344CB8AC3E}">
        <p14:creationId xmlns:p14="http://schemas.microsoft.com/office/powerpoint/2010/main" val="27871496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70413"/>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en-US" noProof="0"/>
              <a:t>Add image</a:t>
            </a:r>
            <a:endParaRPr lang="en-US" noProof="0"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en-US"/>
              <a:t>Add text here</a:t>
            </a:r>
            <a:endParaRPr lang="en-US" dirty="0"/>
          </a:p>
        </p:txBody>
      </p:sp>
      <p:pic>
        <p:nvPicPr>
          <p:cNvPr id="15"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FFEE152E-6FD6-4E9D-B7DD-FBAD71A51DB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80203" y="266994"/>
            <a:ext cx="2069593" cy="365760"/>
          </a:xfrm>
          <a:prstGeom prst="rect">
            <a:avLst/>
          </a:prstGeom>
        </p:spPr>
      </p:pic>
    </p:spTree>
    <p:extLst>
      <p:ext uri="{BB962C8B-B14F-4D97-AF65-F5344CB8AC3E}">
        <p14:creationId xmlns:p14="http://schemas.microsoft.com/office/powerpoint/2010/main" val="40660145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pic>
        <p:nvPicPr>
          <p:cNvPr id="12"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87F38746-325B-4429-BBFC-1FDA0EE4A48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46558" y="287500"/>
            <a:ext cx="2069596" cy="365761"/>
          </a:xfrm>
          <a:prstGeom prst="rect">
            <a:avLst/>
          </a:prstGeom>
        </p:spPr>
      </p:pic>
    </p:spTree>
    <p:extLst>
      <p:ext uri="{BB962C8B-B14F-4D97-AF65-F5344CB8AC3E}">
        <p14:creationId xmlns:p14="http://schemas.microsoft.com/office/powerpoint/2010/main" val="28553560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CB7D36E7-96D9-47B4-9549-AFA332005CD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23112" y="281428"/>
            <a:ext cx="2199392" cy="388699"/>
          </a:xfrm>
          <a:prstGeom prst="rect">
            <a:avLst/>
          </a:prstGeom>
        </p:spPr>
      </p:pic>
    </p:spTree>
    <p:extLst>
      <p:ext uri="{BB962C8B-B14F-4D97-AF65-F5344CB8AC3E}">
        <p14:creationId xmlns:p14="http://schemas.microsoft.com/office/powerpoint/2010/main" val="32995030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2BC1FFF4-D250-4A58-ACFD-84DF7A76E3D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64985" y="254179"/>
            <a:ext cx="2157519" cy="381299"/>
          </a:xfrm>
          <a:prstGeom prst="rect">
            <a:avLst/>
          </a:prstGeom>
        </p:spPr>
      </p:pic>
    </p:spTree>
    <p:extLst>
      <p:ext uri="{BB962C8B-B14F-4D97-AF65-F5344CB8AC3E}">
        <p14:creationId xmlns:p14="http://schemas.microsoft.com/office/powerpoint/2010/main" val="38282123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en-US" noProof="0"/>
              <a:t>Add image</a:t>
            </a:r>
            <a:endParaRPr lang="en-US" noProof="0" dirty="0"/>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pic>
        <p:nvPicPr>
          <p:cNvPr id="20"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0307D8E1-67F3-427B-9F4A-AC722C56236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80203" y="282391"/>
            <a:ext cx="2110627" cy="373012"/>
          </a:xfrm>
          <a:prstGeom prst="rect">
            <a:avLst/>
          </a:prstGeom>
        </p:spPr>
      </p:pic>
    </p:spTree>
    <p:extLst>
      <p:ext uri="{BB962C8B-B14F-4D97-AF65-F5344CB8AC3E}">
        <p14:creationId xmlns:p14="http://schemas.microsoft.com/office/powerpoint/2010/main" val="3513341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en-US" noProof="0"/>
              <a:t>Add image</a:t>
            </a:r>
            <a:endParaRPr lang="en-US" noProof="0"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pic>
        <p:nvPicPr>
          <p:cNvPr id="23"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9283831C-8C86-4E8E-915A-7E5399916E7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80203" y="224900"/>
            <a:ext cx="2064274" cy="364820"/>
          </a:xfrm>
          <a:prstGeom prst="rect">
            <a:avLst/>
          </a:prstGeom>
        </p:spPr>
      </p:pic>
    </p:spTree>
    <p:extLst>
      <p:ext uri="{BB962C8B-B14F-4D97-AF65-F5344CB8AC3E}">
        <p14:creationId xmlns:p14="http://schemas.microsoft.com/office/powerpoint/2010/main" val="7630352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en-US" noProof="0"/>
              <a:t>Add image</a:t>
            </a:r>
            <a:endParaRPr lang="en-US" noProof="0"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rgbClr val="FFFFFF"/>
                </a:solidFill>
              </a:defRPr>
            </a:lvl1pPr>
            <a:lvl2pPr marL="510574" indent="-188990">
              <a:buFont typeface="Arial" charset="0"/>
              <a:buChar char="•"/>
              <a:defRPr lang="en-US" sz="2133" smtClean="0">
                <a:solidFill>
                  <a:srgbClr val="FFFFFF"/>
                </a:solidFill>
              </a:defRPr>
            </a:lvl2pPr>
            <a:lvl3pPr marL="880157" indent="-188990">
              <a:buFont typeface="Arial" charset="0"/>
              <a:buChar char="•"/>
              <a:defRPr lang="en-US" sz="1867" smtClean="0">
                <a:solidFill>
                  <a:srgbClr val="FFFFFF"/>
                </a:solidFill>
              </a:defRPr>
            </a:lvl3pPr>
            <a:lvl4pPr marL="1241338" indent="-132594">
              <a:buFont typeface="Arial" charset="0"/>
              <a:buChar char="•"/>
              <a:defRPr lang="en-US" sz="1600" smtClean="0">
                <a:solidFill>
                  <a:srgbClr val="FFFFFF"/>
                </a:solidFill>
              </a:defRPr>
            </a:lvl4pPr>
            <a:lvl5pPr marL="1612720" indent="-132594">
              <a:buFont typeface="Arial" charset="0"/>
              <a:buChar char="•"/>
              <a:defRPr lang="en-GB" sz="1600">
                <a:solidFill>
                  <a:srgbClr val="FFFFFF"/>
                </a:solidFill>
              </a:defRPr>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pic>
        <p:nvPicPr>
          <p:cNvPr id="23"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1DFA0949-1E83-443A-A369-528F7BE3298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31536" y="283786"/>
            <a:ext cx="2190967" cy="387210"/>
          </a:xfrm>
          <a:prstGeom prst="rect">
            <a:avLst/>
          </a:prstGeom>
        </p:spPr>
      </p:pic>
    </p:spTree>
    <p:extLst>
      <p:ext uri="{BB962C8B-B14F-4D97-AF65-F5344CB8AC3E}">
        <p14:creationId xmlns:p14="http://schemas.microsoft.com/office/powerpoint/2010/main" val="17326962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l="13281" r="-1"/>
          <a:stretch/>
        </p:blipFill>
        <p:spPr>
          <a:xfrm>
            <a:off x="527381" y="899076"/>
            <a:ext cx="11664619" cy="5452941"/>
          </a:xfrm>
          <a:prstGeom prst="rect">
            <a:avLst/>
          </a:prstGeom>
        </p:spPr>
      </p:pic>
      <p:sp>
        <p:nvSpPr>
          <p:cNvPr id="11" name="Rektangel 10"/>
          <p:cNvSpPr/>
          <p:nvPr/>
        </p:nvSpPr>
        <p:spPr>
          <a:xfrm>
            <a:off x="1069911" y="785037"/>
            <a:ext cx="4661159" cy="5566980"/>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2" name="Bildobjekt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3" name="Picture 2" descr="A picture containing text, gauge&#10;&#10;Description automatically generated">
            <a:extLst>
              <a:ext uri="{FF2B5EF4-FFF2-40B4-BE49-F238E27FC236}">
                <a16:creationId xmlns:a16="http://schemas.microsoft.com/office/drawing/2014/main" id="{F4BEB706-44BB-45A2-A517-8990A6224FA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20462" y="281831"/>
            <a:ext cx="2202042" cy="389168"/>
          </a:xfrm>
          <a:prstGeom prst="rect">
            <a:avLst/>
          </a:prstGeom>
        </p:spPr>
      </p:pic>
    </p:spTree>
    <p:extLst>
      <p:ext uri="{BB962C8B-B14F-4D97-AF65-F5344CB8AC3E}">
        <p14:creationId xmlns:p14="http://schemas.microsoft.com/office/powerpoint/2010/main" val="42424885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l="13281"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en-US"/>
              <a:t>Add slide headline</a:t>
            </a:r>
            <a:endParaRPr lang="en-US"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en-US"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3" name="Picture 2" descr="A picture containing text, gauge&#10;&#10;Description automatically generated">
            <a:extLst>
              <a:ext uri="{FF2B5EF4-FFF2-40B4-BE49-F238E27FC236}">
                <a16:creationId xmlns:a16="http://schemas.microsoft.com/office/drawing/2014/main" id="{1B5C4BCC-BAB8-4A9B-95CE-6B26C4140FB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850648" y="269493"/>
            <a:ext cx="2271856" cy="401506"/>
          </a:xfrm>
          <a:prstGeom prst="rect">
            <a:avLst/>
          </a:prstGeom>
        </p:spPr>
      </p:pic>
    </p:spTree>
    <p:extLst>
      <p:ext uri="{BB962C8B-B14F-4D97-AF65-F5344CB8AC3E}">
        <p14:creationId xmlns:p14="http://schemas.microsoft.com/office/powerpoint/2010/main" val="2249100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p:cNvSpPr>
            <a:spLocks noGrp="1"/>
          </p:cNvSpPr>
          <p:nvPr>
            <p:ph type="title" hasCustomPrompt="1"/>
          </p:nvPr>
        </p:nvSpPr>
        <p:spPr>
          <a:xfrm>
            <a:off x="-441133" y="-13196"/>
            <a:ext cx="7872875" cy="814269"/>
          </a:xfrm>
        </p:spPr>
        <p:txBody>
          <a:bodyPr/>
          <a:lstStyle>
            <a:lvl1pPr algn="ctr">
              <a:defRPr sz="4000" b="0" i="0" baseline="0">
                <a:solidFill>
                  <a:srgbClr val="004C4C"/>
                </a:solidFill>
                <a:latin typeface="+mn-lt"/>
                <a:ea typeface="Boxed Semibold" panose="02000506030000020004" pitchFamily="50" charset="0"/>
                <a:cs typeface="Boxed Semibold" panose="02000506030000020004" pitchFamily="50" charset="0"/>
              </a:defRPr>
            </a:lvl1pPr>
          </a:lstStyle>
          <a:p>
            <a:r>
              <a:rPr lang="en-US"/>
              <a:t>Thank you for your attention!</a:t>
            </a:r>
            <a:endParaRPr lang="en-US" dirty="0"/>
          </a:p>
        </p:txBody>
      </p:sp>
      <p:pic>
        <p:nvPicPr>
          <p:cNvPr id="4" name="Picture 3" descr="A group of people sitting around a table&#10;&#10;Description automatically generated">
            <a:extLst>
              <a:ext uri="{FF2B5EF4-FFF2-40B4-BE49-F238E27FC236}">
                <a16:creationId xmlns:a16="http://schemas.microsoft.com/office/drawing/2014/main" id="{132D5CA8-E873-4A4C-A200-EBFC31805C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785037"/>
            <a:ext cx="12192000" cy="6642979"/>
          </a:xfrm>
          <a:prstGeom prst="rect">
            <a:avLst/>
          </a:prstGeom>
        </p:spPr>
      </p:pic>
    </p:spTree>
    <p:extLst>
      <p:ext uri="{BB962C8B-B14F-4D97-AF65-F5344CB8AC3E}">
        <p14:creationId xmlns:p14="http://schemas.microsoft.com/office/powerpoint/2010/main" val="5408990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0" y="785037"/>
            <a:ext cx="12192000"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atin typeface="Source Sans Pro" panose="020B0503030403020204" pitchFamily="34" charset="0"/>
                <a:ea typeface="Source Sans Pro" panose="020B0503030403020204" pitchFamily="34" charset="0"/>
              </a:defRPr>
            </a:lvl1pPr>
            <a:lvl2pPr marL="510574" indent="-188990">
              <a:buFont typeface="Arial" charset="0"/>
              <a:buChar char="•"/>
              <a:defRPr lang="en-US" sz="2000" smtClean="0">
                <a:latin typeface="Source Sans Pro" panose="020B0503030403020204" pitchFamily="34" charset="0"/>
                <a:ea typeface="Source Sans Pro" panose="020B0503030403020204" pitchFamily="34" charset="0"/>
              </a:defRPr>
            </a:lvl2pPr>
            <a:lvl3pPr marL="880157" indent="-188990">
              <a:buFont typeface="Arial" charset="0"/>
              <a:buChar char="•"/>
              <a:defRPr lang="en-US" sz="1867" smtClean="0">
                <a:latin typeface="Source Sans Pro" panose="020B0503030403020204" pitchFamily="34" charset="0"/>
                <a:ea typeface="Source Sans Pro" panose="020B0503030403020204" pitchFamily="34" charset="0"/>
              </a:defRPr>
            </a:lvl3pPr>
            <a:lvl4pPr marL="1241338" indent="-132594">
              <a:buFont typeface="Arial" charset="0"/>
              <a:buChar char="•"/>
              <a:defRPr lang="en-US" sz="1600" smtClean="0">
                <a:latin typeface="Source Sans Pro" panose="020B0503030403020204" pitchFamily="34" charset="0"/>
                <a:ea typeface="Source Sans Pro" panose="020B0503030403020204" pitchFamily="34" charset="0"/>
              </a:defRPr>
            </a:lvl4pPr>
            <a:lvl5pPr marL="1612720" indent="-132594">
              <a:buFont typeface="Arial" charset="0"/>
              <a:buChar char="•"/>
              <a:defRPr lang="en-GB" sz="1467">
                <a:latin typeface="Source Sans Pro" panose="020B0503030403020204" pitchFamily="34" charset="0"/>
                <a:ea typeface="Source Sans Pro" panose="020B0503030403020204" pitchFamily="34" charset="0"/>
              </a:defRPr>
            </a:lvl5pPr>
          </a:lstStyle>
          <a:p>
            <a:pPr lvl="0"/>
            <a:r>
              <a:rPr lang="en-US"/>
              <a:t>Add text here</a:t>
            </a:r>
          </a:p>
          <a:p>
            <a:pPr lvl="1"/>
            <a:r>
              <a:rPr lang="en-US"/>
              <a:t>Nivå två</a:t>
            </a:r>
          </a:p>
          <a:p>
            <a:pPr lvl="2"/>
            <a:r>
              <a:rPr lang="en-US"/>
              <a:t>Nivå tre</a:t>
            </a:r>
          </a:p>
          <a:p>
            <a:pPr lvl="3"/>
            <a:r>
              <a:rPr lang="en-US"/>
              <a:t>Nivå fyra</a:t>
            </a:r>
          </a:p>
          <a:p>
            <a:pPr lvl="4"/>
            <a:r>
              <a:rPr lang="en-US"/>
              <a:t>Nivå fem</a:t>
            </a:r>
            <a:endParaRPr lang="en-US" dirty="0"/>
          </a:p>
        </p:txBody>
      </p:sp>
      <p:sp>
        <p:nvSpPr>
          <p:cNvPr id="19" name="Title"/>
          <p:cNvSpPr>
            <a:spLocks noGrp="1"/>
          </p:cNvSpPr>
          <p:nvPr>
            <p:ph type="title" hasCustomPrompt="1"/>
          </p:nvPr>
        </p:nvSpPr>
        <p:spPr>
          <a:xfrm>
            <a:off x="623392" y="214466"/>
            <a:ext cx="5835465" cy="470817"/>
          </a:xfrm>
        </p:spPr>
        <p:txBody>
          <a:bodyPr/>
          <a:lstStyle>
            <a:lvl1pPr>
              <a:defRPr sz="2000" baseline="0">
                <a:latin typeface="Source Sans Pro" panose="020B0503030403020204" pitchFamily="34" charset="0"/>
                <a:ea typeface="Source Sans Pro" panose="020B0503030403020204" pitchFamily="34" charset="0"/>
              </a:defRPr>
            </a:lvl1pPr>
          </a:lstStyle>
          <a:p>
            <a:r>
              <a:rPr lang="en-US"/>
              <a:t>Add slide headline</a:t>
            </a:r>
            <a:endParaRPr lang="en-US" dirty="0"/>
          </a:p>
        </p:txBody>
      </p:sp>
    </p:spTree>
    <p:extLst>
      <p:ext uri="{BB962C8B-B14F-4D97-AF65-F5344CB8AC3E}">
        <p14:creationId xmlns:p14="http://schemas.microsoft.com/office/powerpoint/2010/main" val="292203820"/>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7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191069" y="785037"/>
            <a:ext cx="12528218"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362852" y="974970"/>
            <a:ext cx="2930985"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en-US" dirty="0"/>
              <a:t>Add text here</a:t>
            </a:r>
          </a:p>
          <a:p>
            <a:pPr lvl="1"/>
            <a:r>
              <a:rPr lang="en-US" dirty="0" err="1"/>
              <a:t>Nivå</a:t>
            </a:r>
            <a:r>
              <a:rPr lang="en-US" dirty="0"/>
              <a:t> </a:t>
            </a:r>
            <a:r>
              <a:rPr lang="en-US" dirty="0" err="1"/>
              <a:t>två</a:t>
            </a:r>
            <a:endParaRPr lang="en-US" dirty="0"/>
          </a:p>
          <a:p>
            <a:pPr lvl="2"/>
            <a:r>
              <a:rPr lang="en-US" dirty="0" err="1"/>
              <a:t>Nivå</a:t>
            </a:r>
            <a:r>
              <a:rPr lang="en-US" dirty="0"/>
              <a:t> </a:t>
            </a:r>
            <a:r>
              <a:rPr lang="en-US" dirty="0" err="1"/>
              <a:t>tre</a:t>
            </a:r>
            <a:endParaRPr lang="en-US" dirty="0"/>
          </a:p>
          <a:p>
            <a:pPr lvl="3"/>
            <a:r>
              <a:rPr lang="en-US" dirty="0" err="1"/>
              <a:t>Nivå</a:t>
            </a:r>
            <a:r>
              <a:rPr lang="en-US" dirty="0"/>
              <a:t> </a:t>
            </a:r>
            <a:r>
              <a:rPr lang="en-US" dirty="0" err="1"/>
              <a:t>fyra</a:t>
            </a:r>
            <a:endParaRPr lang="en-US" dirty="0"/>
          </a:p>
          <a:p>
            <a:pPr lvl="4"/>
            <a:r>
              <a:rPr lang="en-US" dirty="0" err="1"/>
              <a:t>Nivå</a:t>
            </a:r>
            <a:r>
              <a:rPr lang="en-US" dirty="0"/>
              <a:t> fem</a:t>
            </a:r>
          </a:p>
        </p:txBody>
      </p:sp>
      <p:sp>
        <p:nvSpPr>
          <p:cNvPr id="19" name="Title"/>
          <p:cNvSpPr>
            <a:spLocks noGrp="1"/>
          </p:cNvSpPr>
          <p:nvPr>
            <p:ph type="title" hasCustomPrompt="1"/>
          </p:nvPr>
        </p:nvSpPr>
        <p:spPr>
          <a:xfrm>
            <a:off x="362852" y="314220"/>
            <a:ext cx="3089393" cy="470817"/>
          </a:xfrm>
        </p:spPr>
        <p:txBody>
          <a:bodyPr/>
          <a:lstStyle>
            <a:lvl1pPr>
              <a:defRPr sz="2000" baseline="0"/>
            </a:lvl1pPr>
          </a:lstStyle>
          <a:p>
            <a:r>
              <a:rPr lang="en-US"/>
              <a:t>Add slide headline</a:t>
            </a:r>
            <a:endParaRPr lang="en-US" dirty="0"/>
          </a:p>
        </p:txBody>
      </p:sp>
    </p:spTree>
    <p:extLst>
      <p:ext uri="{BB962C8B-B14F-4D97-AF65-F5344CB8AC3E}">
        <p14:creationId xmlns:p14="http://schemas.microsoft.com/office/powerpoint/2010/main" val="4037403873"/>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32000" y="180000"/>
            <a:ext cx="11340000" cy="594000"/>
          </a:xfrm>
        </p:spPr>
        <p:txBody>
          <a:bodyPr anchor="b"/>
          <a:lstStyle>
            <a:lvl1pPr marL="0" indent="0">
              <a:spcBef>
                <a:spcPts val="0"/>
              </a:spcBef>
              <a:buNone/>
              <a:defRPr sz="1800"/>
            </a:lvl1pPr>
          </a:lstStyle>
          <a:p>
            <a:pPr lvl="0"/>
            <a:r>
              <a:rPr lang="en-US"/>
              <a:t>Click to add text</a:t>
            </a:r>
            <a:endParaRPr lang="en-US" dirty="0"/>
          </a:p>
        </p:txBody>
      </p:sp>
      <p:sp>
        <p:nvSpPr>
          <p:cNvPr id="3" name="Slide Number Placeholder 2"/>
          <p:cNvSpPr>
            <a:spLocks noGrp="1"/>
          </p:cNvSpPr>
          <p:nvPr>
            <p:ph type="sldNum" sz="quarter" idx="15"/>
          </p:nvPr>
        </p:nvSpPr>
        <p:spPr/>
        <p:txBody>
          <a:bodyPr/>
          <a:lstStyle/>
          <a:p>
            <a:endParaRPr lang="en-US" dirty="0"/>
          </a:p>
        </p:txBody>
      </p:sp>
      <p:sp>
        <p:nvSpPr>
          <p:cNvPr id="2" name="Footer Placeholder 1"/>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165638296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a:t>
            </a:r>
            <a:r>
              <a:rPr lang="en-US"/>
              <a:t>edit format</a:t>
            </a:r>
            <a:endParaRPr lang="en-US"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a:t>Level 5</a:t>
            </a:r>
            <a:endParaRPr lang="en-US" dirty="0"/>
          </a:p>
        </p:txBody>
      </p:sp>
      <p:pic>
        <p:nvPicPr>
          <p:cNvPr id="4" name="Picture 3">
            <a:extLst>
              <a:ext uri="{FF2B5EF4-FFF2-40B4-BE49-F238E27FC236}">
                <a16:creationId xmlns:a16="http://schemas.microsoft.com/office/drawing/2014/main" id="{C68E951F-40A3-2529-3970-68B7388369D6}"/>
              </a:ext>
            </a:extLst>
          </p:cNvPr>
          <p:cNvPicPr>
            <a:picLocks noChangeAspect="1"/>
          </p:cNvPicPr>
          <p:nvPr userDrawn="1"/>
        </p:nvPicPr>
        <p:blipFill>
          <a:blip r:embed="rId41">
            <a:extLst>
              <a:ext uri="{28A0092B-C50C-407E-A947-70E740481C1C}">
                <a14:useLocalDpi xmlns:a14="http://schemas.microsoft.com/office/drawing/2010/main" val="0"/>
              </a:ext>
            </a:extLst>
          </a:blip>
          <a:stretch>
            <a:fillRect/>
          </a:stretch>
        </p:blipFill>
        <p:spPr>
          <a:xfrm>
            <a:off x="10194433" y="164640"/>
            <a:ext cx="1524003" cy="591313"/>
          </a:xfrm>
          <a:prstGeom prst="rect">
            <a:avLst/>
          </a:prstGeom>
        </p:spPr>
      </p:pic>
      <p:sp>
        <p:nvSpPr>
          <p:cNvPr id="5" name="xxLanguageTextBox">
            <a:extLst>
              <a:ext uri="{FF2B5EF4-FFF2-40B4-BE49-F238E27FC236}">
                <a16:creationId xmlns:a16="http://schemas.microsoft.com/office/drawing/2014/main" id="{32D01610-8C59-7B73-C836-787BF3EE7321}"/>
              </a:ext>
            </a:extLst>
          </p:cNvPr>
          <p:cNvSpPr/>
          <p:nvPr userDrawn="1">
            <p:custDataLst>
              <p:tags r:id="rId40"/>
            </p:custDataLst>
          </p:nvPr>
        </p:nvSpPr>
        <p:spPr>
          <a:xfrm>
            <a:off x="0" y="0"/>
            <a:ext cx="12700" cy="12700"/>
          </a:xfrm>
          <a:prstGeom prst="rect">
            <a:avLst/>
          </a:prstGeom>
          <a:noFill/>
          <a:ln>
            <a:noFill/>
          </a:ln>
          <a:effectLst/>
          <a:extLst>
            <a:ext uri="{909E8E84-426E-40DD-AFC4-6F175D3DCCD1}">
              <a14:hiddenFill xmlns:a14="http://schemas.microsoft.com/office/drawing/2010/main">
                <a:solidFill>
                  <a:schemeClr val="tx2">
                    <a:lumMod val="60000"/>
                    <a:lumOff val="40000"/>
                  </a:schemeClr>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594662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 id="2147483777" r:id="rId28"/>
    <p:sldLayoutId id="2147483778" r:id="rId29"/>
    <p:sldLayoutId id="2147483779" r:id="rId30"/>
    <p:sldLayoutId id="2147483780" r:id="rId31"/>
    <p:sldLayoutId id="2147483781" r:id="rId32"/>
    <p:sldLayoutId id="2147483782" r:id="rId33"/>
    <p:sldLayoutId id="2147483783" r:id="rId34"/>
    <p:sldLayoutId id="2147483784" r:id="rId35"/>
    <p:sldLayoutId id="2147483785" r:id="rId36"/>
    <p:sldLayoutId id="2147483787" r:id="rId37"/>
    <p:sldLayoutId id="2147483791" r:id="rId38"/>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Source Sans Pro" panose="020B0503030403020204" pitchFamily="34" charset="0"/>
          <a:ea typeface="Source Sans Pro" panose="020B0503030403020204" pitchFamily="34" charset="0"/>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Source Sans Pro" panose="020B0503030403020204" pitchFamily="34" charset="0"/>
          <a:ea typeface="Source Sans Pro" panose="020B0503030403020204" pitchFamily="34" charset="0"/>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Source Sans Pro" panose="020B0503030403020204" pitchFamily="34" charset="0"/>
          <a:ea typeface="Source Sans Pro" panose="020B0503030403020204" pitchFamily="34" charset="0"/>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Source Sans Pro" panose="020B0503030403020204" pitchFamily="34" charset="0"/>
          <a:ea typeface="Source Sans Pro" panose="020B0503030403020204" pitchFamily="34" charset="0"/>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Source Sans Pro" panose="020B0503030403020204" pitchFamily="34" charset="0"/>
          <a:ea typeface="Source Sans Pro" panose="020B0503030403020204" pitchFamily="34" charset="0"/>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Source Sans Pro" panose="020B0503030403020204" pitchFamily="34" charset="0"/>
          <a:ea typeface="Source Sans Pro" panose="020B0503030403020204" pitchFamily="34" charset="0"/>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8.xml"/><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38.xml"/><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18" Type="http://schemas.openxmlformats.org/officeDocument/2006/relationships/image" Target="../media/image3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17" Type="http://schemas.openxmlformats.org/officeDocument/2006/relationships/image" Target="../media/image36.png"/><Relationship Id="rId2" Type="http://schemas.openxmlformats.org/officeDocument/2006/relationships/notesSlide" Target="../notesSlides/notesSlide4.xml"/><Relationship Id="rId16" Type="http://schemas.openxmlformats.org/officeDocument/2006/relationships/image" Target="../media/image35.svg"/><Relationship Id="rId1" Type="http://schemas.openxmlformats.org/officeDocument/2006/relationships/slideLayout" Target="../slideLayouts/slideLayout38.xml"/><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svg"/><Relationship Id="rId19" Type="http://schemas.openxmlformats.org/officeDocument/2006/relationships/image" Target="../media/image38.png"/><Relationship Id="rId4" Type="http://schemas.openxmlformats.org/officeDocument/2006/relationships/image" Target="../media/image23.svg"/><Relationship Id="rId9" Type="http://schemas.openxmlformats.org/officeDocument/2006/relationships/image" Target="../media/image28.png"/><Relationship Id="rId14" Type="http://schemas.openxmlformats.org/officeDocument/2006/relationships/image" Target="../media/image33.svg"/></Relationships>
</file>

<file path=ppt/slides/_rels/slide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jpe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38.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58.png"/><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1.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72.jpeg"/></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7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7.xml"/><Relationship Id="rId1" Type="http://schemas.openxmlformats.org/officeDocument/2006/relationships/slideLayout" Target="../slideLayouts/slideLayout37.xml"/><Relationship Id="rId4" Type="http://schemas.openxmlformats.org/officeDocument/2006/relationships/image" Target="../media/image7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0.xml"/><Relationship Id="rId1" Type="http://schemas.openxmlformats.org/officeDocument/2006/relationships/slideLayout" Target="../slideLayouts/slideLayout8.xml"/><Relationship Id="rId4" Type="http://schemas.openxmlformats.org/officeDocument/2006/relationships/image" Target="../media/image7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2.xml"/><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1.xml"/><Relationship Id="rId1" Type="http://schemas.openxmlformats.org/officeDocument/2006/relationships/slideLayout" Target="../slideLayouts/slideLayout8.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3.xml"/><Relationship Id="rId1" Type="http://schemas.openxmlformats.org/officeDocument/2006/relationships/slideLayout" Target="../slideLayouts/slideLayout3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8.xml"/></Relationships>
</file>

<file path=ppt/slides/_rels/slide5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image" Target="../media/image87.png"/></Relationships>
</file>

<file path=ppt/slides/_rels/slide5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6.xml"/><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0E082B-4927-BE35-C42D-C8639F4DA17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790" t="-17488" r="-515" b="20380"/>
          <a:stretch>
            <a:fillRect/>
          </a:stretch>
        </p:blipFill>
        <p:spPr>
          <a:xfrm>
            <a:off x="-92099" y="-1523399"/>
            <a:ext cx="13150257" cy="8416890"/>
          </a:xfrm>
          <a:prstGeom prst="rect">
            <a:avLst/>
          </a:prstGeom>
        </p:spPr>
      </p:pic>
      <p:sp>
        <p:nvSpPr>
          <p:cNvPr id="4" name="Title 25">
            <a:extLst>
              <a:ext uri="{FF2B5EF4-FFF2-40B4-BE49-F238E27FC236}">
                <a16:creationId xmlns:a16="http://schemas.microsoft.com/office/drawing/2014/main" id="{91B65E91-F699-176F-AE59-80B264C612A7}"/>
              </a:ext>
            </a:extLst>
          </p:cNvPr>
          <p:cNvSpPr txBox="1">
            <a:spLocks/>
          </p:cNvSpPr>
          <p:nvPr/>
        </p:nvSpPr>
        <p:spPr>
          <a:xfrm>
            <a:off x="2324169" y="2230483"/>
            <a:ext cx="5047273" cy="1682085"/>
          </a:xfrm>
          <a:prstGeom prst="rect">
            <a:avLst/>
          </a:prstGeom>
        </p:spPr>
        <p:txBody>
          <a:bodyPr vert="horz" lIns="68580" tIns="34290" rIns="68580" bIns="34290" rtlCol="0" anchor="ctr">
            <a:noAutofit/>
          </a:bodyPr>
          <a:lstStyle>
            <a:lvl1pPr algn="l" defTabSz="609570" rtl="0" eaLnBrk="1" fontAlgn="base" hangingPunct="1">
              <a:spcBef>
                <a:spcPct val="0"/>
              </a:spcBef>
              <a:spcAft>
                <a:spcPct val="0"/>
              </a:spcAft>
              <a:defRPr sz="4000" b="0" i="0" u="none" kern="1200" cap="none"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a:lstStyle>
          <a:p>
            <a:r>
              <a:rPr lang="en-US" b="1" dirty="0">
                <a:latin typeface="Source Sans Pro" panose="020B0503030403020204" pitchFamily="34" charset="0"/>
                <a:ea typeface="Source Sans Pro" panose="020B0503030403020204" pitchFamily="34" charset="0"/>
              </a:rPr>
              <a:t>NEUTON®</a:t>
            </a:r>
            <a:br>
              <a:rPr lang="en-US" b="1" dirty="0">
                <a:latin typeface="Source Sans Pro" panose="020B0503030403020204" pitchFamily="34" charset="0"/>
                <a:ea typeface="Source Sans Pro" panose="020B0503030403020204" pitchFamily="34" charset="0"/>
              </a:rPr>
            </a:br>
            <a:r>
              <a:rPr lang="en-US" sz="2000" dirty="0">
                <a:latin typeface="Source Sans Pro" panose="020B0503030403020204" pitchFamily="34" charset="0"/>
                <a:ea typeface="Source Sans Pro" panose="020B0503030403020204" pitchFamily="34" charset="0"/>
              </a:rPr>
              <a:t>Controlled Chilled</a:t>
            </a:r>
            <a:br>
              <a:rPr lang="en-US" sz="2000" dirty="0">
                <a:latin typeface="Source Sans Pro" panose="020B0503030403020204" pitchFamily="34" charset="0"/>
                <a:ea typeface="Source Sans Pro" panose="020B0503030403020204" pitchFamily="34" charset="0"/>
              </a:rPr>
            </a:br>
            <a:r>
              <a:rPr lang="en-US" sz="2000" dirty="0">
                <a:latin typeface="Source Sans Pro" panose="020B0503030403020204" pitchFamily="34" charset="0"/>
                <a:ea typeface="Source Sans Pro" panose="020B0503030403020204" pitchFamily="34" charset="0"/>
              </a:rPr>
              <a:t>Beam Pump Module</a:t>
            </a:r>
          </a:p>
        </p:txBody>
      </p:sp>
      <p:pic>
        <p:nvPicPr>
          <p:cNvPr id="5" name="Picture 4">
            <a:extLst>
              <a:ext uri="{FF2B5EF4-FFF2-40B4-BE49-F238E27FC236}">
                <a16:creationId xmlns:a16="http://schemas.microsoft.com/office/drawing/2014/main" id="{B148CCCF-8E33-163B-8C48-4FB65FEA5F95}"/>
              </a:ext>
            </a:extLst>
          </p:cNvPr>
          <p:cNvPicPr>
            <a:picLocks noChangeAspect="1"/>
          </p:cNvPicPr>
          <p:nvPr/>
        </p:nvPicPr>
        <p:blipFill>
          <a:blip r:embed="rId4">
            <a:extLst>
              <a:ext uri="{28A0092B-C50C-407E-A947-70E740481C1C}">
                <a14:useLocalDpi xmlns:a14="http://schemas.microsoft.com/office/drawing/2010/main" val="0"/>
              </a:ext>
            </a:extLst>
          </a:blip>
          <a:srcRect l="1544" r="1544"/>
          <a:stretch/>
        </p:blipFill>
        <p:spPr>
          <a:xfrm>
            <a:off x="6937432" y="409948"/>
            <a:ext cx="5700555" cy="6038103"/>
          </a:xfrm>
          <a:prstGeom prst="rect">
            <a:avLst/>
          </a:prstGeom>
        </p:spPr>
      </p:pic>
    </p:spTree>
    <p:extLst>
      <p:ext uri="{BB962C8B-B14F-4D97-AF65-F5344CB8AC3E}">
        <p14:creationId xmlns:p14="http://schemas.microsoft.com/office/powerpoint/2010/main" val="2383812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large metal box on a concrete surface&#10;&#10;AI-generated content may be incorrect.">
            <a:extLst>
              <a:ext uri="{FF2B5EF4-FFF2-40B4-BE49-F238E27FC236}">
                <a16:creationId xmlns:a16="http://schemas.microsoft.com/office/drawing/2014/main" id="{0561FA3D-905C-565A-DD97-5393E02C259A}"/>
              </a:ext>
            </a:extLst>
          </p:cNvPr>
          <p:cNvPicPr>
            <a:picLocks noChangeAspect="1"/>
          </p:cNvPicPr>
          <p:nvPr/>
        </p:nvPicPr>
        <p:blipFill>
          <a:blip r:embed="rId3"/>
          <a:srcRect l="6984" t="19994" r="8966" b="1260"/>
          <a:stretch>
            <a:fillRect/>
          </a:stretch>
        </p:blipFill>
        <p:spPr>
          <a:xfrm>
            <a:off x="0" y="0"/>
            <a:ext cx="12192000" cy="6858000"/>
          </a:xfrm>
          <a:prstGeom prst="rect">
            <a:avLst/>
          </a:prstGeom>
        </p:spPr>
      </p:pic>
      <p:sp>
        <p:nvSpPr>
          <p:cNvPr id="15" name="Text Placeholder 2">
            <a:extLst>
              <a:ext uri="{FF2B5EF4-FFF2-40B4-BE49-F238E27FC236}">
                <a16:creationId xmlns:a16="http://schemas.microsoft.com/office/drawing/2014/main" id="{56682CAA-5986-5D94-EB94-829E191A819D}"/>
              </a:ext>
            </a:extLst>
          </p:cNvPr>
          <p:cNvSpPr txBox="1">
            <a:spLocks/>
          </p:cNvSpPr>
          <p:nvPr/>
        </p:nvSpPr>
        <p:spPr>
          <a:xfrm>
            <a:off x="431800" y="179388"/>
            <a:ext cx="8280400" cy="595312"/>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1pPr>
            <a:lvl2pPr marL="288000" indent="-1440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432000" indent="-144000" algn="l" defTabSz="914400" rtl="0" eaLnBrk="1" latinLnBrk="0" hangingPunct="1">
              <a:lnSpc>
                <a:spcPct val="100000"/>
              </a:lnSpc>
              <a:spcBef>
                <a:spcPts val="500"/>
              </a:spcBef>
              <a:buFont typeface="Calibri" panose="020F0502020204030204" pitchFamily="34" charset="0"/>
              <a:buChar char="−"/>
              <a:defRPr sz="1400" kern="1200">
                <a:solidFill>
                  <a:schemeClr val="tx1"/>
                </a:solidFill>
                <a:latin typeface="+mn-lt"/>
                <a:ea typeface="+mn-ea"/>
                <a:cs typeface="+mn-cs"/>
              </a:defRPr>
            </a:lvl3pPr>
            <a:lvl4pPr marL="576000" indent="-1440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720000" indent="-144000" algn="l" defTabSz="914400" rtl="0" eaLnBrk="1" latinLnBrk="0" hangingPunct="1">
              <a:lnSpc>
                <a:spcPct val="100000"/>
              </a:lnSpc>
              <a:spcBef>
                <a:spcPts val="500"/>
              </a:spcBef>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mn-cs"/>
              </a:rPr>
              <a:t>FläktGroup’s Purpose </a:t>
            </a:r>
            <a:endParaRPr lang="en-US" sz="1800" b="0"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16" name="TextBox 4">
            <a:extLst>
              <a:ext uri="{FF2B5EF4-FFF2-40B4-BE49-F238E27FC236}">
                <a16:creationId xmlns:a16="http://schemas.microsoft.com/office/drawing/2014/main" id="{88D301A7-6FE4-317B-D8E6-E0949B5FDE64}"/>
              </a:ext>
            </a:extLst>
          </p:cNvPr>
          <p:cNvSpPr txBox="1"/>
          <p:nvPr/>
        </p:nvSpPr>
        <p:spPr>
          <a:xfrm>
            <a:off x="1155975" y="1577108"/>
            <a:ext cx="10542080" cy="564385"/>
          </a:xfrm>
          <a:prstGeom prst="rect">
            <a:avLst/>
          </a:prstGeom>
          <a:noFill/>
        </p:spPr>
        <p:txBody>
          <a:bodyPr wrap="square" lIns="0" rIns="0">
            <a:spAutoFit/>
          </a:bodyPr>
          <a:lstStyle/>
          <a:p>
            <a:pPr marL="0" marR="0" lvl="0" indent="0" algn="l" defTabSz="914400" rtl="0" eaLnBrk="1" fontAlgn="auto" latinLnBrk="0" hangingPunct="1">
              <a:lnSpc>
                <a:spcPct val="107000"/>
              </a:lnSpc>
              <a:spcBef>
                <a:spcPts val="0"/>
              </a:spcBef>
              <a:spcAft>
                <a:spcPts val="3800"/>
              </a:spcAft>
              <a:buClrTx/>
              <a:buSzTx/>
              <a:buFontTx/>
              <a:buNone/>
              <a:tabLst/>
              <a:defRPr/>
            </a:pPr>
            <a:r>
              <a:rPr kumimoji="0" lang="en-US" sz="30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t>Our Purpose:</a:t>
            </a:r>
            <a:endParaRPr kumimoji="0" lang="en-US" sz="28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7" name="TextBox 4">
            <a:extLst>
              <a:ext uri="{FF2B5EF4-FFF2-40B4-BE49-F238E27FC236}">
                <a16:creationId xmlns:a16="http://schemas.microsoft.com/office/drawing/2014/main" id="{D49409D3-610F-A750-199C-8616295CF9BD}"/>
              </a:ext>
            </a:extLst>
          </p:cNvPr>
          <p:cNvSpPr txBox="1"/>
          <p:nvPr/>
        </p:nvSpPr>
        <p:spPr>
          <a:xfrm>
            <a:off x="1155975" y="2558402"/>
            <a:ext cx="10542080" cy="867995"/>
          </a:xfrm>
          <a:prstGeom prst="rect">
            <a:avLst/>
          </a:prstGeom>
          <a:noFill/>
        </p:spPr>
        <p:txBody>
          <a:bodyPr wrap="square" lIns="0" tIns="46800" rIns="0" bIns="0">
            <a:spAutoFit/>
          </a:bodyPr>
          <a:lstStyle>
            <a:defPPr>
              <a:defRPr lang="sv-SE"/>
            </a:defPPr>
            <a:lvl1pPr>
              <a:lnSpc>
                <a:spcPts val="3200"/>
              </a:lnSpc>
              <a:spcAft>
                <a:spcPts val="800"/>
              </a:spcAft>
              <a:defRPr sz="2800" kern="1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stStyle>
          <a:p>
            <a:pPr marL="0" marR="0" lvl="0" indent="0" algn="l" defTabSz="914400" rtl="0" eaLnBrk="1" fontAlgn="auto" latinLnBrk="0" hangingPunct="1">
              <a:lnSpc>
                <a:spcPts val="3200"/>
              </a:lnSpc>
              <a:spcBef>
                <a:spcPts val="0"/>
              </a:spcBef>
              <a:spcAft>
                <a:spcPts val="800"/>
              </a:spcAft>
              <a:buClrTx/>
              <a:buSzTx/>
              <a:buFontTx/>
              <a:buNone/>
              <a:tabLst/>
              <a:defRPr/>
            </a:pPr>
            <a: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t>We care for your air while protecting </a:t>
            </a:r>
            <a:b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br>
            <a: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t>the environment.</a:t>
            </a:r>
          </a:p>
        </p:txBody>
      </p:sp>
      <p:sp>
        <p:nvSpPr>
          <p:cNvPr id="18" name="Rektangel 6">
            <a:extLst>
              <a:ext uri="{FF2B5EF4-FFF2-40B4-BE49-F238E27FC236}">
                <a16:creationId xmlns:a16="http://schemas.microsoft.com/office/drawing/2014/main" id="{A0F2FC29-641D-7E5B-25F3-BC977DF7A5AC}"/>
              </a:ext>
            </a:extLst>
          </p:cNvPr>
          <p:cNvSpPr/>
          <p:nvPr/>
        </p:nvSpPr>
        <p:spPr>
          <a:xfrm>
            <a:off x="1155976" y="2251007"/>
            <a:ext cx="1612623" cy="139907"/>
          </a:xfrm>
          <a:prstGeom prst="rect">
            <a:avLst/>
          </a:prstGeom>
          <a:gradFill flip="none" rotWithShape="1">
            <a:gsLst>
              <a:gs pos="0">
                <a:srgbClr val="877454"/>
              </a:gs>
              <a:gs pos="100000">
                <a:srgbClr val="E5D0A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0" name="Rak 9">
            <a:extLst>
              <a:ext uri="{FF2B5EF4-FFF2-40B4-BE49-F238E27FC236}">
                <a16:creationId xmlns:a16="http://schemas.microsoft.com/office/drawing/2014/main" id="{5AA0BB9A-58E4-D8C3-D80D-5D1047387683}"/>
              </a:ext>
            </a:extLst>
          </p:cNvPr>
          <p:cNvCxnSpPr>
            <a:cxnSpLocks/>
          </p:cNvCxnSpPr>
          <p:nvPr/>
        </p:nvCxnSpPr>
        <p:spPr>
          <a:xfrm flipH="1">
            <a:off x="431801" y="849397"/>
            <a:ext cx="11328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descr="A black and white logo&#10;&#10;AI-generated content may be incorrect.">
            <a:extLst>
              <a:ext uri="{FF2B5EF4-FFF2-40B4-BE49-F238E27FC236}">
                <a16:creationId xmlns:a16="http://schemas.microsoft.com/office/drawing/2014/main" id="{546BDA67-12E0-1118-1B96-15AB01DCDAD3}"/>
              </a:ext>
            </a:extLst>
          </p:cNvPr>
          <p:cNvPicPr>
            <a:picLocks noChangeAspect="1"/>
          </p:cNvPicPr>
          <p:nvPr/>
        </p:nvPicPr>
        <p:blipFill>
          <a:blip r:embed="rId4"/>
          <a:stretch>
            <a:fillRect/>
          </a:stretch>
        </p:blipFill>
        <p:spPr>
          <a:xfrm>
            <a:off x="10670458" y="237460"/>
            <a:ext cx="1089542" cy="390056"/>
          </a:xfrm>
          <a:prstGeom prst="rect">
            <a:avLst/>
          </a:prstGeom>
        </p:spPr>
      </p:pic>
    </p:spTree>
    <p:extLst>
      <p:ext uri="{BB962C8B-B14F-4D97-AF65-F5344CB8AC3E}">
        <p14:creationId xmlns:p14="http://schemas.microsoft.com/office/powerpoint/2010/main" val="288978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group of machines on a dark background&#10;&#10;AI-generated content may be incorrect.">
            <a:extLst>
              <a:ext uri="{FF2B5EF4-FFF2-40B4-BE49-F238E27FC236}">
                <a16:creationId xmlns:a16="http://schemas.microsoft.com/office/drawing/2014/main" id="{F5A77FA0-A402-8537-0621-D9F4BE8A3330}"/>
              </a:ext>
            </a:extLst>
          </p:cNvPr>
          <p:cNvPicPr>
            <a:picLocks noChangeAspect="1"/>
          </p:cNvPicPr>
          <p:nvPr/>
        </p:nvPicPr>
        <p:blipFill>
          <a:blip r:embed="rId3"/>
          <a:srcRect l="9631" t="16429"/>
          <a:stretch>
            <a:fillRect/>
          </a:stretch>
        </p:blipFill>
        <p:spPr>
          <a:xfrm>
            <a:off x="0" y="0"/>
            <a:ext cx="12192000" cy="6858000"/>
          </a:xfrm>
          <a:prstGeom prst="rect">
            <a:avLst/>
          </a:prstGeom>
        </p:spPr>
      </p:pic>
      <p:sp>
        <p:nvSpPr>
          <p:cNvPr id="6" name="Text Placeholder 5">
            <a:extLst>
              <a:ext uri="{FF2B5EF4-FFF2-40B4-BE49-F238E27FC236}">
                <a16:creationId xmlns:a16="http://schemas.microsoft.com/office/drawing/2014/main" id="{DDCDFEA4-D698-6C65-A635-D2CCD80735CC}"/>
              </a:ext>
            </a:extLst>
          </p:cNvPr>
          <p:cNvSpPr>
            <a:spLocks noGrp="1"/>
          </p:cNvSpPr>
          <p:nvPr>
            <p:ph type="body" sz="quarter" idx="13"/>
          </p:nvPr>
        </p:nvSpPr>
        <p:spPr/>
        <p:txBody>
          <a:bodyPr/>
          <a:lstStyle/>
          <a:p>
            <a:r>
              <a:rPr lang="en-US" b="1">
                <a:solidFill>
                  <a:schemeClr val="bg1"/>
                </a:solidFill>
              </a:rPr>
              <a:t>FläktGroup’s Vision</a:t>
            </a:r>
            <a:endParaRPr lang="en-US" dirty="0">
              <a:solidFill>
                <a:schemeClr val="bg1"/>
              </a:solidFill>
              <a:ea typeface="Calibri"/>
              <a:cs typeface="Calibri"/>
            </a:endParaRPr>
          </a:p>
        </p:txBody>
      </p:sp>
      <p:sp>
        <p:nvSpPr>
          <p:cNvPr id="9" name="Rektangel 6">
            <a:extLst>
              <a:ext uri="{FF2B5EF4-FFF2-40B4-BE49-F238E27FC236}">
                <a16:creationId xmlns:a16="http://schemas.microsoft.com/office/drawing/2014/main" id="{84103F5A-8AEB-00BD-C0D9-46C4483F13DF}"/>
              </a:ext>
            </a:extLst>
          </p:cNvPr>
          <p:cNvSpPr/>
          <p:nvPr/>
        </p:nvSpPr>
        <p:spPr>
          <a:xfrm>
            <a:off x="1155976" y="2251007"/>
            <a:ext cx="1612623" cy="139907"/>
          </a:xfrm>
          <a:prstGeom prst="rect">
            <a:avLst/>
          </a:prstGeom>
          <a:gradFill flip="none" rotWithShape="1">
            <a:gsLst>
              <a:gs pos="0">
                <a:srgbClr val="877454"/>
              </a:gs>
              <a:gs pos="100000">
                <a:srgbClr val="E5D0A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TextBox 4">
            <a:extLst>
              <a:ext uri="{FF2B5EF4-FFF2-40B4-BE49-F238E27FC236}">
                <a16:creationId xmlns:a16="http://schemas.microsoft.com/office/drawing/2014/main" id="{88A66522-3DFA-1D55-9EB8-3BD2B5E5ABE7}"/>
              </a:ext>
            </a:extLst>
          </p:cNvPr>
          <p:cNvSpPr txBox="1"/>
          <p:nvPr/>
        </p:nvSpPr>
        <p:spPr>
          <a:xfrm>
            <a:off x="1155975" y="1577108"/>
            <a:ext cx="10542080" cy="564385"/>
          </a:xfrm>
          <a:prstGeom prst="rect">
            <a:avLst/>
          </a:prstGeom>
          <a:noFill/>
        </p:spPr>
        <p:txBody>
          <a:bodyPr wrap="square" lIns="0" rIns="0">
            <a:spAutoFit/>
          </a:bodyPr>
          <a:lstStyle/>
          <a:p>
            <a:pPr marL="0" marR="0" lvl="0" indent="0" algn="l" defTabSz="914400" rtl="0" eaLnBrk="1" fontAlgn="auto" latinLnBrk="0" hangingPunct="1">
              <a:lnSpc>
                <a:spcPct val="107000"/>
              </a:lnSpc>
              <a:spcBef>
                <a:spcPts val="0"/>
              </a:spcBef>
              <a:spcAft>
                <a:spcPts val="3800"/>
              </a:spcAft>
              <a:buClrTx/>
              <a:buSzTx/>
              <a:buFontTx/>
              <a:buNone/>
              <a:tabLst/>
              <a:defRPr/>
            </a:pPr>
            <a:r>
              <a:rPr kumimoji="0" lang="en-US" sz="30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t>Our Vision:</a:t>
            </a:r>
            <a:endParaRPr kumimoji="0" lang="en-US" sz="28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4" name="TextBox 4">
            <a:extLst>
              <a:ext uri="{FF2B5EF4-FFF2-40B4-BE49-F238E27FC236}">
                <a16:creationId xmlns:a16="http://schemas.microsoft.com/office/drawing/2014/main" id="{6C2BECD3-96DE-0B1F-75A3-E20E6D07FDF1}"/>
              </a:ext>
            </a:extLst>
          </p:cNvPr>
          <p:cNvSpPr txBox="1"/>
          <p:nvPr/>
        </p:nvSpPr>
        <p:spPr>
          <a:xfrm>
            <a:off x="1155975" y="2558402"/>
            <a:ext cx="10542080" cy="2099101"/>
          </a:xfrm>
          <a:prstGeom prst="rect">
            <a:avLst/>
          </a:prstGeom>
          <a:noFill/>
        </p:spPr>
        <p:txBody>
          <a:bodyPr wrap="square" lIns="0" tIns="46800" rIns="0" bIns="0">
            <a:spAutoFit/>
          </a:bodyPr>
          <a:lstStyle/>
          <a:p>
            <a:pPr marL="0" marR="0" lvl="0" indent="0" algn="l" defTabSz="914400" rtl="0" eaLnBrk="1" fontAlgn="auto" latinLnBrk="0" hangingPunct="1">
              <a:lnSpc>
                <a:spcPts val="3200"/>
              </a:lnSpc>
              <a:spcBef>
                <a:spcPts val="0"/>
              </a:spcBef>
              <a:spcAft>
                <a:spcPts val="800"/>
              </a:spcAft>
              <a:buClrTx/>
              <a:buSzTx/>
              <a:buFontTx/>
              <a:buNone/>
              <a:tabLst/>
              <a:defRPr/>
            </a:pPr>
            <a: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t>We are the leaders in air technology, delivering best-in-class, </a:t>
            </a:r>
            <a:b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br>
            <a: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t>innovative and energy-efficient solutions </a:t>
            </a:r>
            <a:b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br>
            <a: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t>to ensure comfort, safety and performance </a:t>
            </a:r>
            <a:b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br>
            <a: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t>for our customers, while reducing </a:t>
            </a:r>
            <a:b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br>
            <a:r>
              <a:rPr kumimoji="0" lang="en-US" sz="2800" b="0" i="0" u="none" strike="noStrike" kern="100" cap="none" spc="0" normalizeH="0" baseline="0" noProof="0" dirty="0">
                <a:ln>
                  <a:noFill/>
                </a:ln>
                <a:solidFill>
                  <a:srgbClr val="FFFFFF"/>
                </a:solidFill>
                <a:effectLst/>
                <a:uLnTx/>
                <a:uFillTx/>
                <a:latin typeface="Calibri Light" panose="020F0302020204030204" pitchFamily="34" charset="0"/>
                <a:ea typeface="Calibri" panose="020F0502020204030204" pitchFamily="34" charset="0"/>
                <a:cs typeface="Calibri Light" panose="020F0302020204030204" pitchFamily="34" charset="0"/>
              </a:rPr>
              <a:t>their carbon footprint.</a:t>
            </a:r>
          </a:p>
        </p:txBody>
      </p:sp>
      <p:cxnSp>
        <p:nvCxnSpPr>
          <p:cNvPr id="15" name="Rak 9">
            <a:extLst>
              <a:ext uri="{FF2B5EF4-FFF2-40B4-BE49-F238E27FC236}">
                <a16:creationId xmlns:a16="http://schemas.microsoft.com/office/drawing/2014/main" id="{ACECBBC6-48B8-7ADC-1A4A-E0C105500A4F}"/>
              </a:ext>
            </a:extLst>
          </p:cNvPr>
          <p:cNvCxnSpPr>
            <a:cxnSpLocks/>
          </p:cNvCxnSpPr>
          <p:nvPr/>
        </p:nvCxnSpPr>
        <p:spPr>
          <a:xfrm flipH="1">
            <a:off x="431801" y="849397"/>
            <a:ext cx="11328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black and white logo&#10;&#10;AI-generated content may be incorrect.">
            <a:extLst>
              <a:ext uri="{FF2B5EF4-FFF2-40B4-BE49-F238E27FC236}">
                <a16:creationId xmlns:a16="http://schemas.microsoft.com/office/drawing/2014/main" id="{AD1ADA5F-C9E0-59F0-6CE9-0D953996C508}"/>
              </a:ext>
            </a:extLst>
          </p:cNvPr>
          <p:cNvPicPr>
            <a:picLocks noChangeAspect="1"/>
          </p:cNvPicPr>
          <p:nvPr/>
        </p:nvPicPr>
        <p:blipFill>
          <a:blip r:embed="rId4"/>
          <a:stretch>
            <a:fillRect/>
          </a:stretch>
        </p:blipFill>
        <p:spPr>
          <a:xfrm>
            <a:off x="10670458" y="237460"/>
            <a:ext cx="1089542" cy="390056"/>
          </a:xfrm>
          <a:prstGeom prst="rect">
            <a:avLst/>
          </a:prstGeom>
        </p:spPr>
      </p:pic>
    </p:spTree>
    <p:extLst>
      <p:ext uri="{BB962C8B-B14F-4D97-AF65-F5344CB8AC3E}">
        <p14:creationId xmlns:p14="http://schemas.microsoft.com/office/powerpoint/2010/main" val="3649928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321D9-9ECC-8918-6187-FF508FEAA57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CB664ED-BFC4-B6FE-809D-A17A7C898BD8}"/>
              </a:ext>
            </a:extLst>
          </p:cNvPr>
          <p:cNvSpPr>
            <a:spLocks noGrp="1"/>
          </p:cNvSpPr>
          <p:nvPr>
            <p:ph type="sldNum" sz="quarter" idx="1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3" name="Text Placeholder 1">
            <a:extLst>
              <a:ext uri="{FF2B5EF4-FFF2-40B4-BE49-F238E27FC236}">
                <a16:creationId xmlns:a16="http://schemas.microsoft.com/office/drawing/2014/main" id="{A44F325A-75E9-F3D6-DA7E-2B042E77FF6D}"/>
              </a:ext>
            </a:extLst>
          </p:cNvPr>
          <p:cNvSpPr>
            <a:spLocks noGrp="1"/>
          </p:cNvSpPr>
          <p:nvPr>
            <p:ph type="body" sz="quarter" idx="13"/>
          </p:nvPr>
        </p:nvSpPr>
        <p:spPr>
          <a:xfrm>
            <a:off x="391907" y="546725"/>
            <a:ext cx="3329412" cy="2440707"/>
          </a:xfrm>
        </p:spPr>
        <p:txBody>
          <a:bodyPr tIns="36000" anchor="t"/>
          <a:lstStyle/>
          <a:p>
            <a:pPr>
              <a:lnSpc>
                <a:spcPct val="85000"/>
              </a:lnSpc>
            </a:pPr>
            <a:r>
              <a:rPr lang="en-US" sz="3400">
                <a:solidFill>
                  <a:srgbClr val="000000"/>
                </a:solidFill>
                <a:latin typeface="Calibri Light"/>
                <a:ea typeface="Calibri Light"/>
                <a:cs typeface="Calibri Light"/>
              </a:rPr>
              <a:t>Who We Are and</a:t>
            </a:r>
            <a:br>
              <a:rPr lang="en-US" sz="3400">
                <a:solidFill>
                  <a:srgbClr val="000000"/>
                </a:solidFill>
                <a:latin typeface="Calibri Light"/>
                <a:ea typeface="Calibri Light"/>
                <a:cs typeface="Calibri Light"/>
              </a:rPr>
            </a:br>
            <a:r>
              <a:rPr lang="en-US" sz="3400">
                <a:solidFill>
                  <a:srgbClr val="000000"/>
                </a:solidFill>
                <a:latin typeface="Calibri Light"/>
                <a:ea typeface="Calibri Light"/>
                <a:cs typeface="Calibri Light"/>
              </a:rPr>
              <a:t>What We Do</a:t>
            </a:r>
            <a:endParaRPr lang="en-US" sz="3400" dirty="0">
              <a:solidFill>
                <a:srgbClr val="000000"/>
              </a:solidFill>
              <a:latin typeface="Calibri Light" panose="020F0302020204030204" pitchFamily="34" charset="0"/>
              <a:ea typeface="Calibri Light"/>
              <a:cs typeface="Calibri Light" panose="020F0302020204030204" pitchFamily="34" charset="0"/>
            </a:endParaRPr>
          </a:p>
        </p:txBody>
      </p:sp>
      <p:sp>
        <p:nvSpPr>
          <p:cNvPr id="8" name="Rectangle 7">
            <a:extLst>
              <a:ext uri="{FF2B5EF4-FFF2-40B4-BE49-F238E27FC236}">
                <a16:creationId xmlns:a16="http://schemas.microsoft.com/office/drawing/2014/main" id="{33D84EBC-DD59-CF6B-69C8-8CB427301D83}"/>
              </a:ext>
            </a:extLst>
          </p:cNvPr>
          <p:cNvSpPr/>
          <p:nvPr/>
        </p:nvSpPr>
        <p:spPr>
          <a:xfrm>
            <a:off x="391907" y="291230"/>
            <a:ext cx="2053849" cy="126960"/>
          </a:xfrm>
          <a:prstGeom prst="rect">
            <a:avLst/>
          </a:prstGeom>
          <a:gradFill flip="none" rotWithShape="1">
            <a:gsLst>
              <a:gs pos="0">
                <a:srgbClr val="E5CFA4"/>
              </a:gs>
              <a:gs pos="100000">
                <a:srgbClr val="88745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63" name="Group 62">
            <a:extLst>
              <a:ext uri="{FF2B5EF4-FFF2-40B4-BE49-F238E27FC236}">
                <a16:creationId xmlns:a16="http://schemas.microsoft.com/office/drawing/2014/main" id="{DDE867CB-7CBA-5F1D-812B-360CBED6BF23}"/>
              </a:ext>
            </a:extLst>
          </p:cNvPr>
          <p:cNvGrpSpPr/>
          <p:nvPr/>
        </p:nvGrpSpPr>
        <p:grpSpPr>
          <a:xfrm>
            <a:off x="4639246" y="735814"/>
            <a:ext cx="7662874" cy="5386294"/>
            <a:chOff x="4646114" y="689598"/>
            <a:chExt cx="7662874" cy="5386294"/>
          </a:xfrm>
        </p:grpSpPr>
        <p:sp>
          <p:nvSpPr>
            <p:cNvPr id="17" name="Rectangle 16">
              <a:extLst>
                <a:ext uri="{FF2B5EF4-FFF2-40B4-BE49-F238E27FC236}">
                  <a16:creationId xmlns:a16="http://schemas.microsoft.com/office/drawing/2014/main" id="{6286658B-F91B-37EB-8BEA-01622C9BEC56}"/>
                </a:ext>
              </a:extLst>
            </p:cNvPr>
            <p:cNvSpPr/>
            <p:nvPr/>
          </p:nvSpPr>
          <p:spPr>
            <a:xfrm>
              <a:off x="9777300" y="4945619"/>
              <a:ext cx="2531688" cy="833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Service and support</a:t>
              </a:r>
            </a:p>
          </p:txBody>
        </p:sp>
        <p:sp>
          <p:nvSpPr>
            <p:cNvPr id="16" name="Rectangle 15">
              <a:extLst>
                <a:ext uri="{FF2B5EF4-FFF2-40B4-BE49-F238E27FC236}">
                  <a16:creationId xmlns:a16="http://schemas.microsoft.com/office/drawing/2014/main" id="{D24571FF-9016-6188-194E-0C24032E4226}"/>
                </a:ext>
              </a:extLst>
            </p:cNvPr>
            <p:cNvSpPr/>
            <p:nvPr/>
          </p:nvSpPr>
          <p:spPr>
            <a:xfrm>
              <a:off x="9660077" y="3610182"/>
              <a:ext cx="2595951" cy="8322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324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OEM, key account and sales rep route to market</a:t>
              </a:r>
            </a:p>
          </p:txBody>
        </p:sp>
        <p:grpSp>
          <p:nvGrpSpPr>
            <p:cNvPr id="62" name="Group 61">
              <a:extLst>
                <a:ext uri="{FF2B5EF4-FFF2-40B4-BE49-F238E27FC236}">
                  <a16:creationId xmlns:a16="http://schemas.microsoft.com/office/drawing/2014/main" id="{022CD950-364B-506D-C3C2-3AB949619218}"/>
                </a:ext>
              </a:extLst>
            </p:cNvPr>
            <p:cNvGrpSpPr/>
            <p:nvPr/>
          </p:nvGrpSpPr>
          <p:grpSpPr>
            <a:xfrm>
              <a:off x="4646114" y="689598"/>
              <a:ext cx="7583550" cy="5386294"/>
              <a:chOff x="4646114" y="689598"/>
              <a:chExt cx="7583550" cy="5386294"/>
            </a:xfrm>
          </p:grpSpPr>
          <p:grpSp>
            <p:nvGrpSpPr>
              <p:cNvPr id="37" name="Group 36">
                <a:extLst>
                  <a:ext uri="{FF2B5EF4-FFF2-40B4-BE49-F238E27FC236}">
                    <a16:creationId xmlns:a16="http://schemas.microsoft.com/office/drawing/2014/main" id="{80F449AF-AF8E-8EE8-8016-DBCE70D461CE}"/>
                  </a:ext>
                </a:extLst>
              </p:cNvPr>
              <p:cNvGrpSpPr/>
              <p:nvPr/>
            </p:nvGrpSpPr>
            <p:grpSpPr>
              <a:xfrm>
                <a:off x="4646114" y="689598"/>
                <a:ext cx="7583550" cy="5386294"/>
                <a:chOff x="4176449" y="657797"/>
                <a:chExt cx="7583550" cy="5531161"/>
              </a:xfrm>
            </p:grpSpPr>
            <p:cxnSp>
              <p:nvCxnSpPr>
                <p:cNvPr id="64" name="Straight Connector 63">
                  <a:extLst>
                    <a:ext uri="{FF2B5EF4-FFF2-40B4-BE49-F238E27FC236}">
                      <a16:creationId xmlns:a16="http://schemas.microsoft.com/office/drawing/2014/main" id="{4E407E6D-3D1C-DDFA-3405-3579C5E4BA9F}"/>
                    </a:ext>
                  </a:extLst>
                </p:cNvPr>
                <p:cNvCxnSpPr>
                  <a:cxnSpLocks/>
                </p:cNvCxnSpPr>
                <p:nvPr/>
              </p:nvCxnSpPr>
              <p:spPr>
                <a:xfrm flipV="1">
                  <a:off x="4284722" y="2034496"/>
                  <a:ext cx="3625945" cy="5498"/>
                </a:xfrm>
                <a:prstGeom prst="line">
                  <a:avLst/>
                </a:prstGeom>
                <a:ln w="381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F6A6B622-EADC-37B7-3F6F-3848077E7D5E}"/>
                    </a:ext>
                  </a:extLst>
                </p:cNvPr>
                <p:cNvCxnSpPr>
                  <a:cxnSpLocks/>
                </p:cNvCxnSpPr>
                <p:nvPr/>
              </p:nvCxnSpPr>
              <p:spPr>
                <a:xfrm>
                  <a:off x="4176449" y="4812259"/>
                  <a:ext cx="3653900" cy="0"/>
                </a:xfrm>
                <a:prstGeom prst="line">
                  <a:avLst/>
                </a:prstGeom>
                <a:ln w="381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06C1BCBF-4374-19C3-C1FE-1A722F6437F3}"/>
                    </a:ext>
                  </a:extLst>
                </p:cNvPr>
                <p:cNvCxnSpPr>
                  <a:cxnSpLocks/>
                </p:cNvCxnSpPr>
                <p:nvPr/>
              </p:nvCxnSpPr>
              <p:spPr>
                <a:xfrm flipH="1" flipV="1">
                  <a:off x="8118655" y="2034496"/>
                  <a:ext cx="3641344" cy="5760"/>
                </a:xfrm>
                <a:prstGeom prst="line">
                  <a:avLst/>
                </a:prstGeom>
                <a:ln w="381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22AE436B-BB6A-F299-76B4-B1DF2041CEEC}"/>
                    </a:ext>
                  </a:extLst>
                </p:cNvPr>
                <p:cNvCxnSpPr>
                  <a:cxnSpLocks/>
                </p:cNvCxnSpPr>
                <p:nvPr/>
              </p:nvCxnSpPr>
              <p:spPr>
                <a:xfrm flipH="1">
                  <a:off x="8122192" y="4812259"/>
                  <a:ext cx="3489023" cy="0"/>
                </a:xfrm>
                <a:prstGeom prst="line">
                  <a:avLst/>
                </a:prstGeom>
                <a:ln w="381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0BDD8F9E-15A9-20B8-5E48-17C02DC59D2C}"/>
                    </a:ext>
                  </a:extLst>
                </p:cNvPr>
                <p:cNvCxnSpPr>
                  <a:cxnSpLocks/>
                </p:cNvCxnSpPr>
                <p:nvPr/>
              </p:nvCxnSpPr>
              <p:spPr>
                <a:xfrm flipH="1">
                  <a:off x="4284368" y="6188958"/>
                  <a:ext cx="7326847" cy="0"/>
                </a:xfrm>
                <a:prstGeom prst="line">
                  <a:avLst/>
                </a:prstGeom>
                <a:ln w="381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B4AE59C8-604F-D50A-3A19-AA1C55B5B582}"/>
                    </a:ext>
                  </a:extLst>
                </p:cNvPr>
                <p:cNvCxnSpPr>
                  <a:cxnSpLocks/>
                </p:cNvCxnSpPr>
                <p:nvPr/>
              </p:nvCxnSpPr>
              <p:spPr>
                <a:xfrm>
                  <a:off x="4284368" y="657797"/>
                  <a:ext cx="7471347" cy="0"/>
                </a:xfrm>
                <a:prstGeom prst="line">
                  <a:avLst/>
                </a:prstGeom>
                <a:ln w="381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DC82C31-9F60-D8C2-1FEF-DEFFCE29A103}"/>
                    </a:ext>
                  </a:extLst>
                </p:cNvPr>
                <p:cNvCxnSpPr>
                  <a:cxnSpLocks/>
                </p:cNvCxnSpPr>
                <p:nvPr/>
              </p:nvCxnSpPr>
              <p:spPr>
                <a:xfrm>
                  <a:off x="4284368" y="3423611"/>
                  <a:ext cx="3545981" cy="0"/>
                </a:xfrm>
                <a:prstGeom prst="line">
                  <a:avLst/>
                </a:prstGeom>
                <a:ln w="381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35D55DB-3E60-6B30-7102-24E015549EF2}"/>
                    </a:ext>
                  </a:extLst>
                </p:cNvPr>
                <p:cNvCxnSpPr>
                  <a:cxnSpLocks/>
                </p:cNvCxnSpPr>
                <p:nvPr/>
              </p:nvCxnSpPr>
              <p:spPr>
                <a:xfrm>
                  <a:off x="8015213" y="754543"/>
                  <a:ext cx="0" cy="2568877"/>
                </a:xfrm>
                <a:prstGeom prst="line">
                  <a:avLst/>
                </a:prstGeom>
                <a:ln w="381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19" name="Rectangle 18">
                <a:extLst>
                  <a:ext uri="{FF2B5EF4-FFF2-40B4-BE49-F238E27FC236}">
                    <a16:creationId xmlns:a16="http://schemas.microsoft.com/office/drawing/2014/main" id="{F1781B71-9859-E3C0-78D1-B1DE6C7EF85D}"/>
                  </a:ext>
                </a:extLst>
              </p:cNvPr>
              <p:cNvSpPr/>
              <p:nvPr/>
            </p:nvSpPr>
            <p:spPr>
              <a:xfrm>
                <a:off x="5985048" y="3609739"/>
                <a:ext cx="2634385" cy="833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rgbClr val="000000"/>
                    </a:solidFill>
                    <a:latin typeface="Calibri"/>
                  </a:rPr>
                  <a:t>Global</a:t>
                </a:r>
                <a:r>
                  <a:rPr kumimoji="0" lang="en-US" sz="1500" b="0" i="0" u="none" strike="noStrike" kern="1200" cap="none" spc="0" normalizeH="0" baseline="0" noProof="0" dirty="0">
                    <a:ln>
                      <a:noFill/>
                    </a:ln>
                    <a:solidFill>
                      <a:srgbClr val="000000"/>
                    </a:solidFill>
                    <a:effectLst/>
                    <a:uLnTx/>
                    <a:uFillTx/>
                    <a:latin typeface="Calibri"/>
                    <a:ea typeface="+mn-ea"/>
                    <a:cs typeface="+mn-cs"/>
                  </a:rPr>
                  <a:t> footprint</a:t>
                </a:r>
              </a:p>
            </p:txBody>
          </p:sp>
          <p:grpSp>
            <p:nvGrpSpPr>
              <p:cNvPr id="45" name="Group 44">
                <a:extLst>
                  <a:ext uri="{FF2B5EF4-FFF2-40B4-BE49-F238E27FC236}">
                    <a16:creationId xmlns:a16="http://schemas.microsoft.com/office/drawing/2014/main" id="{7EABF98A-8571-2C7E-9834-0081D42DBF61}"/>
                  </a:ext>
                </a:extLst>
              </p:cNvPr>
              <p:cNvGrpSpPr>
                <a:grpSpLocks noChangeAspect="1"/>
              </p:cNvGrpSpPr>
              <p:nvPr/>
            </p:nvGrpSpPr>
            <p:grpSpPr>
              <a:xfrm>
                <a:off x="4853893" y="3627997"/>
                <a:ext cx="833773" cy="833773"/>
                <a:chOff x="8286273" y="925432"/>
                <a:chExt cx="857826" cy="857826"/>
              </a:xfrm>
            </p:grpSpPr>
            <p:sp>
              <p:nvSpPr>
                <p:cNvPr id="11" name="Oval 10">
                  <a:extLst>
                    <a:ext uri="{FF2B5EF4-FFF2-40B4-BE49-F238E27FC236}">
                      <a16:creationId xmlns:a16="http://schemas.microsoft.com/office/drawing/2014/main" id="{C4FD1E4C-33C8-94A5-F170-4BD0245C98B9}"/>
                    </a:ext>
                  </a:extLst>
                </p:cNvPr>
                <p:cNvSpPr/>
                <p:nvPr/>
              </p:nvSpPr>
              <p:spPr>
                <a:xfrm>
                  <a:off x="8286273" y="925432"/>
                  <a:ext cx="857826" cy="857826"/>
                </a:xfrm>
                <a:prstGeom prst="ellipse">
                  <a:avLst/>
                </a:pr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Graphic 4">
                  <a:extLst>
                    <a:ext uri="{FF2B5EF4-FFF2-40B4-BE49-F238E27FC236}">
                      <a16:creationId xmlns:a16="http://schemas.microsoft.com/office/drawing/2014/main" id="{E245D862-B665-1ED2-4FD8-721DC4D3E7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91574" y="1030733"/>
                  <a:ext cx="647224" cy="647224"/>
                </a:xfrm>
                <a:prstGeom prst="rect">
                  <a:avLst/>
                </a:prstGeom>
              </p:spPr>
            </p:pic>
          </p:grpSp>
          <p:grpSp>
            <p:nvGrpSpPr>
              <p:cNvPr id="36" name="Group 35">
                <a:extLst>
                  <a:ext uri="{FF2B5EF4-FFF2-40B4-BE49-F238E27FC236}">
                    <a16:creationId xmlns:a16="http://schemas.microsoft.com/office/drawing/2014/main" id="{436343E9-A2E4-E6B1-EE76-B89366EF233E}"/>
                  </a:ext>
                </a:extLst>
              </p:cNvPr>
              <p:cNvGrpSpPr>
                <a:grpSpLocks noChangeAspect="1"/>
              </p:cNvGrpSpPr>
              <p:nvPr/>
            </p:nvGrpSpPr>
            <p:grpSpPr>
              <a:xfrm>
                <a:off x="8709817" y="4980080"/>
                <a:ext cx="833773" cy="833773"/>
                <a:chOff x="6286963" y="3690707"/>
                <a:chExt cx="857826" cy="857826"/>
              </a:xfrm>
            </p:grpSpPr>
            <p:sp>
              <p:nvSpPr>
                <p:cNvPr id="21" name="Oval 20">
                  <a:extLst>
                    <a:ext uri="{FF2B5EF4-FFF2-40B4-BE49-F238E27FC236}">
                      <a16:creationId xmlns:a16="http://schemas.microsoft.com/office/drawing/2014/main" id="{E6FB3A6D-B788-95FA-94B8-82846E277631}"/>
                    </a:ext>
                  </a:extLst>
                </p:cNvPr>
                <p:cNvSpPr/>
                <p:nvPr/>
              </p:nvSpPr>
              <p:spPr>
                <a:xfrm>
                  <a:off x="6286963" y="3690707"/>
                  <a:ext cx="857826" cy="857826"/>
                </a:xfrm>
                <a:prstGeom prst="ellipse">
                  <a:avLst/>
                </a:pr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7" name="Graphic 6">
                  <a:extLst>
                    <a:ext uri="{FF2B5EF4-FFF2-40B4-BE49-F238E27FC236}">
                      <a16:creationId xmlns:a16="http://schemas.microsoft.com/office/drawing/2014/main" id="{4D62A66E-1578-0A8F-7B2A-EA772A96125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22475" y="3825381"/>
                  <a:ext cx="586801" cy="586801"/>
                </a:xfrm>
                <a:prstGeom prst="rect">
                  <a:avLst/>
                </a:prstGeom>
              </p:spPr>
            </p:pic>
          </p:grpSp>
          <p:sp>
            <p:nvSpPr>
              <p:cNvPr id="20" name="Rectangle 19">
                <a:extLst>
                  <a:ext uri="{FF2B5EF4-FFF2-40B4-BE49-F238E27FC236}">
                    <a16:creationId xmlns:a16="http://schemas.microsoft.com/office/drawing/2014/main" id="{118731AB-DF64-AB1C-AF35-A4182E1CB05F}"/>
                  </a:ext>
                </a:extLst>
              </p:cNvPr>
              <p:cNvSpPr/>
              <p:nvPr/>
            </p:nvSpPr>
            <p:spPr>
              <a:xfrm>
                <a:off x="9571121" y="2191533"/>
                <a:ext cx="2634385" cy="9122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Engineered air quality and </a:t>
                </a:r>
                <a:br>
                  <a:rPr kumimoji="0" lang="en-US" sz="1500" b="0" i="0" u="none" strike="noStrike" kern="1200" cap="none" spc="0" normalizeH="0" baseline="0" noProof="0" dirty="0">
                    <a:ln>
                      <a:noFill/>
                    </a:ln>
                    <a:solidFill>
                      <a:srgbClr val="000000"/>
                    </a:solidFill>
                    <a:effectLst/>
                    <a:uLnTx/>
                    <a:uFillTx/>
                    <a:latin typeface="Calibri"/>
                    <a:ea typeface="+mn-ea"/>
                    <a:cs typeface="+mn-cs"/>
                  </a:rPr>
                </a:br>
                <a:r>
                  <a:rPr kumimoji="0" lang="en-US" sz="1500" b="0" i="0" u="none" strike="noStrike" kern="1200" cap="none" spc="0" normalizeH="0" baseline="0" noProof="0" dirty="0">
                    <a:ln>
                      <a:noFill/>
                    </a:ln>
                    <a:solidFill>
                      <a:srgbClr val="000000"/>
                    </a:solidFill>
                    <a:effectLst/>
                    <a:uLnTx/>
                    <a:uFillTx/>
                    <a:latin typeface="Calibri"/>
                    <a:ea typeface="+mn-ea"/>
                    <a:cs typeface="+mn-cs"/>
                  </a:rPr>
                  <a:t>data center solutions</a:t>
                </a:r>
              </a:p>
            </p:txBody>
          </p:sp>
          <p:grpSp>
            <p:nvGrpSpPr>
              <p:cNvPr id="46" name="Group 45">
                <a:extLst>
                  <a:ext uri="{FF2B5EF4-FFF2-40B4-BE49-F238E27FC236}">
                    <a16:creationId xmlns:a16="http://schemas.microsoft.com/office/drawing/2014/main" id="{16F7019A-AAD9-B85F-A311-7D50C145E829}"/>
                  </a:ext>
                </a:extLst>
              </p:cNvPr>
              <p:cNvGrpSpPr>
                <a:grpSpLocks noChangeAspect="1"/>
              </p:cNvGrpSpPr>
              <p:nvPr/>
            </p:nvGrpSpPr>
            <p:grpSpPr>
              <a:xfrm>
                <a:off x="8709817" y="2257906"/>
                <a:ext cx="833773" cy="833773"/>
                <a:chOff x="8286273" y="2305100"/>
                <a:chExt cx="857826" cy="857826"/>
              </a:xfrm>
            </p:grpSpPr>
            <p:sp>
              <p:nvSpPr>
                <p:cNvPr id="12" name="Oval 11">
                  <a:extLst>
                    <a:ext uri="{FF2B5EF4-FFF2-40B4-BE49-F238E27FC236}">
                      <a16:creationId xmlns:a16="http://schemas.microsoft.com/office/drawing/2014/main" id="{56294E66-C97A-6473-7ED8-37FFA27B9BFA}"/>
                    </a:ext>
                  </a:extLst>
                </p:cNvPr>
                <p:cNvSpPr/>
                <p:nvPr/>
              </p:nvSpPr>
              <p:spPr>
                <a:xfrm>
                  <a:off x="8286273" y="2305100"/>
                  <a:ext cx="857826" cy="857826"/>
                </a:xfrm>
                <a:prstGeom prst="ellipse">
                  <a:avLst/>
                </a:pr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10" name="Graphic 9">
                  <a:extLst>
                    <a:ext uri="{FF2B5EF4-FFF2-40B4-BE49-F238E27FC236}">
                      <a16:creationId xmlns:a16="http://schemas.microsoft.com/office/drawing/2014/main" id="{9F0CD0D4-E475-9496-C46A-959772E68F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92446" y="2427150"/>
                  <a:ext cx="645480" cy="645480"/>
                </a:xfrm>
                <a:prstGeom prst="rect">
                  <a:avLst/>
                </a:prstGeom>
              </p:spPr>
            </p:pic>
          </p:grpSp>
          <p:sp>
            <p:nvSpPr>
              <p:cNvPr id="14" name="Rectangle 13">
                <a:extLst>
                  <a:ext uri="{FF2B5EF4-FFF2-40B4-BE49-F238E27FC236}">
                    <a16:creationId xmlns:a16="http://schemas.microsoft.com/office/drawing/2014/main" id="{B8AD1CD4-0C5B-62B6-A972-41804EDBCE98}"/>
                  </a:ext>
                </a:extLst>
              </p:cNvPr>
              <p:cNvSpPr/>
              <p:nvPr/>
            </p:nvSpPr>
            <p:spPr>
              <a:xfrm>
                <a:off x="5985048" y="4975810"/>
                <a:ext cx="2524478" cy="829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72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Patented and certified products</a:t>
                </a:r>
              </a:p>
            </p:txBody>
          </p:sp>
          <p:grpSp>
            <p:nvGrpSpPr>
              <p:cNvPr id="39" name="Group 38">
                <a:extLst>
                  <a:ext uri="{FF2B5EF4-FFF2-40B4-BE49-F238E27FC236}">
                    <a16:creationId xmlns:a16="http://schemas.microsoft.com/office/drawing/2014/main" id="{1EF5730D-FE66-233D-6C48-F0236FBF394F}"/>
                  </a:ext>
                </a:extLst>
              </p:cNvPr>
              <p:cNvGrpSpPr>
                <a:grpSpLocks noChangeAspect="1"/>
              </p:cNvGrpSpPr>
              <p:nvPr/>
            </p:nvGrpSpPr>
            <p:grpSpPr>
              <a:xfrm>
                <a:off x="4853893" y="4979023"/>
                <a:ext cx="833773" cy="833773"/>
                <a:chOff x="4491718" y="2348516"/>
                <a:chExt cx="779842" cy="779842"/>
              </a:xfrm>
            </p:grpSpPr>
            <p:sp>
              <p:nvSpPr>
                <p:cNvPr id="9" name="Oval 8">
                  <a:extLst>
                    <a:ext uri="{FF2B5EF4-FFF2-40B4-BE49-F238E27FC236}">
                      <a16:creationId xmlns:a16="http://schemas.microsoft.com/office/drawing/2014/main" id="{F2FF8D86-9149-8737-EC71-45AF9672E1B8}"/>
                    </a:ext>
                  </a:extLst>
                </p:cNvPr>
                <p:cNvSpPr/>
                <p:nvPr/>
              </p:nvSpPr>
              <p:spPr>
                <a:xfrm>
                  <a:off x="4491718" y="2348516"/>
                  <a:ext cx="779842" cy="779842"/>
                </a:xfrm>
                <a:prstGeom prst="ellipse">
                  <a:avLst/>
                </a:pr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0" name="Graphic 29">
                  <a:extLst>
                    <a:ext uri="{FF2B5EF4-FFF2-40B4-BE49-F238E27FC236}">
                      <a16:creationId xmlns:a16="http://schemas.microsoft.com/office/drawing/2014/main" id="{84F3B402-C3AF-AD15-2C46-73F4EA4B990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88238" y="2445036"/>
                  <a:ext cx="586801" cy="586801"/>
                </a:xfrm>
                <a:prstGeom prst="rect">
                  <a:avLst/>
                </a:prstGeom>
              </p:spPr>
            </p:pic>
          </p:grpSp>
          <p:sp>
            <p:nvSpPr>
              <p:cNvPr id="18" name="Rectangle 17">
                <a:extLst>
                  <a:ext uri="{FF2B5EF4-FFF2-40B4-BE49-F238E27FC236}">
                    <a16:creationId xmlns:a16="http://schemas.microsoft.com/office/drawing/2014/main" id="{00FC8750-B18B-A540-FB50-0CA27A378CC8}"/>
                  </a:ext>
                </a:extLst>
              </p:cNvPr>
              <p:cNvSpPr/>
              <p:nvPr/>
            </p:nvSpPr>
            <p:spPr>
              <a:xfrm>
                <a:off x="5941096" y="974834"/>
                <a:ext cx="2531688" cy="829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Award winning and </a:t>
                </a:r>
                <a:br>
                  <a:rPr kumimoji="0" lang="en-US" sz="1500" b="0" i="0" u="none" strike="noStrike" kern="1200" cap="none" spc="0" normalizeH="0" baseline="0" noProof="0" dirty="0">
                    <a:ln>
                      <a:noFill/>
                    </a:ln>
                    <a:solidFill>
                      <a:srgbClr val="000000"/>
                    </a:solidFill>
                    <a:effectLst/>
                    <a:uLnTx/>
                    <a:uFillTx/>
                    <a:latin typeface="Calibri"/>
                    <a:ea typeface="+mn-ea"/>
                    <a:cs typeface="+mn-cs"/>
                  </a:rPr>
                </a:br>
                <a:r>
                  <a:rPr kumimoji="0" lang="en-US" sz="1500" b="0" i="0" u="none" strike="noStrike" kern="1200" cap="none" spc="0" normalizeH="0" baseline="0" noProof="0" dirty="0">
                    <a:ln>
                      <a:noFill/>
                    </a:ln>
                    <a:solidFill>
                      <a:srgbClr val="000000"/>
                    </a:solidFill>
                    <a:effectLst/>
                    <a:uLnTx/>
                    <a:uFillTx/>
                    <a:latin typeface="Calibri"/>
                    <a:ea typeface="+mn-ea"/>
                    <a:cs typeface="+mn-cs"/>
                  </a:rPr>
                  <a:t>industry </a:t>
                </a:r>
                <a:r>
                  <a:rPr lang="en-US" sz="1500" dirty="0">
                    <a:solidFill>
                      <a:srgbClr val="000000"/>
                    </a:solidFill>
                    <a:latin typeface="Calibri"/>
                  </a:rPr>
                  <a:t>recognized</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34" name="Group 33">
                <a:extLst>
                  <a:ext uri="{FF2B5EF4-FFF2-40B4-BE49-F238E27FC236}">
                    <a16:creationId xmlns:a16="http://schemas.microsoft.com/office/drawing/2014/main" id="{33CC36E5-2370-B88A-3AC4-440300E69DFD}"/>
                  </a:ext>
                </a:extLst>
              </p:cNvPr>
              <p:cNvGrpSpPr>
                <a:grpSpLocks noChangeAspect="1"/>
              </p:cNvGrpSpPr>
              <p:nvPr/>
            </p:nvGrpSpPr>
            <p:grpSpPr>
              <a:xfrm>
                <a:off x="4853893" y="946746"/>
                <a:ext cx="833773" cy="833773"/>
                <a:chOff x="6286963" y="5070375"/>
                <a:chExt cx="857826" cy="857826"/>
              </a:xfrm>
            </p:grpSpPr>
            <p:sp>
              <p:nvSpPr>
                <p:cNvPr id="22" name="Oval 21">
                  <a:extLst>
                    <a:ext uri="{FF2B5EF4-FFF2-40B4-BE49-F238E27FC236}">
                      <a16:creationId xmlns:a16="http://schemas.microsoft.com/office/drawing/2014/main" id="{E2391303-5624-C466-E6B4-1AD258C1CC16}"/>
                    </a:ext>
                  </a:extLst>
                </p:cNvPr>
                <p:cNvSpPr/>
                <p:nvPr/>
              </p:nvSpPr>
              <p:spPr>
                <a:xfrm>
                  <a:off x="6286963" y="5070375"/>
                  <a:ext cx="857826" cy="857826"/>
                </a:xfrm>
                <a:prstGeom prst="ellipse">
                  <a:avLst/>
                </a:pr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3" name="Graphic 32">
                  <a:extLst>
                    <a:ext uri="{FF2B5EF4-FFF2-40B4-BE49-F238E27FC236}">
                      <a16:creationId xmlns:a16="http://schemas.microsoft.com/office/drawing/2014/main" id="{CFC847A9-C756-9AF9-AD41-AB6B51A5DFD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93135" y="5179729"/>
                  <a:ext cx="645481" cy="645481"/>
                </a:xfrm>
                <a:prstGeom prst="rect">
                  <a:avLst/>
                </a:prstGeom>
              </p:spPr>
            </p:pic>
          </p:grpSp>
          <p:grpSp>
            <p:nvGrpSpPr>
              <p:cNvPr id="31" name="Group 30">
                <a:extLst>
                  <a:ext uri="{FF2B5EF4-FFF2-40B4-BE49-F238E27FC236}">
                    <a16:creationId xmlns:a16="http://schemas.microsoft.com/office/drawing/2014/main" id="{B5C69D90-E191-4185-0B93-CF7F8BD65C60}"/>
                  </a:ext>
                </a:extLst>
              </p:cNvPr>
              <p:cNvGrpSpPr>
                <a:grpSpLocks noChangeAspect="1"/>
              </p:cNvGrpSpPr>
              <p:nvPr/>
            </p:nvGrpSpPr>
            <p:grpSpPr>
              <a:xfrm>
                <a:off x="8709817" y="3627997"/>
                <a:ext cx="833773" cy="833773"/>
                <a:chOff x="693520" y="5072245"/>
                <a:chExt cx="857826" cy="857826"/>
              </a:xfrm>
            </p:grpSpPr>
            <p:sp>
              <p:nvSpPr>
                <p:cNvPr id="4" name="Oval 3">
                  <a:extLst>
                    <a:ext uri="{FF2B5EF4-FFF2-40B4-BE49-F238E27FC236}">
                      <a16:creationId xmlns:a16="http://schemas.microsoft.com/office/drawing/2014/main" id="{B0A1E714-D6DE-5C87-6830-F626D5B34307}"/>
                    </a:ext>
                  </a:extLst>
                </p:cNvPr>
                <p:cNvSpPr/>
                <p:nvPr/>
              </p:nvSpPr>
              <p:spPr>
                <a:xfrm>
                  <a:off x="693520" y="5072245"/>
                  <a:ext cx="857826" cy="857826"/>
                </a:xfrm>
                <a:prstGeom prst="ellipse">
                  <a:avLst/>
                </a:pr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5" name="Graphic 34">
                  <a:extLst>
                    <a:ext uri="{FF2B5EF4-FFF2-40B4-BE49-F238E27FC236}">
                      <a16:creationId xmlns:a16="http://schemas.microsoft.com/office/drawing/2014/main" id="{F320070D-32C6-B46F-2C10-77FF0D56080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99692" y="5199376"/>
                  <a:ext cx="645481" cy="645481"/>
                </a:xfrm>
                <a:prstGeom prst="rect">
                  <a:avLst/>
                </a:prstGeom>
              </p:spPr>
            </p:pic>
          </p:grpSp>
          <p:sp>
            <p:nvSpPr>
              <p:cNvPr id="15" name="Rectangle 14">
                <a:extLst>
                  <a:ext uri="{FF2B5EF4-FFF2-40B4-BE49-F238E27FC236}">
                    <a16:creationId xmlns:a16="http://schemas.microsoft.com/office/drawing/2014/main" id="{BE84892D-76BD-2448-AFB2-CC398A1EE997}"/>
                  </a:ext>
                </a:extLst>
              </p:cNvPr>
              <p:cNvSpPr/>
              <p:nvPr/>
            </p:nvSpPr>
            <p:spPr>
              <a:xfrm>
                <a:off x="5941096" y="2306171"/>
                <a:ext cx="2595951" cy="833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0800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Engineered air distribution </a:t>
                </a:r>
                <a:br>
                  <a:rPr kumimoji="0" lang="en-US" sz="1500" b="0" i="0" u="none" strike="noStrike" kern="1200" cap="none" spc="0" normalizeH="0" baseline="0" noProof="0" dirty="0">
                    <a:ln>
                      <a:noFill/>
                    </a:ln>
                    <a:solidFill>
                      <a:srgbClr val="000000"/>
                    </a:solidFill>
                    <a:effectLst/>
                    <a:uLnTx/>
                    <a:uFillTx/>
                    <a:latin typeface="Calibri"/>
                    <a:ea typeface="+mn-ea"/>
                    <a:cs typeface="+mn-cs"/>
                  </a:rPr>
                </a:br>
                <a:r>
                  <a:rPr kumimoji="0" lang="en-US" sz="1500" b="0" i="0" u="none" strike="noStrike" kern="1200" cap="none" spc="0" normalizeH="0" baseline="0" noProof="0" dirty="0">
                    <a:ln>
                      <a:noFill/>
                    </a:ln>
                    <a:solidFill>
                      <a:srgbClr val="000000"/>
                    </a:solidFill>
                    <a:effectLst/>
                    <a:uLnTx/>
                    <a:uFillTx/>
                    <a:latin typeface="Calibri"/>
                    <a:ea typeface="+mn-ea"/>
                    <a:cs typeface="+mn-cs"/>
                  </a:rPr>
                  <a:t>and sound solutions</a:t>
                </a:r>
              </a:p>
            </p:txBody>
          </p:sp>
          <p:grpSp>
            <p:nvGrpSpPr>
              <p:cNvPr id="29" name="Group 28">
                <a:extLst>
                  <a:ext uri="{FF2B5EF4-FFF2-40B4-BE49-F238E27FC236}">
                    <a16:creationId xmlns:a16="http://schemas.microsoft.com/office/drawing/2014/main" id="{02CDA8A8-89DB-3B2E-CA3A-B414DF0CCA84}"/>
                  </a:ext>
                </a:extLst>
              </p:cNvPr>
              <p:cNvGrpSpPr/>
              <p:nvPr/>
            </p:nvGrpSpPr>
            <p:grpSpPr>
              <a:xfrm>
                <a:off x="4853893" y="2293946"/>
                <a:ext cx="833705" cy="833705"/>
                <a:chOff x="693520" y="3692577"/>
                <a:chExt cx="857826" cy="857826"/>
              </a:xfrm>
            </p:grpSpPr>
            <p:sp>
              <p:nvSpPr>
                <p:cNvPr id="2" name="Oval 1">
                  <a:extLst>
                    <a:ext uri="{FF2B5EF4-FFF2-40B4-BE49-F238E27FC236}">
                      <a16:creationId xmlns:a16="http://schemas.microsoft.com/office/drawing/2014/main" id="{B6CA5074-1A93-9E98-6E96-174009374B9F}"/>
                    </a:ext>
                  </a:extLst>
                </p:cNvPr>
                <p:cNvSpPr/>
                <p:nvPr/>
              </p:nvSpPr>
              <p:spPr>
                <a:xfrm>
                  <a:off x="693520" y="3692577"/>
                  <a:ext cx="857826" cy="857826"/>
                </a:xfrm>
                <a:prstGeom prst="ellipse">
                  <a:avLst/>
                </a:pr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8" name="Graphic 37">
                  <a:extLst>
                    <a:ext uri="{FF2B5EF4-FFF2-40B4-BE49-F238E27FC236}">
                      <a16:creationId xmlns:a16="http://schemas.microsoft.com/office/drawing/2014/main" id="{C271C273-22A3-6034-17DC-F10AF77E512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29033" y="3825381"/>
                  <a:ext cx="586801" cy="586801"/>
                </a:xfrm>
                <a:prstGeom prst="rect">
                  <a:avLst/>
                </a:prstGeom>
              </p:spPr>
            </p:pic>
          </p:grpSp>
          <p:sp>
            <p:nvSpPr>
              <p:cNvPr id="57" name="Rectangle 56">
                <a:extLst>
                  <a:ext uri="{FF2B5EF4-FFF2-40B4-BE49-F238E27FC236}">
                    <a16:creationId xmlns:a16="http://schemas.microsoft.com/office/drawing/2014/main" id="{17A5A5D0-73DE-78AD-B960-F9F4E9B121F7}"/>
                  </a:ext>
                </a:extLst>
              </p:cNvPr>
              <p:cNvSpPr/>
              <p:nvPr/>
            </p:nvSpPr>
            <p:spPr>
              <a:xfrm>
                <a:off x="9543590" y="947400"/>
                <a:ext cx="2524478" cy="833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72000" bIns="0" rtlCol="0" anchor="ctr"/>
              <a:lstStyle/>
              <a:p>
                <a:pPr>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Energy</a:t>
                </a:r>
                <a:r>
                  <a:rPr lang="en-US" sz="1500" dirty="0">
                    <a:solidFill>
                      <a:srgbClr val="000000"/>
                    </a:solidFill>
                    <a:latin typeface="Calibri"/>
                  </a:rPr>
                  <a:t> </a:t>
                </a:r>
                <a:r>
                  <a:rPr kumimoji="0" lang="en-US" sz="1500" b="0" i="0" u="none" strike="noStrike" kern="1200" cap="none" spc="0" normalizeH="0" baseline="0" noProof="0" dirty="0">
                    <a:ln>
                      <a:noFill/>
                    </a:ln>
                    <a:solidFill>
                      <a:srgbClr val="000000"/>
                    </a:solidFill>
                    <a:effectLst/>
                    <a:uLnTx/>
                    <a:uFillTx/>
                    <a:latin typeface="Calibri"/>
                    <a:ea typeface="+mn-ea"/>
                    <a:cs typeface="+mn-cs"/>
                  </a:rPr>
                  <a:t> </a:t>
                </a:r>
                <a:r>
                  <a:rPr lang="en-US" sz="1500" dirty="0">
                    <a:solidFill>
                      <a:srgbClr val="000000"/>
                    </a:solidFill>
                    <a:latin typeface="Calibri"/>
                  </a:rPr>
                  <a:t>efficiency and environmental</a:t>
                </a:r>
                <a:r>
                  <a:rPr kumimoji="0" lang="en-US" sz="1500" b="0" i="0" u="none" strike="noStrike" kern="1200" cap="none" spc="0" normalizeH="0" baseline="0" noProof="0" dirty="0">
                    <a:ln>
                      <a:noFill/>
                    </a:ln>
                    <a:solidFill>
                      <a:srgbClr val="000000"/>
                    </a:solidFill>
                    <a:effectLst/>
                    <a:uLnTx/>
                    <a:uFillTx/>
                    <a:latin typeface="Calibri"/>
                    <a:ea typeface="+mn-ea"/>
                    <a:cs typeface="+mn-cs"/>
                  </a:rPr>
                  <a:t> focus</a:t>
                </a:r>
              </a:p>
            </p:txBody>
          </p:sp>
          <p:grpSp>
            <p:nvGrpSpPr>
              <p:cNvPr id="44" name="Group 43">
                <a:extLst>
                  <a:ext uri="{FF2B5EF4-FFF2-40B4-BE49-F238E27FC236}">
                    <a16:creationId xmlns:a16="http://schemas.microsoft.com/office/drawing/2014/main" id="{6D0F5512-5F1A-5288-FF37-CE51D99F93AE}"/>
                  </a:ext>
                </a:extLst>
              </p:cNvPr>
              <p:cNvGrpSpPr>
                <a:grpSpLocks noChangeAspect="1"/>
              </p:cNvGrpSpPr>
              <p:nvPr/>
            </p:nvGrpSpPr>
            <p:grpSpPr>
              <a:xfrm>
                <a:off x="8709817" y="943766"/>
                <a:ext cx="833773" cy="833773"/>
                <a:chOff x="4452726" y="929856"/>
                <a:chExt cx="857826" cy="857826"/>
              </a:xfrm>
            </p:grpSpPr>
            <p:sp>
              <p:nvSpPr>
                <p:cNvPr id="6" name="Oval 5">
                  <a:extLst>
                    <a:ext uri="{FF2B5EF4-FFF2-40B4-BE49-F238E27FC236}">
                      <a16:creationId xmlns:a16="http://schemas.microsoft.com/office/drawing/2014/main" id="{FC2CDB44-2F1A-AF43-2959-4BCCBF06EEC2}"/>
                    </a:ext>
                  </a:extLst>
                </p:cNvPr>
                <p:cNvSpPr/>
                <p:nvPr/>
              </p:nvSpPr>
              <p:spPr>
                <a:xfrm>
                  <a:off x="4452726" y="929856"/>
                  <a:ext cx="857826" cy="857826"/>
                </a:xfrm>
                <a:prstGeom prst="ellipse">
                  <a:avLst/>
                </a:prstGeom>
                <a:solidFill>
                  <a:schemeClr val="accent6">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42" name="Graphic 41">
                  <a:extLst>
                    <a:ext uri="{FF2B5EF4-FFF2-40B4-BE49-F238E27FC236}">
                      <a16:creationId xmlns:a16="http://schemas.microsoft.com/office/drawing/2014/main" id="{C5F48037-A924-30D0-C5F7-9CD50E90BF1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588239" y="1060227"/>
                  <a:ext cx="586801" cy="586801"/>
                </a:xfrm>
                <a:prstGeom prst="rect">
                  <a:avLst/>
                </a:prstGeom>
              </p:spPr>
            </p:pic>
          </p:grpSp>
          <p:cxnSp>
            <p:nvCxnSpPr>
              <p:cNvPr id="25" name="Straight Connector 24">
                <a:extLst>
                  <a:ext uri="{FF2B5EF4-FFF2-40B4-BE49-F238E27FC236}">
                    <a16:creationId xmlns:a16="http://schemas.microsoft.com/office/drawing/2014/main" id="{EA694B54-E10C-C376-A557-7CA808D8B650}"/>
                  </a:ext>
                </a:extLst>
              </p:cNvPr>
              <p:cNvCxnSpPr>
                <a:cxnSpLocks/>
              </p:cNvCxnSpPr>
              <p:nvPr/>
            </p:nvCxnSpPr>
            <p:spPr>
              <a:xfrm>
                <a:off x="8484878" y="3460993"/>
                <a:ext cx="0" cy="2501617"/>
              </a:xfrm>
              <a:prstGeom prst="line">
                <a:avLst/>
              </a:prstGeom>
              <a:ln w="381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DA54439-C8BF-B2F3-CCAB-A8651F3EB20B}"/>
                  </a:ext>
                </a:extLst>
              </p:cNvPr>
              <p:cNvCxnSpPr>
                <a:cxnSpLocks/>
              </p:cNvCxnSpPr>
              <p:nvPr/>
            </p:nvCxnSpPr>
            <p:spPr>
              <a:xfrm>
                <a:off x="8619433" y="3383011"/>
                <a:ext cx="3545981" cy="0"/>
              </a:xfrm>
              <a:prstGeom prst="line">
                <a:avLst/>
              </a:prstGeom>
              <a:ln w="381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pic>
        <p:nvPicPr>
          <p:cNvPr id="61" name="Picture 60">
            <a:extLst>
              <a:ext uri="{FF2B5EF4-FFF2-40B4-BE49-F238E27FC236}">
                <a16:creationId xmlns:a16="http://schemas.microsoft.com/office/drawing/2014/main" id="{E98743EE-02AC-8A8E-80B9-D3DC4CCB2438}"/>
              </a:ext>
            </a:extLst>
          </p:cNvPr>
          <p:cNvPicPr>
            <a:picLocks noChangeAspect="1"/>
          </p:cNvPicPr>
          <p:nvPr/>
        </p:nvPicPr>
        <p:blipFill>
          <a:blip r:embed="rId19"/>
          <a:stretch>
            <a:fillRect/>
          </a:stretch>
        </p:blipFill>
        <p:spPr>
          <a:xfrm>
            <a:off x="-12541" y="1640828"/>
            <a:ext cx="4482195" cy="4670447"/>
          </a:xfrm>
          <a:prstGeom prst="rect">
            <a:avLst/>
          </a:prstGeom>
        </p:spPr>
      </p:pic>
    </p:spTree>
    <p:extLst>
      <p:ext uri="{BB962C8B-B14F-4D97-AF65-F5344CB8AC3E}">
        <p14:creationId xmlns:p14="http://schemas.microsoft.com/office/powerpoint/2010/main" val="1745565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93EFE-FC58-A3E5-EB72-957D3992710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E7D2E72-3488-51F3-4C75-82807FC9851E}"/>
              </a:ext>
            </a:extLst>
          </p:cNvPr>
          <p:cNvSpPr>
            <a:spLocks noGrp="1"/>
          </p:cNvSpPr>
          <p:nvPr>
            <p:ph type="body" sz="quarter" idx="13"/>
          </p:nvPr>
        </p:nvSpPr>
        <p:spPr>
          <a:xfrm>
            <a:off x="432000" y="13690"/>
            <a:ext cx="11340000" cy="594000"/>
          </a:xfrm>
        </p:spPr>
        <p:txBody>
          <a:bodyPr/>
          <a:lstStyle/>
          <a:p>
            <a:r>
              <a:rPr lang="en-US" b="1" dirty="0"/>
              <a:t>HVAC Products for a Range of Commercial Applications</a:t>
            </a:r>
          </a:p>
        </p:txBody>
      </p:sp>
      <p:sp>
        <p:nvSpPr>
          <p:cNvPr id="3" name="Slide Number Placeholder 2">
            <a:extLst>
              <a:ext uri="{FF2B5EF4-FFF2-40B4-BE49-F238E27FC236}">
                <a16:creationId xmlns:a16="http://schemas.microsoft.com/office/drawing/2014/main" id="{AB1858D5-3340-00E5-0D13-C403F5DD2C58}"/>
              </a:ext>
            </a:extLst>
          </p:cNvPr>
          <p:cNvSpPr>
            <a:spLocks noGrp="1"/>
          </p:cNvSpPr>
          <p:nvPr>
            <p:ph type="sldNum" sz="quarter" idx="15"/>
          </p:nvPr>
        </p:nvSpPr>
        <p:spPr>
          <a:xfrm>
            <a:off x="432000" y="6458102"/>
            <a:ext cx="396000" cy="216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2CB4B9-DE1C-40F8-BDAC-27C394013011}"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pic>
        <p:nvPicPr>
          <p:cNvPr id="22" name="Picture 21" descr="A large building with many sections&#10;&#10;AI-generated content may be incorrect.">
            <a:extLst>
              <a:ext uri="{FF2B5EF4-FFF2-40B4-BE49-F238E27FC236}">
                <a16:creationId xmlns:a16="http://schemas.microsoft.com/office/drawing/2014/main" id="{B6E99EC5-1EBB-6E18-5F74-7C582CD798D4}"/>
              </a:ext>
            </a:extLst>
          </p:cNvPr>
          <p:cNvPicPr>
            <a:picLocks noChangeAspect="1"/>
          </p:cNvPicPr>
          <p:nvPr/>
        </p:nvPicPr>
        <p:blipFill>
          <a:blip r:embed="rId3"/>
          <a:stretch>
            <a:fillRect/>
          </a:stretch>
        </p:blipFill>
        <p:spPr>
          <a:xfrm>
            <a:off x="2798168" y="2033078"/>
            <a:ext cx="7550634" cy="4231674"/>
          </a:xfrm>
          <a:prstGeom prst="rect">
            <a:avLst/>
          </a:prstGeom>
        </p:spPr>
      </p:pic>
      <p:cxnSp>
        <p:nvCxnSpPr>
          <p:cNvPr id="24" name="Straight Connector 23">
            <a:extLst>
              <a:ext uri="{FF2B5EF4-FFF2-40B4-BE49-F238E27FC236}">
                <a16:creationId xmlns:a16="http://schemas.microsoft.com/office/drawing/2014/main" id="{94AE3EBD-C671-48BD-EAFF-9ED1BCC7A1DB}"/>
              </a:ext>
            </a:extLst>
          </p:cNvPr>
          <p:cNvCxnSpPr>
            <a:cxnSpLocks/>
          </p:cNvCxnSpPr>
          <p:nvPr/>
        </p:nvCxnSpPr>
        <p:spPr>
          <a:xfrm flipH="1" flipV="1">
            <a:off x="5311484" y="1946039"/>
            <a:ext cx="437321" cy="413467"/>
          </a:xfrm>
          <a:prstGeom prst="line">
            <a:avLst/>
          </a:prstGeom>
          <a:ln w="12700">
            <a:solidFill>
              <a:srgbClr val="596A75"/>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F9D49BED-0FB6-9750-FE04-67F9DBA22160}"/>
              </a:ext>
            </a:extLst>
          </p:cNvPr>
          <p:cNvSpPr/>
          <p:nvPr/>
        </p:nvSpPr>
        <p:spPr>
          <a:xfrm>
            <a:off x="4337449" y="1090021"/>
            <a:ext cx="1192696" cy="1192696"/>
          </a:xfrm>
          <a:prstGeom prst="ellipse">
            <a:avLst/>
          </a:prstGeom>
          <a:solidFill>
            <a:schemeClr val="bg2"/>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ln>
            </a:endParaRPr>
          </a:p>
        </p:txBody>
      </p:sp>
      <p:pic>
        <p:nvPicPr>
          <p:cNvPr id="28" name="Picture 27" descr="A large metal box with vents&#10;&#10;AI-generated content may be incorrect.">
            <a:extLst>
              <a:ext uri="{FF2B5EF4-FFF2-40B4-BE49-F238E27FC236}">
                <a16:creationId xmlns:a16="http://schemas.microsoft.com/office/drawing/2014/main" id="{41B79031-E528-240D-75D4-A1703907F7DB}"/>
              </a:ext>
            </a:extLst>
          </p:cNvPr>
          <p:cNvPicPr>
            <a:picLocks noChangeAspect="1"/>
          </p:cNvPicPr>
          <p:nvPr/>
        </p:nvPicPr>
        <p:blipFill>
          <a:blip r:embed="rId4"/>
          <a:stretch>
            <a:fillRect/>
          </a:stretch>
        </p:blipFill>
        <p:spPr>
          <a:xfrm>
            <a:off x="4362236" y="1188918"/>
            <a:ext cx="1125960" cy="965823"/>
          </a:xfrm>
          <a:prstGeom prst="rect">
            <a:avLst/>
          </a:prstGeom>
        </p:spPr>
      </p:pic>
      <p:grpSp>
        <p:nvGrpSpPr>
          <p:cNvPr id="4" name="Group 3">
            <a:extLst>
              <a:ext uri="{FF2B5EF4-FFF2-40B4-BE49-F238E27FC236}">
                <a16:creationId xmlns:a16="http://schemas.microsoft.com/office/drawing/2014/main" id="{C21172DB-CFCD-4FAB-489A-EB6D39389CF2}"/>
              </a:ext>
            </a:extLst>
          </p:cNvPr>
          <p:cNvGrpSpPr/>
          <p:nvPr/>
        </p:nvGrpSpPr>
        <p:grpSpPr>
          <a:xfrm rot="669869">
            <a:off x="9171609" y="2184833"/>
            <a:ext cx="1192696" cy="1645964"/>
            <a:chOff x="6109882" y="1732787"/>
            <a:chExt cx="1192696" cy="1645964"/>
          </a:xfrm>
        </p:grpSpPr>
        <p:cxnSp>
          <p:nvCxnSpPr>
            <p:cNvPr id="29" name="Straight Connector 28">
              <a:extLst>
                <a:ext uri="{FF2B5EF4-FFF2-40B4-BE49-F238E27FC236}">
                  <a16:creationId xmlns:a16="http://schemas.microsoft.com/office/drawing/2014/main" id="{6FE9BE81-C597-5CC3-FFD7-F1432243A16D}"/>
                </a:ext>
              </a:extLst>
            </p:cNvPr>
            <p:cNvCxnSpPr>
              <a:cxnSpLocks/>
            </p:cNvCxnSpPr>
            <p:nvPr/>
          </p:nvCxnSpPr>
          <p:spPr>
            <a:xfrm rot="4396371" flipH="1" flipV="1">
              <a:off x="6144260" y="2953357"/>
              <a:ext cx="437321" cy="413467"/>
            </a:xfrm>
            <a:prstGeom prst="line">
              <a:avLst/>
            </a:prstGeom>
            <a:ln w="12700">
              <a:solidFill>
                <a:srgbClr val="596A75"/>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9E8E6E0E-4E33-1336-A241-5102481646A7}"/>
                </a:ext>
              </a:extLst>
            </p:cNvPr>
            <p:cNvSpPr/>
            <p:nvPr/>
          </p:nvSpPr>
          <p:spPr>
            <a:xfrm rot="4396371">
              <a:off x="6109882" y="1732787"/>
              <a:ext cx="1192696" cy="1192696"/>
            </a:xfrm>
            <a:prstGeom prst="ellipse">
              <a:avLst/>
            </a:prstGeom>
            <a:solidFill>
              <a:schemeClr val="bg2"/>
            </a:solidFill>
            <a:ln>
              <a:solidFill>
                <a:srgbClr val="596A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grpSp>
      <p:pic>
        <p:nvPicPr>
          <p:cNvPr id="6" name="Picture 5" descr="A group of white pipes&#10;&#10;AI-generated content may be incorrect.">
            <a:extLst>
              <a:ext uri="{FF2B5EF4-FFF2-40B4-BE49-F238E27FC236}">
                <a16:creationId xmlns:a16="http://schemas.microsoft.com/office/drawing/2014/main" id="{BF242553-C98F-DB67-EC8F-938F06ECEFC2}"/>
              </a:ext>
            </a:extLst>
          </p:cNvPr>
          <p:cNvPicPr>
            <a:picLocks noChangeAspect="1"/>
          </p:cNvPicPr>
          <p:nvPr/>
        </p:nvPicPr>
        <p:blipFill>
          <a:blip r:embed="rId5"/>
          <a:stretch>
            <a:fillRect/>
          </a:stretch>
        </p:blipFill>
        <p:spPr>
          <a:xfrm>
            <a:off x="9299714" y="2212729"/>
            <a:ext cx="815413" cy="1044910"/>
          </a:xfrm>
          <a:prstGeom prst="rect">
            <a:avLst/>
          </a:prstGeom>
          <a:effectLst>
            <a:outerShdw blurRad="50800" dist="38100" dir="2700000" algn="tl" rotWithShape="0">
              <a:prstClr val="black">
                <a:alpha val="40000"/>
              </a:prstClr>
            </a:outerShdw>
          </a:effectLst>
        </p:spPr>
      </p:pic>
      <p:cxnSp>
        <p:nvCxnSpPr>
          <p:cNvPr id="11" name="Straight Connector 10">
            <a:extLst>
              <a:ext uri="{FF2B5EF4-FFF2-40B4-BE49-F238E27FC236}">
                <a16:creationId xmlns:a16="http://schemas.microsoft.com/office/drawing/2014/main" id="{1DDCBBA6-9719-6FB3-9EE5-2D10FD9D7A81}"/>
              </a:ext>
            </a:extLst>
          </p:cNvPr>
          <p:cNvCxnSpPr>
            <a:cxnSpLocks/>
          </p:cNvCxnSpPr>
          <p:nvPr/>
        </p:nvCxnSpPr>
        <p:spPr>
          <a:xfrm flipH="1" flipV="1">
            <a:off x="8821963" y="2480945"/>
            <a:ext cx="104860" cy="816972"/>
          </a:xfrm>
          <a:prstGeom prst="line">
            <a:avLst/>
          </a:prstGeom>
          <a:ln w="12700">
            <a:solidFill>
              <a:srgbClr val="596A75"/>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817F99A2-5BC7-7144-9890-032F26FB3FBA}"/>
              </a:ext>
            </a:extLst>
          </p:cNvPr>
          <p:cNvGrpSpPr/>
          <p:nvPr/>
        </p:nvGrpSpPr>
        <p:grpSpPr>
          <a:xfrm>
            <a:off x="8217822" y="1301430"/>
            <a:ext cx="1192696" cy="1192696"/>
            <a:chOff x="7683145" y="1476220"/>
            <a:chExt cx="1192696" cy="1192696"/>
          </a:xfrm>
        </p:grpSpPr>
        <p:sp>
          <p:nvSpPr>
            <p:cNvPr id="13" name="Oval 12">
              <a:extLst>
                <a:ext uri="{FF2B5EF4-FFF2-40B4-BE49-F238E27FC236}">
                  <a16:creationId xmlns:a16="http://schemas.microsoft.com/office/drawing/2014/main" id="{5D5FD684-2D95-8B4E-AE12-0C2C90C80AE8}"/>
                </a:ext>
              </a:extLst>
            </p:cNvPr>
            <p:cNvSpPr/>
            <p:nvPr/>
          </p:nvSpPr>
          <p:spPr>
            <a:xfrm rot="3512218">
              <a:off x="7683145" y="1476220"/>
              <a:ext cx="1192696" cy="1192696"/>
            </a:xfrm>
            <a:prstGeom prst="ellipse">
              <a:avLst/>
            </a:prstGeom>
            <a:solidFill>
              <a:schemeClr val="bg2"/>
            </a:solidFill>
            <a:ln>
              <a:solidFill>
                <a:srgbClr val="596A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ln>
              </a:endParaRPr>
            </a:p>
          </p:txBody>
        </p:sp>
        <p:pic>
          <p:nvPicPr>
            <p:cNvPr id="19" name="Picture 18" descr="A grey metal box with a door open&#10;&#10;AI-generated content may be incorrect.">
              <a:extLst>
                <a:ext uri="{FF2B5EF4-FFF2-40B4-BE49-F238E27FC236}">
                  <a16:creationId xmlns:a16="http://schemas.microsoft.com/office/drawing/2014/main" id="{0ED5F0CD-FE22-0979-4591-EB6EC407835A}"/>
                </a:ext>
              </a:extLst>
            </p:cNvPr>
            <p:cNvPicPr>
              <a:picLocks noChangeAspect="1"/>
            </p:cNvPicPr>
            <p:nvPr/>
          </p:nvPicPr>
          <p:blipFill>
            <a:blip r:embed="rId6"/>
            <a:stretch>
              <a:fillRect/>
            </a:stretch>
          </p:blipFill>
          <p:spPr>
            <a:xfrm>
              <a:off x="7708001" y="1784837"/>
              <a:ext cx="1123722" cy="606810"/>
            </a:xfrm>
            <a:prstGeom prst="rect">
              <a:avLst/>
            </a:prstGeom>
            <a:effectLst/>
          </p:spPr>
        </p:pic>
      </p:grpSp>
      <p:cxnSp>
        <p:nvCxnSpPr>
          <p:cNvPr id="27" name="Straight Arrow Connector 26">
            <a:extLst>
              <a:ext uri="{FF2B5EF4-FFF2-40B4-BE49-F238E27FC236}">
                <a16:creationId xmlns:a16="http://schemas.microsoft.com/office/drawing/2014/main" id="{BA119563-356D-11B3-F44C-F7C3F02B2250}"/>
              </a:ext>
            </a:extLst>
          </p:cNvPr>
          <p:cNvCxnSpPr>
            <a:cxnSpLocks/>
          </p:cNvCxnSpPr>
          <p:nvPr/>
        </p:nvCxnSpPr>
        <p:spPr>
          <a:xfrm>
            <a:off x="7468490" y="1668051"/>
            <a:ext cx="735120" cy="93776"/>
          </a:xfrm>
          <a:prstGeom prst="straightConnector1">
            <a:avLst/>
          </a:prstGeom>
          <a:ln w="12700">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6B9E9F83-3F8D-3247-4A50-B51F3B6951C5}"/>
              </a:ext>
            </a:extLst>
          </p:cNvPr>
          <p:cNvGrpSpPr/>
          <p:nvPr/>
        </p:nvGrpSpPr>
        <p:grpSpPr>
          <a:xfrm>
            <a:off x="6284485" y="866674"/>
            <a:ext cx="1303122" cy="1192696"/>
            <a:chOff x="3960382" y="969069"/>
            <a:chExt cx="1303122" cy="1192696"/>
          </a:xfrm>
        </p:grpSpPr>
        <p:sp>
          <p:nvSpPr>
            <p:cNvPr id="15" name="Oval 14">
              <a:extLst>
                <a:ext uri="{FF2B5EF4-FFF2-40B4-BE49-F238E27FC236}">
                  <a16:creationId xmlns:a16="http://schemas.microsoft.com/office/drawing/2014/main" id="{F58DF8B3-A4E0-FCD7-CEA3-E5324F66AB44}"/>
                </a:ext>
              </a:extLst>
            </p:cNvPr>
            <p:cNvSpPr/>
            <p:nvPr/>
          </p:nvSpPr>
          <p:spPr>
            <a:xfrm rot="3512218">
              <a:off x="3991208" y="969069"/>
              <a:ext cx="1192696" cy="1192696"/>
            </a:xfrm>
            <a:prstGeom prst="ellipse">
              <a:avLst/>
            </a:prstGeom>
            <a:solidFill>
              <a:schemeClr val="bg2"/>
            </a:solidFill>
            <a:ln>
              <a:solidFill>
                <a:srgbClr val="596A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ln>
              </a:endParaRPr>
            </a:p>
          </p:txBody>
        </p:sp>
        <p:pic>
          <p:nvPicPr>
            <p:cNvPr id="17" name="Picture 16" descr="A close-up of a green and white object&#10;&#10;AI-generated content may be incorrect.">
              <a:extLst>
                <a:ext uri="{FF2B5EF4-FFF2-40B4-BE49-F238E27FC236}">
                  <a16:creationId xmlns:a16="http://schemas.microsoft.com/office/drawing/2014/main" id="{0CE71ECD-251B-2479-98BA-331EECA46992}"/>
                </a:ext>
              </a:extLst>
            </p:cNvPr>
            <p:cNvPicPr>
              <a:picLocks noChangeAspect="1"/>
            </p:cNvPicPr>
            <p:nvPr/>
          </p:nvPicPr>
          <p:blipFill>
            <a:blip r:embed="rId7"/>
            <a:stretch>
              <a:fillRect/>
            </a:stretch>
          </p:blipFill>
          <p:spPr>
            <a:xfrm>
              <a:off x="3960382" y="1025432"/>
              <a:ext cx="1303122" cy="1013539"/>
            </a:xfrm>
            <a:prstGeom prst="rect">
              <a:avLst/>
            </a:prstGeom>
            <a:effectLst/>
          </p:spPr>
        </p:pic>
      </p:grpSp>
      <p:cxnSp>
        <p:nvCxnSpPr>
          <p:cNvPr id="40" name="Straight Connector 39">
            <a:extLst>
              <a:ext uri="{FF2B5EF4-FFF2-40B4-BE49-F238E27FC236}">
                <a16:creationId xmlns:a16="http://schemas.microsoft.com/office/drawing/2014/main" id="{4D58123B-A0EC-048B-6303-A2430B341CBA}"/>
              </a:ext>
            </a:extLst>
          </p:cNvPr>
          <p:cNvCxnSpPr>
            <a:cxnSpLocks/>
          </p:cNvCxnSpPr>
          <p:nvPr/>
        </p:nvCxnSpPr>
        <p:spPr>
          <a:xfrm>
            <a:off x="7671950" y="3463685"/>
            <a:ext cx="2507086" cy="1758168"/>
          </a:xfrm>
          <a:prstGeom prst="line">
            <a:avLst/>
          </a:prstGeom>
          <a:ln w="12700">
            <a:solidFill>
              <a:srgbClr val="596A75"/>
            </a:solidFill>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2A89EA92-AA1C-C599-7C81-DF536B75FAE6}"/>
              </a:ext>
            </a:extLst>
          </p:cNvPr>
          <p:cNvSpPr/>
          <p:nvPr/>
        </p:nvSpPr>
        <p:spPr>
          <a:xfrm rot="3512218">
            <a:off x="9931006" y="4938059"/>
            <a:ext cx="1192696" cy="1192696"/>
          </a:xfrm>
          <a:prstGeom prst="ellipse">
            <a:avLst/>
          </a:prstGeom>
          <a:solidFill>
            <a:schemeClr val="bg2"/>
          </a:solidFill>
          <a:ln>
            <a:solidFill>
              <a:srgbClr val="596A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ln>
            </a:endParaRPr>
          </a:p>
        </p:txBody>
      </p:sp>
      <p:sp>
        <p:nvSpPr>
          <p:cNvPr id="47" name="TextBox 46">
            <a:extLst>
              <a:ext uri="{FF2B5EF4-FFF2-40B4-BE49-F238E27FC236}">
                <a16:creationId xmlns:a16="http://schemas.microsoft.com/office/drawing/2014/main" id="{E877631B-832C-F11A-6F81-1B6CA80FE279}"/>
              </a:ext>
            </a:extLst>
          </p:cNvPr>
          <p:cNvSpPr txBox="1"/>
          <p:nvPr/>
        </p:nvSpPr>
        <p:spPr>
          <a:xfrm>
            <a:off x="5420755" y="1828560"/>
            <a:ext cx="1233698" cy="430887"/>
          </a:xfrm>
          <a:prstGeom prst="rect">
            <a:avLst/>
          </a:prstGeom>
          <a:noFill/>
        </p:spPr>
        <p:txBody>
          <a:bodyPr wrap="square" rtlCol="0">
            <a:spAutoFit/>
          </a:bodyPr>
          <a:lstStyle/>
          <a:p>
            <a:pPr algn="ctr"/>
            <a:r>
              <a:rPr lang="en-US" sz="1100" b="1" dirty="0"/>
              <a:t>Applied Energy</a:t>
            </a:r>
          </a:p>
          <a:p>
            <a:pPr algn="ctr"/>
            <a:r>
              <a:rPr lang="en-US" sz="1100" b="1" dirty="0"/>
              <a:t>Recovery Unit</a:t>
            </a:r>
          </a:p>
        </p:txBody>
      </p:sp>
      <p:sp>
        <p:nvSpPr>
          <p:cNvPr id="49" name="TextBox 48">
            <a:extLst>
              <a:ext uri="{FF2B5EF4-FFF2-40B4-BE49-F238E27FC236}">
                <a16:creationId xmlns:a16="http://schemas.microsoft.com/office/drawing/2014/main" id="{5DC8DFA9-3175-57D1-8C2D-513111C12F16}"/>
              </a:ext>
            </a:extLst>
          </p:cNvPr>
          <p:cNvSpPr txBox="1"/>
          <p:nvPr/>
        </p:nvSpPr>
        <p:spPr>
          <a:xfrm>
            <a:off x="7008980" y="1962103"/>
            <a:ext cx="1233698" cy="600164"/>
          </a:xfrm>
          <a:prstGeom prst="rect">
            <a:avLst/>
          </a:prstGeom>
          <a:noFill/>
        </p:spPr>
        <p:txBody>
          <a:bodyPr wrap="square" rtlCol="0">
            <a:spAutoFit/>
          </a:bodyPr>
          <a:lstStyle/>
          <a:p>
            <a:pPr algn="ctr"/>
            <a:r>
              <a:rPr lang="en-US" sz="1100" b="1" dirty="0"/>
              <a:t>Energy Recovery Wheel</a:t>
            </a:r>
          </a:p>
        </p:txBody>
      </p:sp>
      <p:sp>
        <p:nvSpPr>
          <p:cNvPr id="50" name="TextBox 49">
            <a:extLst>
              <a:ext uri="{FF2B5EF4-FFF2-40B4-BE49-F238E27FC236}">
                <a16:creationId xmlns:a16="http://schemas.microsoft.com/office/drawing/2014/main" id="{410781A4-F2B5-D5A7-B189-BDC22A52F245}"/>
              </a:ext>
            </a:extLst>
          </p:cNvPr>
          <p:cNvSpPr txBox="1"/>
          <p:nvPr/>
        </p:nvSpPr>
        <p:spPr>
          <a:xfrm>
            <a:off x="9355615" y="1632525"/>
            <a:ext cx="1233698" cy="430887"/>
          </a:xfrm>
          <a:prstGeom prst="rect">
            <a:avLst/>
          </a:prstGeom>
          <a:noFill/>
        </p:spPr>
        <p:txBody>
          <a:bodyPr wrap="square" rtlCol="0">
            <a:spAutoFit/>
          </a:bodyPr>
          <a:lstStyle/>
          <a:p>
            <a:pPr algn="ctr"/>
            <a:r>
              <a:rPr lang="en-US" sz="1100" b="1" dirty="0"/>
              <a:t>Unitary Energy Recovery Unit</a:t>
            </a:r>
          </a:p>
        </p:txBody>
      </p:sp>
      <p:sp>
        <p:nvSpPr>
          <p:cNvPr id="51" name="TextBox 50">
            <a:extLst>
              <a:ext uri="{FF2B5EF4-FFF2-40B4-BE49-F238E27FC236}">
                <a16:creationId xmlns:a16="http://schemas.microsoft.com/office/drawing/2014/main" id="{68C13EB5-64EA-9BB5-2540-E0F13ED04AC2}"/>
              </a:ext>
            </a:extLst>
          </p:cNvPr>
          <p:cNvSpPr txBox="1"/>
          <p:nvPr/>
        </p:nvSpPr>
        <p:spPr>
          <a:xfrm>
            <a:off x="10050927" y="3121365"/>
            <a:ext cx="1233698" cy="261610"/>
          </a:xfrm>
          <a:prstGeom prst="rect">
            <a:avLst/>
          </a:prstGeom>
          <a:noFill/>
        </p:spPr>
        <p:txBody>
          <a:bodyPr wrap="square" rtlCol="0">
            <a:spAutoFit/>
          </a:bodyPr>
          <a:lstStyle/>
          <a:p>
            <a:pPr algn="ctr"/>
            <a:r>
              <a:rPr lang="en-US" sz="1100" b="1" dirty="0"/>
              <a:t>Ductwork</a:t>
            </a:r>
          </a:p>
        </p:txBody>
      </p:sp>
      <p:sp>
        <p:nvSpPr>
          <p:cNvPr id="52" name="TextBox 51">
            <a:extLst>
              <a:ext uri="{FF2B5EF4-FFF2-40B4-BE49-F238E27FC236}">
                <a16:creationId xmlns:a16="http://schemas.microsoft.com/office/drawing/2014/main" id="{F38EEB00-4403-5F7A-4688-FF45398690AF}"/>
              </a:ext>
            </a:extLst>
          </p:cNvPr>
          <p:cNvSpPr txBox="1"/>
          <p:nvPr/>
        </p:nvSpPr>
        <p:spPr>
          <a:xfrm>
            <a:off x="11091540" y="5467723"/>
            <a:ext cx="1233698" cy="600164"/>
          </a:xfrm>
          <a:prstGeom prst="rect">
            <a:avLst/>
          </a:prstGeom>
          <a:noFill/>
        </p:spPr>
        <p:txBody>
          <a:bodyPr wrap="square" rtlCol="0">
            <a:spAutoFit/>
          </a:bodyPr>
          <a:lstStyle/>
          <a:p>
            <a:r>
              <a:rPr lang="en-US" sz="1100" b="1" dirty="0"/>
              <a:t>Sound Attenuation Panels</a:t>
            </a:r>
          </a:p>
        </p:txBody>
      </p:sp>
      <p:cxnSp>
        <p:nvCxnSpPr>
          <p:cNvPr id="57" name="Straight Connector 56">
            <a:extLst>
              <a:ext uri="{FF2B5EF4-FFF2-40B4-BE49-F238E27FC236}">
                <a16:creationId xmlns:a16="http://schemas.microsoft.com/office/drawing/2014/main" id="{0CF8BC80-71A2-5440-F08A-A27E58C0D52E}"/>
              </a:ext>
            </a:extLst>
          </p:cNvPr>
          <p:cNvCxnSpPr>
            <a:cxnSpLocks/>
          </p:cNvCxnSpPr>
          <p:nvPr/>
        </p:nvCxnSpPr>
        <p:spPr>
          <a:xfrm flipH="1" flipV="1">
            <a:off x="6867651" y="5098066"/>
            <a:ext cx="636930" cy="731136"/>
          </a:xfrm>
          <a:prstGeom prst="line">
            <a:avLst/>
          </a:prstGeom>
          <a:ln w="12700">
            <a:solidFill>
              <a:srgbClr val="596A75"/>
            </a:solidFill>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581F1F96-E8ED-9CA1-3077-255EDBE291A1}"/>
              </a:ext>
            </a:extLst>
          </p:cNvPr>
          <p:cNvGrpSpPr/>
          <p:nvPr/>
        </p:nvGrpSpPr>
        <p:grpSpPr>
          <a:xfrm>
            <a:off x="7128415" y="5471539"/>
            <a:ext cx="1192696" cy="1192696"/>
            <a:chOff x="7128415" y="5471539"/>
            <a:chExt cx="1192696" cy="1192696"/>
          </a:xfrm>
        </p:grpSpPr>
        <p:sp>
          <p:nvSpPr>
            <p:cNvPr id="54" name="Oval 53">
              <a:extLst>
                <a:ext uri="{FF2B5EF4-FFF2-40B4-BE49-F238E27FC236}">
                  <a16:creationId xmlns:a16="http://schemas.microsoft.com/office/drawing/2014/main" id="{41D523D5-20FE-FED0-15D6-27C1E0C61F24}"/>
                </a:ext>
              </a:extLst>
            </p:cNvPr>
            <p:cNvSpPr/>
            <p:nvPr/>
          </p:nvSpPr>
          <p:spPr>
            <a:xfrm rot="3512218">
              <a:off x="7128415" y="5471539"/>
              <a:ext cx="1192696" cy="1192696"/>
            </a:xfrm>
            <a:prstGeom prst="ellipse">
              <a:avLst/>
            </a:prstGeom>
            <a:solidFill>
              <a:schemeClr val="bg2"/>
            </a:solidFill>
            <a:ln>
              <a:solidFill>
                <a:srgbClr val="596A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ln>
              </a:endParaRPr>
            </a:p>
          </p:txBody>
        </p:sp>
        <p:pic>
          <p:nvPicPr>
            <p:cNvPr id="56" name="Picture 55" descr="A red box with a white label&#10;&#10;AI-generated content may be incorrect.">
              <a:extLst>
                <a:ext uri="{FF2B5EF4-FFF2-40B4-BE49-F238E27FC236}">
                  <a16:creationId xmlns:a16="http://schemas.microsoft.com/office/drawing/2014/main" id="{E04B9F5A-0FA1-758A-CD22-60FD41700137}"/>
                </a:ext>
              </a:extLst>
            </p:cNvPr>
            <p:cNvPicPr>
              <a:picLocks noChangeAspect="1"/>
            </p:cNvPicPr>
            <p:nvPr/>
          </p:nvPicPr>
          <p:blipFill>
            <a:blip r:embed="rId8"/>
            <a:stretch>
              <a:fillRect/>
            </a:stretch>
          </p:blipFill>
          <p:spPr>
            <a:xfrm>
              <a:off x="7381127" y="5586681"/>
              <a:ext cx="581646" cy="962412"/>
            </a:xfrm>
            <a:prstGeom prst="rect">
              <a:avLst/>
            </a:prstGeom>
          </p:spPr>
        </p:pic>
      </p:grpSp>
      <p:sp>
        <p:nvSpPr>
          <p:cNvPr id="60" name="TextBox 59">
            <a:extLst>
              <a:ext uri="{FF2B5EF4-FFF2-40B4-BE49-F238E27FC236}">
                <a16:creationId xmlns:a16="http://schemas.microsoft.com/office/drawing/2014/main" id="{29A01CD2-29E4-E471-A336-7B8ED0795864}"/>
              </a:ext>
            </a:extLst>
          </p:cNvPr>
          <p:cNvSpPr txBox="1"/>
          <p:nvPr/>
        </p:nvSpPr>
        <p:spPr>
          <a:xfrm>
            <a:off x="8197321" y="6365249"/>
            <a:ext cx="1233698" cy="430887"/>
          </a:xfrm>
          <a:prstGeom prst="rect">
            <a:avLst/>
          </a:prstGeom>
          <a:noFill/>
        </p:spPr>
        <p:txBody>
          <a:bodyPr wrap="square" rtlCol="0">
            <a:spAutoFit/>
          </a:bodyPr>
          <a:lstStyle/>
          <a:p>
            <a:r>
              <a:rPr lang="en-US" sz="1100" b="1" dirty="0"/>
              <a:t>Fire-Rated Panels</a:t>
            </a:r>
          </a:p>
        </p:txBody>
      </p:sp>
      <p:cxnSp>
        <p:nvCxnSpPr>
          <p:cNvPr id="61" name="Straight Connector 60">
            <a:extLst>
              <a:ext uri="{FF2B5EF4-FFF2-40B4-BE49-F238E27FC236}">
                <a16:creationId xmlns:a16="http://schemas.microsoft.com/office/drawing/2014/main" id="{A0682F22-9BC0-66B5-E5A9-E00429B3756A}"/>
              </a:ext>
            </a:extLst>
          </p:cNvPr>
          <p:cNvCxnSpPr>
            <a:cxnSpLocks/>
          </p:cNvCxnSpPr>
          <p:nvPr/>
        </p:nvCxnSpPr>
        <p:spPr>
          <a:xfrm flipV="1">
            <a:off x="3053301" y="3815057"/>
            <a:ext cx="2599960" cy="1648577"/>
          </a:xfrm>
          <a:prstGeom prst="line">
            <a:avLst/>
          </a:prstGeom>
          <a:ln w="12700">
            <a:solidFill>
              <a:srgbClr val="596A75"/>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7B0DE56C-CE0C-CF53-4BE2-50F8DD69A099}"/>
              </a:ext>
            </a:extLst>
          </p:cNvPr>
          <p:cNvSpPr/>
          <p:nvPr/>
        </p:nvSpPr>
        <p:spPr>
          <a:xfrm rot="3512218">
            <a:off x="1890852" y="5087945"/>
            <a:ext cx="1192696" cy="1192696"/>
          </a:xfrm>
          <a:prstGeom prst="ellipse">
            <a:avLst/>
          </a:prstGeom>
          <a:solidFill>
            <a:schemeClr val="bg2"/>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n>
                  <a:solidFill>
                    <a:schemeClr val="tx1"/>
                  </a:solidFill>
                </a:ln>
              </a:rPr>
              <a:t>zz</a:t>
            </a:r>
            <a:endParaRPr lang="en-US" dirty="0">
              <a:ln>
                <a:solidFill>
                  <a:schemeClr val="tx1"/>
                </a:solidFill>
              </a:ln>
            </a:endParaRPr>
          </a:p>
        </p:txBody>
      </p:sp>
      <p:pic>
        <p:nvPicPr>
          <p:cNvPr id="68" name="Picture 67" descr="A close-up of a vent&#10;&#10;AI-generated content may be incorrect.">
            <a:extLst>
              <a:ext uri="{FF2B5EF4-FFF2-40B4-BE49-F238E27FC236}">
                <a16:creationId xmlns:a16="http://schemas.microsoft.com/office/drawing/2014/main" id="{E34C9155-5149-B24C-FB33-E2D679B7BE34}"/>
              </a:ext>
            </a:extLst>
          </p:cNvPr>
          <p:cNvPicPr>
            <a:picLocks noChangeAspect="1"/>
          </p:cNvPicPr>
          <p:nvPr/>
        </p:nvPicPr>
        <p:blipFill>
          <a:blip r:embed="rId9"/>
          <a:stretch>
            <a:fillRect/>
          </a:stretch>
        </p:blipFill>
        <p:spPr>
          <a:xfrm>
            <a:off x="1983198" y="5201251"/>
            <a:ext cx="966083" cy="966083"/>
          </a:xfrm>
          <a:prstGeom prst="rect">
            <a:avLst/>
          </a:prstGeom>
        </p:spPr>
      </p:pic>
      <p:sp>
        <p:nvSpPr>
          <p:cNvPr id="69" name="TextBox 68">
            <a:extLst>
              <a:ext uri="{FF2B5EF4-FFF2-40B4-BE49-F238E27FC236}">
                <a16:creationId xmlns:a16="http://schemas.microsoft.com/office/drawing/2014/main" id="{7F151FB0-719F-A925-5C44-B0378060F62C}"/>
              </a:ext>
            </a:extLst>
          </p:cNvPr>
          <p:cNvSpPr txBox="1"/>
          <p:nvPr/>
        </p:nvSpPr>
        <p:spPr>
          <a:xfrm>
            <a:off x="2912702" y="6090181"/>
            <a:ext cx="1233698" cy="261610"/>
          </a:xfrm>
          <a:prstGeom prst="rect">
            <a:avLst/>
          </a:prstGeom>
          <a:noFill/>
        </p:spPr>
        <p:txBody>
          <a:bodyPr wrap="square" rtlCol="0">
            <a:spAutoFit/>
          </a:bodyPr>
          <a:lstStyle/>
          <a:p>
            <a:r>
              <a:rPr lang="en-US" sz="1100" b="1" dirty="0"/>
              <a:t>Chilled Beams</a:t>
            </a:r>
          </a:p>
        </p:txBody>
      </p:sp>
      <p:cxnSp>
        <p:nvCxnSpPr>
          <p:cNvPr id="70" name="Straight Connector 69">
            <a:extLst>
              <a:ext uri="{FF2B5EF4-FFF2-40B4-BE49-F238E27FC236}">
                <a16:creationId xmlns:a16="http://schemas.microsoft.com/office/drawing/2014/main" id="{84CDE172-9EC5-A4DE-49E1-AEAE3A55AD14}"/>
              </a:ext>
            </a:extLst>
          </p:cNvPr>
          <p:cNvCxnSpPr>
            <a:cxnSpLocks/>
          </p:cNvCxnSpPr>
          <p:nvPr/>
        </p:nvCxnSpPr>
        <p:spPr>
          <a:xfrm>
            <a:off x="2108452" y="2650295"/>
            <a:ext cx="5446065" cy="776863"/>
          </a:xfrm>
          <a:prstGeom prst="line">
            <a:avLst/>
          </a:prstGeom>
          <a:ln w="12700">
            <a:solidFill>
              <a:srgbClr val="596A75"/>
            </a:solidFill>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43C3869D-95B0-AAC6-E9A2-056C02F5B2EF}"/>
              </a:ext>
            </a:extLst>
          </p:cNvPr>
          <p:cNvSpPr/>
          <p:nvPr/>
        </p:nvSpPr>
        <p:spPr>
          <a:xfrm rot="3512218">
            <a:off x="1055651" y="1796642"/>
            <a:ext cx="1192696" cy="1192696"/>
          </a:xfrm>
          <a:prstGeom prst="ellipse">
            <a:avLst/>
          </a:prstGeom>
          <a:solidFill>
            <a:schemeClr val="bg2"/>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tx1"/>
                </a:solidFill>
              </a:ln>
            </a:endParaRPr>
          </a:p>
        </p:txBody>
      </p:sp>
      <p:pic>
        <p:nvPicPr>
          <p:cNvPr id="74" name="Picture 73" descr="A close-up of a machine&#10;&#10;AI-generated content may be incorrect.">
            <a:extLst>
              <a:ext uri="{FF2B5EF4-FFF2-40B4-BE49-F238E27FC236}">
                <a16:creationId xmlns:a16="http://schemas.microsoft.com/office/drawing/2014/main" id="{D0DB27F4-3F2B-26D4-4792-CA3960E678B6}"/>
              </a:ext>
            </a:extLst>
          </p:cNvPr>
          <p:cNvPicPr>
            <a:picLocks noChangeAspect="1"/>
          </p:cNvPicPr>
          <p:nvPr/>
        </p:nvPicPr>
        <p:blipFill>
          <a:blip r:embed="rId10"/>
          <a:stretch>
            <a:fillRect/>
          </a:stretch>
        </p:blipFill>
        <p:spPr>
          <a:xfrm>
            <a:off x="1249536" y="1969533"/>
            <a:ext cx="858916" cy="858916"/>
          </a:xfrm>
          <a:prstGeom prst="rect">
            <a:avLst/>
          </a:prstGeom>
          <a:ln>
            <a:noFill/>
          </a:ln>
        </p:spPr>
      </p:pic>
      <p:sp>
        <p:nvSpPr>
          <p:cNvPr id="75" name="TextBox 74">
            <a:extLst>
              <a:ext uri="{FF2B5EF4-FFF2-40B4-BE49-F238E27FC236}">
                <a16:creationId xmlns:a16="http://schemas.microsoft.com/office/drawing/2014/main" id="{9AB62E3D-CC46-C12A-1436-7F237530866E}"/>
              </a:ext>
            </a:extLst>
          </p:cNvPr>
          <p:cNvSpPr txBox="1"/>
          <p:nvPr/>
        </p:nvSpPr>
        <p:spPr>
          <a:xfrm>
            <a:off x="2240044" y="2399471"/>
            <a:ext cx="1233698" cy="261610"/>
          </a:xfrm>
          <a:prstGeom prst="rect">
            <a:avLst/>
          </a:prstGeom>
          <a:noFill/>
        </p:spPr>
        <p:txBody>
          <a:bodyPr wrap="square" rtlCol="0">
            <a:spAutoFit/>
          </a:bodyPr>
          <a:lstStyle/>
          <a:p>
            <a:r>
              <a:rPr lang="en-US" sz="1100" b="1" dirty="0"/>
              <a:t>NEUTON Pump</a:t>
            </a:r>
          </a:p>
        </p:txBody>
      </p:sp>
      <p:cxnSp>
        <p:nvCxnSpPr>
          <p:cNvPr id="7" name="Straight Arrow Connector 6">
            <a:extLst>
              <a:ext uri="{FF2B5EF4-FFF2-40B4-BE49-F238E27FC236}">
                <a16:creationId xmlns:a16="http://schemas.microsoft.com/office/drawing/2014/main" id="{027695A1-AA9E-CBBD-F7E1-237EC2588011}"/>
              </a:ext>
            </a:extLst>
          </p:cNvPr>
          <p:cNvCxnSpPr>
            <a:cxnSpLocks/>
          </p:cNvCxnSpPr>
          <p:nvPr/>
        </p:nvCxnSpPr>
        <p:spPr>
          <a:xfrm flipH="1" flipV="1">
            <a:off x="5513467" y="1477805"/>
            <a:ext cx="773946" cy="32003"/>
          </a:xfrm>
          <a:prstGeom prst="straightConnector1">
            <a:avLst/>
          </a:prstGeom>
          <a:ln w="12700">
            <a:prstDash val="sysDash"/>
            <a:tailEnd type="triangle"/>
          </a:ln>
        </p:spPr>
        <p:style>
          <a:lnRef idx="1">
            <a:schemeClr val="accent1"/>
          </a:lnRef>
          <a:fillRef idx="0">
            <a:schemeClr val="accent1"/>
          </a:fillRef>
          <a:effectRef idx="0">
            <a:schemeClr val="accent1"/>
          </a:effectRef>
          <a:fontRef idx="minor">
            <a:schemeClr val="tx1"/>
          </a:fontRef>
        </p:style>
      </p:cxnSp>
      <p:pic>
        <p:nvPicPr>
          <p:cNvPr id="18" name="Picture 17" descr="A logo with a triangle and a blue circle&#10;&#10;AI-generated content may be incorrect.">
            <a:extLst>
              <a:ext uri="{FF2B5EF4-FFF2-40B4-BE49-F238E27FC236}">
                <a16:creationId xmlns:a16="http://schemas.microsoft.com/office/drawing/2014/main" id="{2C490CE7-3BA6-EFA5-4922-F911BB9A6AE9}"/>
              </a:ext>
            </a:extLst>
          </p:cNvPr>
          <p:cNvPicPr>
            <a:picLocks noChangeAspect="1"/>
          </p:cNvPicPr>
          <p:nvPr/>
        </p:nvPicPr>
        <p:blipFill>
          <a:blip r:embed="rId11"/>
          <a:stretch>
            <a:fillRect/>
          </a:stretch>
        </p:blipFill>
        <p:spPr>
          <a:xfrm>
            <a:off x="844711" y="3163719"/>
            <a:ext cx="1721005" cy="1717189"/>
          </a:xfrm>
          <a:prstGeom prst="rect">
            <a:avLst/>
          </a:prstGeom>
        </p:spPr>
      </p:pic>
      <p:pic>
        <p:nvPicPr>
          <p:cNvPr id="20" name="Picture 19" descr="A logo with a triangle and a blue circle&#10;&#10;AI-generated content may be incorrect.">
            <a:extLst>
              <a:ext uri="{FF2B5EF4-FFF2-40B4-BE49-F238E27FC236}">
                <a16:creationId xmlns:a16="http://schemas.microsoft.com/office/drawing/2014/main" id="{BD054189-785B-4150-8752-D5C254F89EDB}"/>
              </a:ext>
            </a:extLst>
          </p:cNvPr>
          <p:cNvPicPr>
            <a:picLocks noChangeAspect="1"/>
          </p:cNvPicPr>
          <p:nvPr/>
        </p:nvPicPr>
        <p:blipFill>
          <a:blip r:embed="rId11"/>
          <a:stretch>
            <a:fillRect/>
          </a:stretch>
        </p:blipFill>
        <p:spPr>
          <a:xfrm>
            <a:off x="2414206" y="772934"/>
            <a:ext cx="1721005" cy="1717189"/>
          </a:xfrm>
          <a:prstGeom prst="rect">
            <a:avLst/>
          </a:prstGeom>
        </p:spPr>
      </p:pic>
      <p:cxnSp>
        <p:nvCxnSpPr>
          <p:cNvPr id="38" name="Straight Connector 37">
            <a:extLst>
              <a:ext uri="{FF2B5EF4-FFF2-40B4-BE49-F238E27FC236}">
                <a16:creationId xmlns:a16="http://schemas.microsoft.com/office/drawing/2014/main" id="{654E1420-94F9-2DAA-47D5-4CE4D5EB0799}"/>
              </a:ext>
            </a:extLst>
          </p:cNvPr>
          <p:cNvCxnSpPr>
            <a:cxnSpLocks/>
          </p:cNvCxnSpPr>
          <p:nvPr/>
        </p:nvCxnSpPr>
        <p:spPr>
          <a:xfrm>
            <a:off x="1707211" y="4697261"/>
            <a:ext cx="288233" cy="486779"/>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799DB0F-9967-F62B-DD18-6047730B263A}"/>
              </a:ext>
            </a:extLst>
          </p:cNvPr>
          <p:cNvCxnSpPr>
            <a:cxnSpLocks/>
          </p:cNvCxnSpPr>
          <p:nvPr/>
        </p:nvCxnSpPr>
        <p:spPr>
          <a:xfrm flipH="1">
            <a:off x="1387570" y="3076782"/>
            <a:ext cx="26539" cy="50861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8A01E29-8BF7-EAC4-3190-8CF74CB8F886}"/>
              </a:ext>
            </a:extLst>
          </p:cNvPr>
          <p:cNvCxnSpPr>
            <a:cxnSpLocks/>
          </p:cNvCxnSpPr>
          <p:nvPr/>
        </p:nvCxnSpPr>
        <p:spPr>
          <a:xfrm flipH="1">
            <a:off x="2091758" y="1358822"/>
            <a:ext cx="593408" cy="356117"/>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9CC2685-25DE-FF16-E983-D5AE6982E054}"/>
              </a:ext>
            </a:extLst>
          </p:cNvPr>
          <p:cNvCxnSpPr>
            <a:cxnSpLocks/>
          </p:cNvCxnSpPr>
          <p:nvPr/>
        </p:nvCxnSpPr>
        <p:spPr>
          <a:xfrm flipH="1" flipV="1">
            <a:off x="3612721" y="1364360"/>
            <a:ext cx="605528" cy="4217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pic>
        <p:nvPicPr>
          <p:cNvPr id="62" name="Picture 61" descr="Several white doors with a black background&#10;&#10;AI-generated content may be incorrect.">
            <a:extLst>
              <a:ext uri="{FF2B5EF4-FFF2-40B4-BE49-F238E27FC236}">
                <a16:creationId xmlns:a16="http://schemas.microsoft.com/office/drawing/2014/main" id="{4E1C3B5E-AE5B-32CB-AE3E-34741046AE82}"/>
              </a:ext>
            </a:extLst>
          </p:cNvPr>
          <p:cNvPicPr>
            <a:picLocks noChangeAspect="1"/>
          </p:cNvPicPr>
          <p:nvPr/>
        </p:nvPicPr>
        <p:blipFill>
          <a:blip r:embed="rId12"/>
          <a:stretch>
            <a:fillRect/>
          </a:stretch>
        </p:blipFill>
        <p:spPr>
          <a:xfrm>
            <a:off x="10028599" y="4872200"/>
            <a:ext cx="927397" cy="1482141"/>
          </a:xfrm>
          <a:prstGeom prst="rect">
            <a:avLst/>
          </a:prstGeom>
        </p:spPr>
      </p:pic>
    </p:spTree>
    <p:extLst>
      <p:ext uri="{BB962C8B-B14F-4D97-AF65-F5344CB8AC3E}">
        <p14:creationId xmlns:p14="http://schemas.microsoft.com/office/powerpoint/2010/main" val="3010468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94997" y="985093"/>
            <a:ext cx="5611058" cy="5461790"/>
          </a:xfrm>
        </p:spPr>
        <p:txBody>
          <a:bodyPr/>
          <a:lstStyle/>
          <a:p>
            <a:pPr marL="0" indent="0">
              <a:buNone/>
            </a:pPr>
            <a:r>
              <a:rPr lang="en-US" dirty="0"/>
              <a:t>Controlled Chilled Beam Pump Module that provides:</a:t>
            </a:r>
          </a:p>
          <a:p>
            <a:pPr marL="342900" indent="-342900">
              <a:buFont typeface="Arial" panose="020B0604020202020204" pitchFamily="34" charset="0"/>
              <a:buChar char="•"/>
            </a:pPr>
            <a:r>
              <a:rPr lang="en-US" dirty="0"/>
              <a:t>State-of-the art active condensation control system effectively eliminates chilled beam condensation</a:t>
            </a:r>
            <a:br>
              <a:rPr lang="en-US" dirty="0"/>
            </a:br>
            <a:endParaRPr lang="en-US" dirty="0"/>
          </a:p>
          <a:p>
            <a:pPr marL="342900" indent="-342900">
              <a:buFont typeface="Arial" panose="020B0604020202020204" pitchFamily="34" charset="0"/>
              <a:buChar char="•"/>
            </a:pPr>
            <a:r>
              <a:rPr lang="en-US" dirty="0"/>
              <a:t>High efficiency, variable speed pump uses a fraction of the energy used by traditional pump loops</a:t>
            </a:r>
            <a:br>
              <a:rPr lang="en-US" dirty="0"/>
            </a:br>
            <a:endParaRPr lang="en-US" dirty="0"/>
          </a:p>
          <a:p>
            <a:pPr marL="342900" indent="-342900">
              <a:buFont typeface="Arial" panose="020B0604020202020204" pitchFamily="34" charset="0"/>
              <a:buChar char="•"/>
            </a:pPr>
            <a:r>
              <a:rPr lang="en-US" dirty="0"/>
              <a:t>Plug-and-play control system optimizes water temperature for each zone</a:t>
            </a:r>
          </a:p>
          <a:p>
            <a:pPr>
              <a:lnSpc>
                <a:spcPct val="100000"/>
              </a:lnSpc>
              <a:buClrTx/>
              <a:buFont typeface="Wingdings" panose="05000000000000000000" pitchFamily="2" charset="2"/>
              <a:buChar char="§"/>
            </a:pPr>
            <a:endParaRPr lang="en-US" altLang="en-US" kern="0" dirty="0"/>
          </a:p>
          <a:p>
            <a:pPr marL="342900" indent="-342900">
              <a:buFont typeface="Arial" panose="020B0604020202020204" pitchFamily="34" charset="0"/>
              <a:buChar char="•"/>
            </a:pPr>
            <a:endParaRPr lang="en-US" dirty="0"/>
          </a:p>
        </p:txBody>
      </p:sp>
      <p:sp>
        <p:nvSpPr>
          <p:cNvPr id="2" name="Title 1"/>
          <p:cNvSpPr>
            <a:spLocks noGrp="1"/>
          </p:cNvSpPr>
          <p:nvPr>
            <p:ph type="title"/>
          </p:nvPr>
        </p:nvSpPr>
        <p:spPr>
          <a:xfrm>
            <a:off x="494997" y="312057"/>
            <a:ext cx="5835465" cy="470817"/>
          </a:xfrm>
        </p:spPr>
        <p:txBody>
          <a:bodyPr/>
          <a:lstStyle/>
          <a:p>
            <a:r>
              <a:rPr lang="en-US" dirty="0"/>
              <a:t>What is the NEUTON?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4121" y="1367102"/>
            <a:ext cx="4601037" cy="4576498"/>
          </a:xfrm>
          <a:prstGeom prst="rect">
            <a:avLst/>
          </a:prstGeom>
        </p:spPr>
      </p:pic>
    </p:spTree>
    <p:extLst>
      <p:ext uri="{BB962C8B-B14F-4D97-AF65-F5344CB8AC3E}">
        <p14:creationId xmlns:p14="http://schemas.microsoft.com/office/powerpoint/2010/main" val="3837242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73812" y="216326"/>
            <a:ext cx="5835465" cy="470817"/>
          </a:xfrm>
        </p:spPr>
        <p:txBody>
          <a:bodyPr/>
          <a:lstStyle/>
          <a:p>
            <a:pPr eaLnBrk="1" hangingPunct="1"/>
            <a:r>
              <a:rPr lang="en-US" sz="2400" dirty="0">
                <a:cs typeface="+mn-cs"/>
              </a:rPr>
              <a:t>NEUTON: </a:t>
            </a:r>
            <a:r>
              <a:rPr lang="en-US" sz="2400">
                <a:cs typeface="+mn-cs"/>
              </a:rPr>
              <a:t>Efficient Design</a:t>
            </a:r>
            <a:endParaRPr lang="en-US" sz="2400" dirty="0">
              <a:solidFill>
                <a:srgbClr val="006600"/>
              </a:solidFill>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823454"/>
            <a:ext cx="4389120" cy="6034546"/>
          </a:xfrm>
          <a:prstGeom prst="rect">
            <a:avLst/>
          </a:prstGeom>
        </p:spPr>
      </p:pic>
      <p:sp>
        <p:nvSpPr>
          <p:cNvPr id="2" name="Rectangle 1">
            <a:extLst>
              <a:ext uri="{FF2B5EF4-FFF2-40B4-BE49-F238E27FC236}">
                <a16:creationId xmlns:a16="http://schemas.microsoft.com/office/drawing/2014/main" id="{3C453B7F-C2B3-7B8D-5967-17F7BE0D5E4C}"/>
              </a:ext>
            </a:extLst>
          </p:cNvPr>
          <p:cNvSpPr/>
          <p:nvPr/>
        </p:nvSpPr>
        <p:spPr>
          <a:xfrm>
            <a:off x="4389120" y="823454"/>
            <a:ext cx="7802880" cy="6034546"/>
          </a:xfrm>
          <a:prstGeom prst="rect">
            <a:avLst/>
          </a:prstGeom>
          <a:solidFill>
            <a:srgbClr val="1A37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1"/>
          </p:nvPr>
        </p:nvSpPr>
        <p:spPr>
          <a:xfrm>
            <a:off x="4811881" y="1021649"/>
            <a:ext cx="6957357" cy="5461790"/>
          </a:xfrm>
        </p:spPr>
        <p:txBody>
          <a:bodyPr>
            <a:normAutofit fontScale="92500" lnSpcReduction="20000"/>
          </a:bodyPr>
          <a:lstStyle/>
          <a:p>
            <a:pPr>
              <a:lnSpc>
                <a:spcPct val="120000"/>
              </a:lnSpc>
              <a:buFont typeface="Arial" panose="020B0604020202020204" pitchFamily="34" charset="0"/>
              <a:buChar char="•"/>
            </a:pPr>
            <a:r>
              <a:rPr lang="en-US" dirty="0">
                <a:solidFill>
                  <a:schemeClr val="bg1"/>
                </a:solidFill>
              </a:rPr>
              <a:t>Allows beam zones to be served with conventional chilled/hot water temperatures – no need for secondary loops for chilled beams </a:t>
            </a:r>
            <a:br>
              <a:rPr lang="en-US" dirty="0">
                <a:solidFill>
                  <a:schemeClr val="bg1"/>
                </a:solidFill>
              </a:rPr>
            </a:br>
            <a:r>
              <a:rPr lang="en-US" dirty="0">
                <a:solidFill>
                  <a:schemeClr val="bg1"/>
                </a:solidFill>
              </a:rPr>
              <a:t> </a:t>
            </a:r>
          </a:p>
          <a:p>
            <a:pPr>
              <a:lnSpc>
                <a:spcPct val="120000"/>
              </a:lnSpc>
              <a:buFont typeface="Arial" panose="020B0604020202020204" pitchFamily="34" charset="0"/>
              <a:buChar char="•"/>
            </a:pPr>
            <a:r>
              <a:rPr lang="en-US" dirty="0">
                <a:solidFill>
                  <a:schemeClr val="bg1"/>
                </a:solidFill>
              </a:rPr>
              <a:t>Simplifies installation, controls and commissioning of a beam system – eliminates frustration and cost of customized controls development and installation </a:t>
            </a:r>
            <a:br>
              <a:rPr lang="en-US" dirty="0">
                <a:solidFill>
                  <a:schemeClr val="bg1"/>
                </a:solidFill>
              </a:rPr>
            </a:br>
            <a:endParaRPr lang="en-US" dirty="0">
              <a:solidFill>
                <a:schemeClr val="bg1"/>
              </a:solidFill>
            </a:endParaRPr>
          </a:p>
          <a:p>
            <a:pPr>
              <a:lnSpc>
                <a:spcPct val="120000"/>
              </a:lnSpc>
              <a:buFont typeface="Arial" panose="020B0604020202020204" pitchFamily="34" charset="0"/>
              <a:buChar char="•"/>
            </a:pPr>
            <a:r>
              <a:rPr lang="en-US" dirty="0">
                <a:solidFill>
                  <a:schemeClr val="bg1"/>
                </a:solidFill>
              </a:rPr>
              <a:t>Increases beam cooling and heating output  –all coil passes used for both cooling and heating</a:t>
            </a:r>
            <a:br>
              <a:rPr lang="en-US" dirty="0">
                <a:solidFill>
                  <a:schemeClr val="bg1"/>
                </a:solidFill>
              </a:rPr>
            </a:br>
            <a:endParaRPr lang="en-US" dirty="0">
              <a:solidFill>
                <a:schemeClr val="bg1"/>
              </a:solidFill>
            </a:endParaRPr>
          </a:p>
          <a:p>
            <a:pPr>
              <a:lnSpc>
                <a:spcPct val="120000"/>
              </a:lnSpc>
              <a:buFont typeface="Arial" panose="020B0604020202020204" pitchFamily="34" charset="0"/>
              <a:buChar char="•"/>
            </a:pPr>
            <a:r>
              <a:rPr lang="en-US" dirty="0">
                <a:solidFill>
                  <a:schemeClr val="bg1"/>
                </a:solidFill>
              </a:rPr>
              <a:t>Incredible response to occupied, unoccupied and low load conditions – novel control sequences vary water flow and/or temperature to the beams, as needed, to accommodate changes in zone load conditions</a:t>
            </a:r>
          </a:p>
        </p:txBody>
      </p:sp>
    </p:spTree>
    <p:extLst>
      <p:ext uri="{BB962C8B-B14F-4D97-AF65-F5344CB8AC3E}">
        <p14:creationId xmlns:p14="http://schemas.microsoft.com/office/powerpoint/2010/main" val="3646821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064" y="209091"/>
            <a:ext cx="9230816" cy="470817"/>
          </a:xfrm>
        </p:spPr>
        <p:txBody>
          <a:bodyPr>
            <a:normAutofit/>
          </a:bodyPr>
          <a:lstStyle/>
          <a:p>
            <a:r>
              <a:rPr lang="en-US" sz="2400" dirty="0"/>
              <a:t>Greatly Simplify Design and Installation Process</a:t>
            </a:r>
          </a:p>
        </p:txBody>
      </p:sp>
      <p:sp>
        <p:nvSpPr>
          <p:cNvPr id="3" name="Text Placeholder 2"/>
          <p:cNvSpPr>
            <a:spLocks noGrp="1"/>
          </p:cNvSpPr>
          <p:nvPr>
            <p:ph type="body" sz="quarter" idx="11"/>
          </p:nvPr>
        </p:nvSpPr>
        <p:spPr>
          <a:xfrm>
            <a:off x="285064" y="891969"/>
            <a:ext cx="11207499" cy="5521531"/>
          </a:xfrm>
        </p:spPr>
        <p:txBody>
          <a:bodyPr>
            <a:normAutofit/>
          </a:bodyPr>
          <a:lstStyle/>
          <a:p>
            <a:r>
              <a:rPr lang="en-US" sz="2000" b="1" dirty="0"/>
              <a:t>Factory wired/tested</a:t>
            </a:r>
          </a:p>
          <a:p>
            <a:pPr marL="342900" indent="-342900">
              <a:buFont typeface="Arial" panose="020B0604020202020204" pitchFamily="34" charset="0"/>
              <a:buChar char="•"/>
            </a:pPr>
            <a:r>
              <a:rPr lang="en-US" sz="2000" dirty="0"/>
              <a:t>Zone Pump</a:t>
            </a:r>
          </a:p>
          <a:p>
            <a:pPr marL="342900" indent="-342900">
              <a:buFont typeface="Arial" panose="020B0604020202020204" pitchFamily="34" charset="0"/>
              <a:buChar char="•"/>
            </a:pPr>
            <a:r>
              <a:rPr lang="en-US" sz="2000" dirty="0"/>
              <a:t>Water temp sensor</a:t>
            </a:r>
          </a:p>
          <a:p>
            <a:pPr marL="342900" indent="-342900">
              <a:buFont typeface="Arial" panose="020B0604020202020204" pitchFamily="34" charset="0"/>
              <a:buChar char="•"/>
            </a:pPr>
            <a:r>
              <a:rPr lang="en-US" sz="2000" dirty="0"/>
              <a:t>Control Valve</a:t>
            </a:r>
          </a:p>
          <a:p>
            <a:pPr marL="342900" indent="-342900">
              <a:buFont typeface="Arial" panose="020B0604020202020204" pitchFamily="34" charset="0"/>
              <a:buChar char="•"/>
            </a:pPr>
            <a:r>
              <a:rPr lang="en-US" sz="2000" dirty="0"/>
              <a:t>Electrical/controls</a:t>
            </a:r>
            <a:br>
              <a:rPr lang="en-US" sz="2000" dirty="0"/>
            </a:br>
            <a:endParaRPr lang="en-US" sz="2000" dirty="0"/>
          </a:p>
          <a:p>
            <a:r>
              <a:rPr lang="en-US" sz="2000" b="1" dirty="0"/>
              <a:t>Electrical Field connections required</a:t>
            </a:r>
          </a:p>
          <a:p>
            <a:pPr marL="342900" indent="-342900">
              <a:buFont typeface="Arial" panose="020B0604020202020204" pitchFamily="34" charset="0"/>
              <a:buChar char="•"/>
            </a:pPr>
            <a:r>
              <a:rPr lang="en-US" sz="2000" dirty="0"/>
              <a:t>Smart sensor</a:t>
            </a:r>
          </a:p>
          <a:p>
            <a:pPr marL="342900" indent="-342900">
              <a:buFont typeface="Arial" panose="020B0604020202020204" pitchFamily="34" charset="0"/>
              <a:buChar char="•"/>
            </a:pPr>
            <a:r>
              <a:rPr lang="en-US" sz="2000" dirty="0"/>
              <a:t>Main power (208/230 – 1 </a:t>
            </a:r>
            <a:r>
              <a:rPr lang="en-US" sz="2000" dirty="0" err="1"/>
              <a:t>Ph</a:t>
            </a:r>
            <a:r>
              <a:rPr lang="en-US" sz="2000" dirty="0"/>
              <a:t>)</a:t>
            </a:r>
          </a:p>
          <a:p>
            <a:pPr marL="342900" indent="-342900">
              <a:buFont typeface="Arial" panose="020B0604020202020204" pitchFamily="34" charset="0"/>
              <a:buChar char="•"/>
            </a:pPr>
            <a:r>
              <a:rPr lang="en-US" sz="2000" dirty="0"/>
              <a:t>BAS (if applicable)</a:t>
            </a:r>
            <a:br>
              <a:rPr lang="en-US" sz="2000" dirty="0"/>
            </a:br>
            <a:endParaRPr lang="en-US" sz="2000" dirty="0"/>
          </a:p>
          <a:p>
            <a:r>
              <a:rPr lang="en-US" sz="2000" b="1" dirty="0"/>
              <a:t>Water connections</a:t>
            </a:r>
          </a:p>
          <a:p>
            <a:pPr marL="342900" indent="-342900">
              <a:buFont typeface="Arial" panose="020B0604020202020204" pitchFamily="34" charset="0"/>
              <a:buChar char="•"/>
            </a:pPr>
            <a:r>
              <a:rPr lang="en-US" sz="2000" dirty="0"/>
              <a:t>6 pipe connections</a:t>
            </a:r>
          </a:p>
          <a:p>
            <a:pPr marL="342900" indent="-342900">
              <a:buFont typeface="Arial" panose="020B0604020202020204" pitchFamily="34" charset="0"/>
              <a:buChar char="•"/>
            </a:pPr>
            <a:r>
              <a:rPr lang="en-US" sz="2000" dirty="0"/>
              <a:t>Swivel half-union adapters</a:t>
            </a:r>
          </a:p>
          <a:p>
            <a:pPr marL="342900" indent="-342900">
              <a:buFont typeface="Arial" panose="020B0604020202020204" pitchFamily="34" charset="0"/>
              <a:buChar char="•"/>
            </a:pPr>
            <a:r>
              <a:rPr lang="en-US" sz="2000" dirty="0"/>
              <a:t>Designed for </a:t>
            </a:r>
            <a:r>
              <a:rPr lang="en-US" sz="2000" dirty="0" err="1"/>
              <a:t>std</a:t>
            </a:r>
            <a:r>
              <a:rPr lang="en-US" sz="2000" dirty="0"/>
              <a:t> 1” male fitting</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5411" y="1060541"/>
            <a:ext cx="6719003" cy="4966462"/>
          </a:xfrm>
          <a:prstGeom prst="rect">
            <a:avLst/>
          </a:prstGeom>
        </p:spPr>
      </p:pic>
    </p:spTree>
    <p:extLst>
      <p:ext uri="{BB962C8B-B14F-4D97-AF65-F5344CB8AC3E}">
        <p14:creationId xmlns:p14="http://schemas.microsoft.com/office/powerpoint/2010/main" val="2936703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a:spLocks noGrp="1"/>
          </p:cNvSpPr>
          <p:nvPr>
            <p:ph type="body" sz="quarter" idx="11"/>
          </p:nvPr>
        </p:nvSpPr>
        <p:spPr>
          <a:xfrm>
            <a:off x="251873" y="953753"/>
            <a:ext cx="6921795" cy="5912018"/>
          </a:xfrm>
        </p:spPr>
        <p:txBody>
          <a:bodyPr>
            <a:normAutofit fontScale="62500" lnSpcReduction="20000"/>
          </a:bodyPr>
          <a:lstStyle/>
          <a:p>
            <a:pPr marL="514350" indent="-514350">
              <a:lnSpc>
                <a:spcPct val="170000"/>
              </a:lnSpc>
              <a:buFont typeface="+mj-lt"/>
              <a:buAutoNum type="arabicPeriod"/>
            </a:pPr>
            <a:r>
              <a:rPr lang="en-US" dirty="0"/>
              <a:t>Integrated electrical, DDC controls panel</a:t>
            </a:r>
          </a:p>
          <a:p>
            <a:pPr marL="514350" indent="-514350">
              <a:lnSpc>
                <a:spcPct val="120000"/>
              </a:lnSpc>
              <a:buFont typeface="+mj-lt"/>
              <a:buAutoNum type="arabicPeriod"/>
            </a:pPr>
            <a:r>
              <a:rPr lang="en-US" dirty="0"/>
              <a:t>Electronically Commutated Motor (ECM) high efficiency, </a:t>
            </a:r>
            <a:br>
              <a:rPr lang="en-US" dirty="0"/>
            </a:br>
            <a:r>
              <a:rPr lang="en-US" dirty="0"/>
              <a:t>variable speed pump</a:t>
            </a:r>
          </a:p>
          <a:p>
            <a:pPr marL="514350" indent="-514350">
              <a:lnSpc>
                <a:spcPct val="170000"/>
              </a:lnSpc>
              <a:buFont typeface="+mj-lt"/>
              <a:buAutoNum type="arabicPeriod"/>
            </a:pPr>
            <a:r>
              <a:rPr lang="en-US" dirty="0"/>
              <a:t>Hot water control valve</a:t>
            </a:r>
          </a:p>
          <a:p>
            <a:pPr marL="514350" indent="-514350">
              <a:lnSpc>
                <a:spcPct val="170000"/>
              </a:lnSpc>
              <a:buFont typeface="+mj-lt"/>
              <a:buAutoNum type="arabicPeriod"/>
            </a:pPr>
            <a:r>
              <a:rPr lang="en-US" dirty="0"/>
              <a:t>Chilled water control valve</a:t>
            </a:r>
          </a:p>
          <a:p>
            <a:pPr marL="514350" indent="-514350">
              <a:lnSpc>
                <a:spcPct val="170000"/>
              </a:lnSpc>
              <a:buFont typeface="+mj-lt"/>
              <a:buAutoNum type="arabicPeriod"/>
            </a:pPr>
            <a:r>
              <a:rPr lang="en-US" dirty="0"/>
              <a:t>Chilled water return</a:t>
            </a:r>
          </a:p>
          <a:p>
            <a:pPr marL="514350" indent="-514350">
              <a:lnSpc>
                <a:spcPct val="170000"/>
              </a:lnSpc>
              <a:buFont typeface="+mj-lt"/>
              <a:buAutoNum type="arabicPeriod"/>
            </a:pPr>
            <a:r>
              <a:rPr lang="en-US" dirty="0"/>
              <a:t>Hot water supply</a:t>
            </a:r>
          </a:p>
          <a:p>
            <a:pPr marL="514350" indent="-514350">
              <a:lnSpc>
                <a:spcPct val="170000"/>
              </a:lnSpc>
              <a:buFont typeface="+mj-lt"/>
              <a:buAutoNum type="arabicPeriod"/>
            </a:pPr>
            <a:r>
              <a:rPr lang="en-US" dirty="0"/>
              <a:t>Zone loop return connection</a:t>
            </a:r>
          </a:p>
          <a:p>
            <a:pPr marL="514350" indent="-514350">
              <a:lnSpc>
                <a:spcPct val="170000"/>
              </a:lnSpc>
              <a:buFont typeface="+mj-lt"/>
              <a:buAutoNum type="arabicPeriod"/>
            </a:pPr>
            <a:r>
              <a:rPr lang="en-US" dirty="0"/>
              <a:t>Chilled water supply</a:t>
            </a:r>
          </a:p>
          <a:p>
            <a:pPr marL="514350" indent="-514350">
              <a:lnSpc>
                <a:spcPct val="170000"/>
              </a:lnSpc>
              <a:buFont typeface="+mj-lt"/>
              <a:buAutoNum type="arabicPeriod"/>
            </a:pPr>
            <a:r>
              <a:rPr lang="en-US" dirty="0"/>
              <a:t>Hot water return</a:t>
            </a:r>
          </a:p>
          <a:p>
            <a:pPr marL="514350" indent="-514350">
              <a:lnSpc>
                <a:spcPct val="170000"/>
              </a:lnSpc>
              <a:buFont typeface="+mj-lt"/>
              <a:buAutoNum type="arabicPeriod"/>
            </a:pPr>
            <a:r>
              <a:rPr lang="en-US" dirty="0"/>
              <a:t>Zone supply water connection </a:t>
            </a:r>
          </a:p>
          <a:p>
            <a:pPr marL="514350" indent="-514350">
              <a:lnSpc>
                <a:spcPct val="170000"/>
              </a:lnSpc>
              <a:buFont typeface="+mj-lt"/>
              <a:buAutoNum type="arabicPeriod"/>
            </a:pPr>
            <a:r>
              <a:rPr lang="en-US" dirty="0"/>
              <a:t>Pete’s plugs for pressure and flow measurement</a:t>
            </a:r>
          </a:p>
          <a:p>
            <a:pPr marL="514350" indent="-514350">
              <a:lnSpc>
                <a:spcPct val="170000"/>
              </a:lnSpc>
              <a:buFont typeface="+mj-lt"/>
              <a:buAutoNum type="arabicPeriod"/>
            </a:pPr>
            <a:r>
              <a:rPr lang="en-US" dirty="0"/>
              <a:t>Zone supply water thermistor</a:t>
            </a:r>
          </a:p>
          <a:p>
            <a:pPr marL="514350" indent="-514350">
              <a:lnSpc>
                <a:spcPct val="170000"/>
              </a:lnSpc>
              <a:buFont typeface="+mj-lt"/>
              <a:buAutoNum type="arabicPeriod"/>
            </a:pPr>
            <a:r>
              <a:rPr lang="en-US" dirty="0"/>
              <a:t>Pump Isolation Valves</a:t>
            </a:r>
          </a:p>
          <a:p>
            <a:pPr marL="514350" indent="-514350">
              <a:lnSpc>
                <a:spcPct val="170000"/>
              </a:lnSpc>
              <a:buFont typeface="+mj-lt"/>
              <a:buAutoNum type="arabicPeriod"/>
            </a:pPr>
            <a:r>
              <a:rPr lang="en-US" dirty="0"/>
              <a:t>ZS Pro Sensor Zone Controller</a:t>
            </a:r>
          </a:p>
        </p:txBody>
      </p:sp>
      <p:sp>
        <p:nvSpPr>
          <p:cNvPr id="5122" name="Rectangle 2"/>
          <p:cNvSpPr>
            <a:spLocks noGrp="1" noChangeArrowheads="1"/>
          </p:cNvSpPr>
          <p:nvPr>
            <p:ph type="title"/>
          </p:nvPr>
        </p:nvSpPr>
        <p:spPr>
          <a:xfrm>
            <a:off x="251873" y="182378"/>
            <a:ext cx="5835465" cy="470817"/>
          </a:xfrm>
        </p:spPr>
        <p:txBody>
          <a:bodyPr>
            <a:noAutofit/>
          </a:bodyPr>
          <a:lstStyle/>
          <a:p>
            <a:pPr algn="l"/>
            <a:r>
              <a:rPr lang="en-US" dirty="0"/>
              <a:t>NEUTON: </a:t>
            </a:r>
            <a:r>
              <a:rPr lang="en-US"/>
              <a:t>Component Parts</a:t>
            </a:r>
            <a:endParaRPr lang="en-US" dirty="0"/>
          </a:p>
        </p:txBody>
      </p:sp>
      <p:sp>
        <p:nvSpPr>
          <p:cNvPr id="2" name="Rectangle 1">
            <a:extLst>
              <a:ext uri="{FF2B5EF4-FFF2-40B4-BE49-F238E27FC236}">
                <a16:creationId xmlns:a16="http://schemas.microsoft.com/office/drawing/2014/main" id="{322550B6-6137-3750-C173-E3825880DBD0}"/>
              </a:ext>
            </a:extLst>
          </p:cNvPr>
          <p:cNvSpPr/>
          <p:nvPr/>
        </p:nvSpPr>
        <p:spPr>
          <a:xfrm>
            <a:off x="6294120" y="823454"/>
            <a:ext cx="5897880" cy="6034546"/>
          </a:xfrm>
          <a:prstGeom prst="rect">
            <a:avLst/>
          </a:prstGeom>
          <a:solidFill>
            <a:srgbClr val="1A3731">
              <a:alpha val="12941"/>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73668" y="815683"/>
            <a:ext cx="4482419" cy="5757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2671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150" y="254000"/>
            <a:ext cx="9230816" cy="470817"/>
          </a:xfrm>
        </p:spPr>
        <p:txBody>
          <a:bodyPr/>
          <a:lstStyle/>
          <a:p>
            <a:r>
              <a:rPr lang="en-US" dirty="0"/>
              <a:t>How NEUTON Works: Cooling Mode</a:t>
            </a:r>
          </a:p>
        </p:txBody>
      </p:sp>
      <p:sp>
        <p:nvSpPr>
          <p:cNvPr id="5" name="Content Placeholder 1"/>
          <p:cNvSpPr>
            <a:spLocks noGrp="1"/>
          </p:cNvSpPr>
          <p:nvPr>
            <p:ph type="body" sz="quarter" idx="11"/>
          </p:nvPr>
        </p:nvSpPr>
        <p:spPr>
          <a:xfrm>
            <a:off x="283150" y="1082469"/>
            <a:ext cx="6830031" cy="5521531"/>
          </a:xfrm>
        </p:spPr>
        <p:txBody>
          <a:bodyPr/>
          <a:lstStyle/>
          <a:p>
            <a:pPr marL="342900" indent="-342900">
              <a:buFont typeface="Arial" panose="020B0604020202020204" pitchFamily="34" charset="0"/>
              <a:buChar char="•"/>
            </a:pPr>
            <a:r>
              <a:rPr lang="en-US" dirty="0"/>
              <a:t>Chilled water control valve slowly injects chilled water from the primary loop as recirculated secondary beam loop water is discharged through the check-valve into primary chilled water return loop</a:t>
            </a:r>
          </a:p>
          <a:p>
            <a:pPr marL="171450" indent="-171450">
              <a:buFont typeface="Arial" panose="020B0604020202020204" pitchFamily="34" charset="0"/>
              <a:buChar char="•"/>
            </a:pPr>
            <a:endParaRPr lang="en-US" sz="800" dirty="0"/>
          </a:p>
          <a:p>
            <a:pPr marL="342900" indent="-342900">
              <a:buFont typeface="Arial" panose="020B0604020202020204" pitchFamily="34" charset="0"/>
              <a:buChar char="•"/>
            </a:pPr>
            <a:r>
              <a:rPr lang="en-US" dirty="0"/>
              <a:t>Hot water control valve is in the full bypass position and the corresponding check valve is closed</a:t>
            </a:r>
          </a:p>
          <a:p>
            <a:pPr marL="171450" indent="-171450">
              <a:buFont typeface="Arial" panose="020B0604020202020204" pitchFamily="34" charset="0"/>
              <a:buChar char="•"/>
            </a:pPr>
            <a:endParaRPr lang="en-US" sz="800" dirty="0"/>
          </a:p>
          <a:p>
            <a:pPr marL="342900" indent="-342900">
              <a:buFont typeface="Arial" panose="020B0604020202020204" pitchFamily="34" charset="0"/>
              <a:buChar char="•"/>
            </a:pPr>
            <a:r>
              <a:rPr lang="en-US" dirty="0"/>
              <a:t>Conventional 42°F chilled water can be utilized within a single primary loop to serve both the chilled beam zones and the dedicated outdoor air system</a:t>
            </a:r>
            <a:endParaRPr lang="en-US" dirty="0">
              <a:solidFill>
                <a:schemeClr val="tx1">
                  <a:lumMod val="65000"/>
                  <a:lumOff val="35000"/>
                </a:scheme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7623544" y="724817"/>
            <a:ext cx="4359734" cy="6117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4268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32006" y="214466"/>
            <a:ext cx="9230816" cy="470817"/>
          </a:xfrm>
        </p:spPr>
        <p:txBody>
          <a:bodyPr/>
          <a:lstStyle/>
          <a:p>
            <a:pPr eaLnBrk="1" hangingPunct="1"/>
            <a:r>
              <a:rPr lang="en-US" dirty="0"/>
              <a:t>How NEUTON Works: </a:t>
            </a:r>
            <a:r>
              <a:rPr lang="en-US"/>
              <a:t>Heating Mode</a:t>
            </a:r>
            <a:endParaRPr lang="en-US" dirty="0"/>
          </a:p>
        </p:txBody>
      </p:sp>
      <p:sp>
        <p:nvSpPr>
          <p:cNvPr id="4" name="Text Placeholder 3"/>
          <p:cNvSpPr>
            <a:spLocks noGrp="1"/>
          </p:cNvSpPr>
          <p:nvPr>
            <p:ph type="body" sz="quarter" idx="11"/>
          </p:nvPr>
        </p:nvSpPr>
        <p:spPr>
          <a:xfrm>
            <a:off x="5579171" y="1122003"/>
            <a:ext cx="6106395" cy="5521531"/>
          </a:xfrm>
        </p:spPr>
        <p:txBody>
          <a:bodyPr/>
          <a:lstStyle/>
          <a:p>
            <a:pPr marL="342900" indent="-342900">
              <a:buFont typeface="Arial" panose="020B0604020202020204" pitchFamily="34" charset="0"/>
              <a:buChar char="•"/>
            </a:pPr>
            <a:r>
              <a:rPr lang="en-US" kern="0" dirty="0"/>
              <a:t>Hot water control valve slowly ejects a metered amount of recirculated secondary beam loop water while corresponding check-valve allows for injection of water from hot water supply loop </a:t>
            </a:r>
          </a:p>
          <a:p>
            <a:pPr marL="171450" indent="-171450">
              <a:buFont typeface="Arial" panose="020B0604020202020204" pitchFamily="34" charset="0"/>
              <a:buChar char="•"/>
            </a:pPr>
            <a:endParaRPr lang="en-US" sz="1000" kern="0" dirty="0"/>
          </a:p>
          <a:p>
            <a:pPr marL="342900" indent="-342900">
              <a:buFont typeface="Arial" panose="020B0604020202020204" pitchFamily="34" charset="0"/>
              <a:buChar char="•"/>
            </a:pPr>
            <a:r>
              <a:rPr lang="en-US" kern="0" dirty="0"/>
              <a:t>Chilled water control valve is in full bypass position and corresponding check valve is closed</a:t>
            </a:r>
          </a:p>
          <a:p>
            <a:pPr marL="171450" indent="-171450">
              <a:buFont typeface="Arial" panose="020B0604020202020204" pitchFamily="34" charset="0"/>
              <a:buChar char="•"/>
            </a:pPr>
            <a:endParaRPr lang="en-US" sz="1000" kern="0" dirty="0"/>
          </a:p>
          <a:p>
            <a:pPr marL="342900" indent="-342900">
              <a:buFont typeface="Arial" panose="020B0604020202020204" pitchFamily="34" charset="0"/>
              <a:buChar char="•"/>
            </a:pPr>
            <a:r>
              <a:rPr lang="en-US" kern="0" dirty="0"/>
              <a:t>Conventional 120°F hot water can be utilized within a single primary loop to serve both the chilled beam zones and the DOAS</a:t>
            </a:r>
            <a:endParaRPr lang="en-US" kern="0" dirty="0">
              <a:solidFill>
                <a:schemeClr val="tx1">
                  <a:lumMod val="65000"/>
                  <a:lumOff val="35000"/>
                </a:schemeClr>
              </a:solidFill>
            </a:endParaRPr>
          </a:p>
          <a:p>
            <a:pPr marL="342900" indent="-342900">
              <a:buFont typeface="Arial" panose="020B0604020202020204" pitchFamily="34" charset="0"/>
              <a:buChar char="•"/>
            </a:pPr>
            <a:endParaRPr lang="en-US"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506434" y="685283"/>
            <a:ext cx="4343899" cy="60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4776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296812" y="940365"/>
            <a:ext cx="5536253" cy="5461790"/>
          </a:xfrm>
        </p:spPr>
        <p:txBody>
          <a:bodyPr/>
          <a:lstStyle/>
          <a:p>
            <a:r>
              <a:rPr lang="en-US" dirty="0"/>
              <a:t>In both heating and cooling modes NEUTON monitors: </a:t>
            </a:r>
          </a:p>
          <a:p>
            <a:pPr marL="952470" lvl="1" indent="-342900">
              <a:buFont typeface="Arial" panose="020B0604020202020204" pitchFamily="34" charset="0"/>
              <a:buChar char="•"/>
            </a:pPr>
            <a:r>
              <a:rPr lang="en-US" dirty="0"/>
              <a:t>the zone pump</a:t>
            </a:r>
          </a:p>
          <a:p>
            <a:pPr marL="952470" lvl="1" indent="-342900">
              <a:buFont typeface="Arial" panose="020B0604020202020204" pitchFamily="34" charset="0"/>
              <a:buChar char="•"/>
            </a:pPr>
            <a:r>
              <a:rPr lang="en-US" dirty="0"/>
              <a:t>beam water temperature sensor </a:t>
            </a:r>
          </a:p>
          <a:p>
            <a:pPr marL="952470" lvl="1" indent="-342900">
              <a:buFont typeface="Arial" panose="020B0604020202020204" pitchFamily="34" charset="0"/>
              <a:buChar char="•"/>
            </a:pPr>
            <a:r>
              <a:rPr lang="en-US" dirty="0"/>
              <a:t>control valves</a:t>
            </a:r>
          </a:p>
          <a:p>
            <a:pPr marL="952470" lvl="1" indent="-342900">
              <a:buFont typeface="Arial" panose="020B0604020202020204" pitchFamily="34" charset="0"/>
              <a:buChar char="•"/>
            </a:pPr>
            <a:r>
              <a:rPr lang="en-US" dirty="0"/>
              <a:t>associated electrical and controls </a:t>
            </a:r>
            <a:br>
              <a:rPr lang="en-US" dirty="0"/>
            </a:br>
            <a:endParaRPr lang="en-US" dirty="0"/>
          </a:p>
          <a:p>
            <a:r>
              <a:rPr lang="en-US" dirty="0"/>
              <a:t>NEUTON keeps the beam pipe temperature a few degrees above the measured dew point in the room via the supplied wall sensor</a:t>
            </a:r>
            <a:br>
              <a:rPr lang="en-US" dirty="0"/>
            </a:br>
            <a:endParaRPr lang="en-US" dirty="0"/>
          </a:p>
          <a:p>
            <a:r>
              <a:rPr lang="en-US" dirty="0"/>
              <a:t>All this is done via factory installed software and tested with sensors</a:t>
            </a:r>
          </a:p>
        </p:txBody>
      </p:sp>
      <p:sp>
        <p:nvSpPr>
          <p:cNvPr id="2" name="Title 1"/>
          <p:cNvSpPr>
            <a:spLocks noGrp="1"/>
          </p:cNvSpPr>
          <p:nvPr>
            <p:ph type="title"/>
          </p:nvPr>
        </p:nvSpPr>
        <p:spPr>
          <a:xfrm>
            <a:off x="296812" y="182112"/>
            <a:ext cx="5835465" cy="470817"/>
          </a:xfrm>
        </p:spPr>
        <p:txBody>
          <a:bodyPr/>
          <a:lstStyle/>
          <a:p>
            <a:r>
              <a:rPr lang="en-US" dirty="0"/>
              <a:t>NEUTON: Active Condensation Control</a:t>
            </a:r>
          </a:p>
        </p:txBody>
      </p:sp>
      <p:sp>
        <p:nvSpPr>
          <p:cNvPr id="4" name="Rectangle 3">
            <a:extLst>
              <a:ext uri="{FF2B5EF4-FFF2-40B4-BE49-F238E27FC236}">
                <a16:creationId xmlns:a16="http://schemas.microsoft.com/office/drawing/2014/main" id="{F38C3FA0-3F45-D2F3-200B-BE5E6E9B8C74}"/>
              </a:ext>
            </a:extLst>
          </p:cNvPr>
          <p:cNvSpPr/>
          <p:nvPr/>
        </p:nvSpPr>
        <p:spPr>
          <a:xfrm>
            <a:off x="5943600" y="797442"/>
            <a:ext cx="6248400" cy="6060558"/>
          </a:xfrm>
          <a:prstGeom prst="rect">
            <a:avLst/>
          </a:prstGeom>
          <a:solidFill>
            <a:srgbClr val="4973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14629">
            <a:off x="4944140" y="261245"/>
            <a:ext cx="6713068" cy="5931470"/>
          </a:xfrm>
          <a:prstGeom prst="rect">
            <a:avLst/>
          </a:prstGeom>
        </p:spPr>
      </p:pic>
      <p:sp>
        <p:nvSpPr>
          <p:cNvPr id="8" name="TextBox 7"/>
          <p:cNvSpPr txBox="1"/>
          <p:nvPr/>
        </p:nvSpPr>
        <p:spPr>
          <a:xfrm>
            <a:off x="6642664" y="4408258"/>
            <a:ext cx="2049112" cy="2100106"/>
          </a:xfrm>
          <a:prstGeom prst="rect">
            <a:avLst/>
          </a:prstGeom>
        </p:spPr>
        <p:txBody>
          <a:bodyPr vert="horz" wrap="square" lIns="91440" tIns="45720" rIns="91440" bIns="45720" rtlCol="0" anchor="ctr">
            <a:normAutofit/>
          </a:bodyPr>
          <a:lstStyle/>
          <a:p>
            <a:pPr marL="0" marR="0" indent="0" algn="ctr"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bg1"/>
                </a:solidFill>
                <a:effectLst/>
                <a:uLnTx/>
                <a:uFillTx/>
                <a:latin typeface="Source Sans Pro" panose="020B0503030403020204" pitchFamily="34" charset="0"/>
                <a:ea typeface="Source Sans Pro" panose="020B0503030403020204" pitchFamily="34" charset="0"/>
                <a:cs typeface="+mj-cs"/>
              </a:rPr>
              <a:t>With NEUTON, you won’t worry about rain coming from your chilled beams. </a:t>
            </a:r>
          </a:p>
        </p:txBody>
      </p:sp>
    </p:spTree>
    <p:extLst>
      <p:ext uri="{BB962C8B-B14F-4D97-AF65-F5344CB8AC3E}">
        <p14:creationId xmlns:p14="http://schemas.microsoft.com/office/powerpoint/2010/main" val="11492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879" y="211519"/>
            <a:ext cx="9230816" cy="470817"/>
          </a:xfrm>
        </p:spPr>
        <p:txBody>
          <a:bodyPr/>
          <a:lstStyle/>
          <a:p>
            <a:pPr eaLnBrk="1" hangingPunct="1"/>
            <a:r>
              <a:rPr lang="en-US" dirty="0">
                <a:cs typeface="+mn-cs"/>
              </a:rPr>
              <a:t>NEUTON: Resources Available to you</a:t>
            </a:r>
          </a:p>
        </p:txBody>
      </p:sp>
      <p:sp>
        <p:nvSpPr>
          <p:cNvPr id="3" name="Content Placeholder 2"/>
          <p:cNvSpPr>
            <a:spLocks noGrp="1"/>
          </p:cNvSpPr>
          <p:nvPr>
            <p:ph type="body" sz="quarter" idx="11"/>
          </p:nvPr>
        </p:nvSpPr>
        <p:spPr>
          <a:xfrm>
            <a:off x="447879" y="924513"/>
            <a:ext cx="6528062" cy="5521531"/>
          </a:xfrm>
        </p:spPr>
        <p:txBody>
          <a:bodyPr/>
          <a:lstStyle/>
          <a:p>
            <a:pPr marL="342900" indent="-342900">
              <a:lnSpc>
                <a:spcPct val="150000"/>
              </a:lnSpc>
              <a:buFont typeface="Arial" panose="020B0604020202020204" pitchFamily="34" charset="0"/>
              <a:buChar char="•"/>
            </a:pPr>
            <a:r>
              <a:rPr lang="en-US" dirty="0"/>
              <a:t>Product Brochure</a:t>
            </a:r>
          </a:p>
          <a:p>
            <a:pPr marL="342900" indent="-342900">
              <a:lnSpc>
                <a:spcPct val="150000"/>
              </a:lnSpc>
              <a:buFont typeface="Arial" panose="020B0604020202020204" pitchFamily="34" charset="0"/>
              <a:buChar char="•"/>
            </a:pPr>
            <a:r>
              <a:rPr lang="en-US" dirty="0"/>
              <a:t>Features &amp; Benefits Leaflet</a:t>
            </a:r>
          </a:p>
          <a:p>
            <a:pPr marL="342900" indent="-342900">
              <a:lnSpc>
                <a:spcPct val="150000"/>
              </a:lnSpc>
              <a:buFont typeface="Arial" panose="020B0604020202020204" pitchFamily="34" charset="0"/>
              <a:buChar char="•"/>
            </a:pPr>
            <a:r>
              <a:rPr lang="en-US" dirty="0"/>
              <a:t>Technical Guide</a:t>
            </a:r>
          </a:p>
          <a:p>
            <a:pPr marL="342900" indent="-342900">
              <a:buFont typeface="Arial" panose="020B0604020202020204" pitchFamily="34" charset="0"/>
              <a:buChar char="•"/>
            </a:pPr>
            <a:r>
              <a:rPr lang="en-US" dirty="0"/>
              <a:t>Multizone Application note – Multiple Rooms, similar loads</a:t>
            </a:r>
          </a:p>
          <a:p>
            <a:pPr marL="342900" indent="-342900">
              <a:lnSpc>
                <a:spcPct val="150000"/>
              </a:lnSpc>
              <a:buFont typeface="Arial" panose="020B0604020202020204" pitchFamily="34" charset="0"/>
              <a:buChar char="•"/>
            </a:pPr>
            <a:r>
              <a:rPr lang="en-US" dirty="0"/>
              <a:t>Owner’s Manual </a:t>
            </a:r>
          </a:p>
          <a:p>
            <a:pPr marL="342900" indent="-342900">
              <a:lnSpc>
                <a:spcPct val="150000"/>
              </a:lnSpc>
              <a:buFont typeface="Arial" panose="020B0604020202020204" pitchFamily="34" charset="0"/>
              <a:buChar char="•"/>
            </a:pPr>
            <a:r>
              <a:rPr lang="en-US" dirty="0"/>
              <a:t>PowerPoint Presentations</a:t>
            </a:r>
          </a:p>
          <a:p>
            <a:pPr marL="342900" indent="-342900">
              <a:lnSpc>
                <a:spcPct val="150000"/>
              </a:lnSpc>
              <a:buFont typeface="Arial" panose="020B0604020202020204" pitchFamily="34" charset="0"/>
              <a:buChar char="•"/>
            </a:pPr>
            <a:r>
              <a:rPr lang="en-US" dirty="0"/>
              <a:t>How to sell guide </a:t>
            </a:r>
          </a:p>
          <a:p>
            <a:pPr marL="342900" indent="-342900">
              <a:buFont typeface="Arial" panose="020B0604020202020204" pitchFamily="34" charset="0"/>
              <a:buChar char="•"/>
            </a:pPr>
            <a:r>
              <a:rPr lang="en-US" dirty="0"/>
              <a:t>Technical support from Product and Sales Management</a:t>
            </a:r>
          </a:p>
        </p:txBody>
      </p:sp>
      <p:sp>
        <p:nvSpPr>
          <p:cNvPr id="4" name="Slide Number Placeholder 3"/>
          <p:cNvSpPr>
            <a:spLocks noGrp="1"/>
          </p:cNvSpPr>
          <p:nvPr>
            <p:ph type="sldNum" sz="quarter" idx="4294967295"/>
          </p:nvPr>
        </p:nvSpPr>
        <p:spPr>
          <a:xfrm>
            <a:off x="11582400" y="6318250"/>
            <a:ext cx="609600" cy="255588"/>
          </a:xfrm>
          <a:prstGeom prst="rect">
            <a:avLst/>
          </a:prstGeom>
        </p:spPr>
        <p:txBody>
          <a:bodyPr/>
          <a:lstStyle/>
          <a:p>
            <a:pPr fontAlgn="base">
              <a:spcBef>
                <a:spcPct val="0"/>
              </a:spcBef>
              <a:spcAft>
                <a:spcPct val="0"/>
              </a:spcAft>
              <a:defRPr/>
            </a:pPr>
            <a:fld id="{EC90AAC5-FF07-46D4-AB51-C407C911C9C1}" type="slidenum">
              <a:rPr lang="en-US" smtClean="0">
                <a:solidFill>
                  <a:srgbClr val="FFFFFF"/>
                </a:solidFill>
                <a:cs typeface="Times New Roman" pitchFamily="18" charset="0"/>
              </a:rPr>
              <a:pPr fontAlgn="base">
                <a:spcBef>
                  <a:spcPct val="0"/>
                </a:spcBef>
                <a:spcAft>
                  <a:spcPct val="0"/>
                </a:spcAft>
                <a:defRPr/>
              </a:pPr>
              <a:t>13</a:t>
            </a:fld>
            <a:endParaRPr lang="en-US" dirty="0">
              <a:solidFill>
                <a:srgbClr val="FFFFFF"/>
              </a:solidFill>
              <a:cs typeface="Times New Roman" pitchFamily="18" charset="0"/>
            </a:endParaRPr>
          </a:p>
        </p:txBody>
      </p:sp>
      <p:pic>
        <p:nvPicPr>
          <p:cNvPr id="13" name="Picture 12">
            <a:extLst>
              <a:ext uri="{FF2B5EF4-FFF2-40B4-BE49-F238E27FC236}">
                <a16:creationId xmlns:a16="http://schemas.microsoft.com/office/drawing/2014/main" id="{5684A876-9790-D2E8-2F31-9E0728FB71DC}"/>
              </a:ext>
            </a:extLst>
          </p:cNvPr>
          <p:cNvPicPr>
            <a:picLocks noChangeAspect="1"/>
          </p:cNvPicPr>
          <p:nvPr/>
        </p:nvPicPr>
        <p:blipFill>
          <a:blip r:embed="rId3"/>
          <a:stretch>
            <a:fillRect/>
          </a:stretch>
        </p:blipFill>
        <p:spPr>
          <a:xfrm rot="640056">
            <a:off x="9607277" y="1055798"/>
            <a:ext cx="2165093" cy="2801257"/>
          </a:xfrm>
          <a:prstGeom prst="rect">
            <a:avLst/>
          </a:prstGeom>
          <a:effectLst>
            <a:outerShdw blurRad="50800" dist="38100" dir="5400000" algn="t" rotWithShape="0">
              <a:prstClr val="black">
                <a:alpha val="40000"/>
              </a:prst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3589">
            <a:off x="9162928" y="3465720"/>
            <a:ext cx="2348164" cy="3053997"/>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A11B353D-0F94-F995-6EFF-F57E0AEC7FB6}"/>
              </a:ext>
            </a:extLst>
          </p:cNvPr>
          <p:cNvPicPr>
            <a:picLocks noChangeAspect="1"/>
          </p:cNvPicPr>
          <p:nvPr/>
        </p:nvPicPr>
        <p:blipFill>
          <a:blip r:embed="rId5"/>
          <a:stretch>
            <a:fillRect/>
          </a:stretch>
        </p:blipFill>
        <p:spPr>
          <a:xfrm rot="20932397">
            <a:off x="7460830" y="2646538"/>
            <a:ext cx="2254284" cy="2915787"/>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28411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262F8B-0B44-E854-69B7-9A5729CD8E58}"/>
              </a:ext>
              <a:ext uri="{C183D7F6-B498-43B3-948B-1728B52AA6E4}">
                <adec:decorative xmlns:adec="http://schemas.microsoft.com/office/drawing/2017/decorative" val="1"/>
              </a:ext>
            </a:extLst>
          </p:cNvPr>
          <p:cNvSpPr/>
          <p:nvPr/>
        </p:nvSpPr>
        <p:spPr>
          <a:xfrm>
            <a:off x="0" y="0"/>
            <a:ext cx="12192000" cy="6857999"/>
          </a:xfrm>
          <a:prstGeom prst="rect">
            <a:avLst/>
          </a:prstGeom>
          <a:solidFill>
            <a:srgbClr val="59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5">
            <a:extLst>
              <a:ext uri="{FF2B5EF4-FFF2-40B4-BE49-F238E27FC236}">
                <a16:creationId xmlns:a16="http://schemas.microsoft.com/office/drawing/2014/main" id="{5C98A911-AE8C-2DD4-7EEF-961A583244B9}"/>
              </a:ext>
            </a:extLst>
          </p:cNvPr>
          <p:cNvSpPr txBox="1">
            <a:spLocks/>
          </p:cNvSpPr>
          <p:nvPr/>
        </p:nvSpPr>
        <p:spPr>
          <a:xfrm>
            <a:off x="2810344" y="3123315"/>
            <a:ext cx="6571312" cy="611371"/>
          </a:xfrm>
          <a:prstGeom prst="rect">
            <a:avLst/>
          </a:prstGeom>
        </p:spPr>
        <p:txBody>
          <a:bodyPr vert="horz" lIns="0" tIns="0" rIns="0" bIns="0" rtlCol="0" anchor="b">
            <a:noAutofit/>
          </a:bodyPr>
          <a:lstStyle>
            <a:lvl1pPr algn="l" defTabSz="914400" rtl="0" eaLnBrk="1" latinLnBrk="0" hangingPunct="1">
              <a:lnSpc>
                <a:spcPct val="85000"/>
              </a:lnSpc>
              <a:spcBef>
                <a:spcPct val="0"/>
              </a:spcBef>
              <a:buNone/>
              <a:defRPr sz="3600" kern="1200">
                <a:solidFill>
                  <a:schemeClr val="bg1"/>
                </a:solidFill>
                <a:latin typeface="+mj-lt"/>
                <a:ea typeface="+mj-ea"/>
                <a:cs typeface="+mj-cs"/>
              </a:defRPr>
            </a:lvl1pPr>
          </a:lstStyle>
          <a:p>
            <a:r>
              <a:rPr lang="en-US" b="1" dirty="0">
                <a:latin typeface="Source Sans Pro" panose="020B0503030403020204" pitchFamily="34" charset="0"/>
                <a:ea typeface="Source Sans Pro" panose="020B0503030403020204" pitchFamily="34" charset="0"/>
              </a:rPr>
              <a:t>Traditional Chilled Beam Design</a:t>
            </a:r>
          </a:p>
        </p:txBody>
      </p:sp>
    </p:spTree>
    <p:extLst>
      <p:ext uri="{BB962C8B-B14F-4D97-AF65-F5344CB8AC3E}">
        <p14:creationId xmlns:p14="http://schemas.microsoft.com/office/powerpoint/2010/main" val="263768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68212" y="254000"/>
            <a:ext cx="9230816" cy="470817"/>
          </a:xfrm>
        </p:spPr>
        <p:txBody>
          <a:bodyPr>
            <a:noAutofit/>
          </a:bodyPr>
          <a:lstStyle/>
          <a:p>
            <a:pPr algn="l" eaLnBrk="1" hangingPunct="1"/>
            <a:r>
              <a:rPr lang="en-US" dirty="0"/>
              <a:t>Challenges with Traditional Chilled Beam Designs without NEUTON </a:t>
            </a:r>
          </a:p>
        </p:txBody>
      </p:sp>
      <p:sp>
        <p:nvSpPr>
          <p:cNvPr id="2" name="Rectangle 1">
            <a:extLst>
              <a:ext uri="{FF2B5EF4-FFF2-40B4-BE49-F238E27FC236}">
                <a16:creationId xmlns:a16="http://schemas.microsoft.com/office/drawing/2014/main" id="{4FEBC722-B8D9-CE1C-DB1A-370E228918A0}"/>
              </a:ext>
            </a:extLst>
          </p:cNvPr>
          <p:cNvSpPr/>
          <p:nvPr/>
        </p:nvSpPr>
        <p:spPr>
          <a:xfrm>
            <a:off x="0" y="861237"/>
            <a:ext cx="12192000" cy="5996763"/>
          </a:xfrm>
          <a:prstGeom prst="rect">
            <a:avLst/>
          </a:prstGeom>
          <a:solidFill>
            <a:srgbClr val="1A37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1"/>
          </p:nvPr>
        </p:nvSpPr>
        <p:spPr>
          <a:xfrm>
            <a:off x="353652" y="1336469"/>
            <a:ext cx="11207499" cy="5521531"/>
          </a:xfrm>
        </p:spPr>
        <p:txBody>
          <a:bodyPr/>
          <a:lstStyle/>
          <a:p>
            <a:r>
              <a:rPr lang="en-US" dirty="0">
                <a:solidFill>
                  <a:schemeClr val="bg1"/>
                </a:solidFill>
              </a:rPr>
              <a:t>Despite the many obvious advantages offered by chilled beams, their acceptance has been limited due to several design challenges: </a:t>
            </a:r>
          </a:p>
          <a:p>
            <a:endParaRPr lang="en-US" sz="1000" dirty="0">
              <a:solidFill>
                <a:schemeClr val="bg1"/>
              </a:solidFill>
            </a:endParaRPr>
          </a:p>
          <a:p>
            <a:pPr marL="342900" indent="-342900">
              <a:buFont typeface="Arial" panose="020B0604020202020204" pitchFamily="34" charset="0"/>
              <a:buChar char="•"/>
            </a:pPr>
            <a:r>
              <a:rPr lang="en-US" dirty="0">
                <a:solidFill>
                  <a:schemeClr val="bg1"/>
                </a:solidFill>
              </a:rPr>
              <a:t>High cost of the primary and secondary piping makes the use of the technology somewhat more expensive than conventional systems</a:t>
            </a:r>
            <a:endParaRPr lang="en-US" sz="1000" dirty="0">
              <a:solidFill>
                <a:schemeClr val="bg1"/>
              </a:solidFill>
            </a:endParaRPr>
          </a:p>
          <a:p>
            <a:pPr marL="342900" indent="-342900">
              <a:spcBef>
                <a:spcPts val="1200"/>
              </a:spcBef>
              <a:buFont typeface="Arial" panose="020B0604020202020204" pitchFamily="34" charset="0"/>
              <a:buChar char="•"/>
            </a:pPr>
            <a:r>
              <a:rPr lang="en-US" dirty="0">
                <a:solidFill>
                  <a:schemeClr val="bg1"/>
                </a:solidFill>
              </a:rPr>
              <a:t>Inability to use traditional chilled/hot water main loop temperatures without costly secondary loops or separate boiler/chillers for the chilled beam network</a:t>
            </a:r>
            <a:endParaRPr lang="en-US" sz="1000" dirty="0">
              <a:solidFill>
                <a:schemeClr val="bg1"/>
              </a:solidFill>
            </a:endParaRPr>
          </a:p>
          <a:p>
            <a:pPr marL="342900" indent="-342900">
              <a:spcBef>
                <a:spcPts val="1200"/>
              </a:spcBef>
              <a:buFont typeface="Arial" panose="020B0604020202020204" pitchFamily="34" charset="0"/>
              <a:buChar char="•"/>
            </a:pPr>
            <a:r>
              <a:rPr lang="en-US" dirty="0">
                <a:solidFill>
                  <a:schemeClr val="bg1"/>
                </a:solidFill>
              </a:rPr>
              <a:t>The concern for condensation on the surfaces of the coils</a:t>
            </a:r>
            <a:endParaRPr lang="en-US" sz="1000" dirty="0">
              <a:solidFill>
                <a:schemeClr val="bg1"/>
              </a:solidFill>
            </a:endParaRPr>
          </a:p>
          <a:p>
            <a:pPr marL="342900" indent="-342900">
              <a:spcBef>
                <a:spcPts val="1200"/>
              </a:spcBef>
              <a:buFont typeface="Arial" panose="020B0604020202020204" pitchFamily="34" charset="0"/>
              <a:buChar char="•"/>
            </a:pPr>
            <a:r>
              <a:rPr lang="en-US" dirty="0">
                <a:solidFill>
                  <a:schemeClr val="bg1"/>
                </a:solidFill>
              </a:rPr>
              <a:t>Designing and implementing controls</a:t>
            </a:r>
          </a:p>
        </p:txBody>
      </p:sp>
    </p:spTree>
    <p:extLst>
      <p:ext uri="{BB962C8B-B14F-4D97-AF65-F5344CB8AC3E}">
        <p14:creationId xmlns:p14="http://schemas.microsoft.com/office/powerpoint/2010/main" val="199695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9476" y="203758"/>
            <a:ext cx="9230816" cy="470817"/>
          </a:xfrm>
        </p:spPr>
        <p:txBody>
          <a:bodyPr>
            <a:noAutofit/>
          </a:bodyPr>
          <a:lstStyle/>
          <a:p>
            <a:pPr algn="l" eaLnBrk="1" hangingPunct="1"/>
            <a:r>
              <a:rPr lang="en-US" dirty="0"/>
              <a:t>Traditional Chilled Beam Piping Layout: Cooling </a:t>
            </a:r>
          </a:p>
        </p:txBody>
      </p:sp>
      <p:sp>
        <p:nvSpPr>
          <p:cNvPr id="2" name="Text Placeholder 1"/>
          <p:cNvSpPr>
            <a:spLocks noGrp="1"/>
          </p:cNvSpPr>
          <p:nvPr>
            <p:ph type="body" sz="quarter" idx="11"/>
          </p:nvPr>
        </p:nvSpPr>
        <p:spPr>
          <a:xfrm>
            <a:off x="8896776" y="1441915"/>
            <a:ext cx="3189405" cy="5521531"/>
          </a:xfrm>
        </p:spPr>
        <p:txBody>
          <a:bodyPr/>
          <a:lstStyle/>
          <a:p>
            <a:pPr marL="342900" indent="-342900">
              <a:buFont typeface="Arial" panose="020B0604020202020204" pitchFamily="34" charset="0"/>
              <a:buChar char="•"/>
            </a:pPr>
            <a:r>
              <a:rPr lang="en-US" dirty="0"/>
              <a:t>Primary/secondary cooling loops required or second chiller </a:t>
            </a:r>
          </a:p>
          <a:p>
            <a:pPr marL="342900" indent="-342900">
              <a:buFont typeface="Arial" panose="020B0604020202020204" pitchFamily="34" charset="0"/>
              <a:buChar char="•"/>
            </a:pPr>
            <a:r>
              <a:rPr lang="en-US" dirty="0"/>
              <a:t>Increased pipe size ($$$) needed to accommodate the more moderate temperature water required (58°F) </a:t>
            </a:r>
          </a:p>
        </p:txBody>
      </p:sp>
      <p:pic>
        <p:nvPicPr>
          <p:cNvPr id="4" name="Picture 3">
            <a:extLst>
              <a:ext uri="{FF2B5EF4-FFF2-40B4-BE49-F238E27FC236}">
                <a16:creationId xmlns:a16="http://schemas.microsoft.com/office/drawing/2014/main" id="{68F8B218-7B52-346D-BF3E-F46C70F1D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622" y="-607333"/>
            <a:ext cx="10005744" cy="8338120"/>
          </a:xfrm>
          <a:prstGeom prst="rect">
            <a:avLst/>
          </a:prstGeom>
        </p:spPr>
      </p:pic>
    </p:spTree>
    <p:extLst>
      <p:ext uri="{BB962C8B-B14F-4D97-AF65-F5344CB8AC3E}">
        <p14:creationId xmlns:p14="http://schemas.microsoft.com/office/powerpoint/2010/main" val="3454942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46698" y="1266877"/>
            <a:ext cx="7767050" cy="4324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2" name="Rectangle 2"/>
          <p:cNvSpPr>
            <a:spLocks noGrp="1" noChangeArrowheads="1"/>
          </p:cNvSpPr>
          <p:nvPr>
            <p:ph type="title"/>
          </p:nvPr>
        </p:nvSpPr>
        <p:spPr>
          <a:xfrm>
            <a:off x="262205" y="235731"/>
            <a:ext cx="9230816" cy="470817"/>
          </a:xfrm>
        </p:spPr>
        <p:txBody>
          <a:bodyPr>
            <a:noAutofit/>
          </a:bodyPr>
          <a:lstStyle/>
          <a:p>
            <a:pPr algn="l" eaLnBrk="1" hangingPunct="1"/>
            <a:r>
              <a:rPr lang="en-US" dirty="0"/>
              <a:t>Traditional Chilled Beam Piping Layout: Heating </a:t>
            </a:r>
          </a:p>
        </p:txBody>
      </p:sp>
      <p:sp>
        <p:nvSpPr>
          <p:cNvPr id="2" name="Text Placeholder 1"/>
          <p:cNvSpPr>
            <a:spLocks noGrp="1"/>
          </p:cNvSpPr>
          <p:nvPr>
            <p:ph type="body" sz="quarter" idx="11"/>
          </p:nvPr>
        </p:nvSpPr>
        <p:spPr>
          <a:xfrm>
            <a:off x="262205" y="1266877"/>
            <a:ext cx="3884493" cy="5197751"/>
          </a:xfrm>
        </p:spPr>
        <p:txBody>
          <a:bodyPr/>
          <a:lstStyle/>
          <a:p>
            <a:pPr marL="342900" indent="-342900">
              <a:buFont typeface="Arial" panose="020B0604020202020204" pitchFamily="34" charset="0"/>
              <a:buChar char="•"/>
            </a:pPr>
            <a:r>
              <a:rPr lang="en-US" dirty="0"/>
              <a:t>Primary/secondary heating loops required or second boiler</a:t>
            </a:r>
            <a:br>
              <a:rPr lang="en-US" dirty="0"/>
            </a:br>
            <a:endParaRPr lang="en-US" dirty="0"/>
          </a:p>
          <a:p>
            <a:pPr marL="342900" indent="-342900">
              <a:buFont typeface="Arial" panose="020B0604020202020204" pitchFamily="34" charset="0"/>
              <a:buChar char="•"/>
            </a:pPr>
            <a:r>
              <a:rPr lang="en-US" dirty="0"/>
              <a:t>Increased pipe size (substantial cost) needed to accommodate the more moderate temperature water required (95°F)</a:t>
            </a:r>
          </a:p>
        </p:txBody>
      </p:sp>
    </p:spTree>
    <p:extLst>
      <p:ext uri="{BB962C8B-B14F-4D97-AF65-F5344CB8AC3E}">
        <p14:creationId xmlns:p14="http://schemas.microsoft.com/office/powerpoint/2010/main" val="2038634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19355" y="254000"/>
            <a:ext cx="9230816" cy="470817"/>
          </a:xfrm>
        </p:spPr>
        <p:txBody>
          <a:bodyPr>
            <a:noAutofit/>
          </a:bodyPr>
          <a:lstStyle/>
          <a:p>
            <a:pPr algn="l" eaLnBrk="1" hangingPunct="1"/>
            <a:r>
              <a:rPr lang="en-US" dirty="0"/>
              <a:t>Additional Chilled Beam Design Requirements without NEUTON</a:t>
            </a:r>
          </a:p>
        </p:txBody>
      </p:sp>
      <p:sp>
        <p:nvSpPr>
          <p:cNvPr id="2" name="Rectangle 1">
            <a:extLst>
              <a:ext uri="{FF2B5EF4-FFF2-40B4-BE49-F238E27FC236}">
                <a16:creationId xmlns:a16="http://schemas.microsoft.com/office/drawing/2014/main" id="{FE30C35B-4E85-C195-846F-A4EF5A59A8C2}"/>
              </a:ext>
            </a:extLst>
          </p:cNvPr>
          <p:cNvSpPr/>
          <p:nvPr/>
        </p:nvSpPr>
        <p:spPr>
          <a:xfrm>
            <a:off x="0" y="861237"/>
            <a:ext cx="12192000" cy="5996763"/>
          </a:xfrm>
          <a:prstGeom prst="rect">
            <a:avLst/>
          </a:prstGeom>
          <a:solidFill>
            <a:srgbClr val="1A37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1"/>
          </p:nvPr>
        </p:nvSpPr>
        <p:spPr>
          <a:xfrm>
            <a:off x="304734" y="1082469"/>
            <a:ext cx="11593099" cy="5521531"/>
          </a:xfrm>
        </p:spPr>
        <p:txBody>
          <a:bodyPr>
            <a:noAutofit/>
          </a:bodyPr>
          <a:lstStyle/>
          <a:p>
            <a:pPr marL="342900" indent="-342900">
              <a:buFont typeface="Arial" panose="020B0604020202020204" pitchFamily="34" charset="0"/>
              <a:buChar char="•"/>
            </a:pPr>
            <a:r>
              <a:rPr lang="en-US" dirty="0">
                <a:solidFill>
                  <a:schemeClr val="bg1"/>
                </a:solidFill>
              </a:rPr>
              <a:t>Four pipe beam coils, with some coil passes allocated for cooling and others for heating </a:t>
            </a:r>
            <a:br>
              <a:rPr lang="en-US" dirty="0">
                <a:solidFill>
                  <a:schemeClr val="bg1"/>
                </a:solidFill>
              </a:rPr>
            </a:br>
            <a:endParaRPr lang="en-US" dirty="0">
              <a:solidFill>
                <a:schemeClr val="bg1"/>
              </a:solidFill>
            </a:endParaRPr>
          </a:p>
          <a:p>
            <a:pPr marL="342900" indent="-342900">
              <a:buFont typeface="Arial" panose="020B0604020202020204" pitchFamily="34" charset="0"/>
              <a:buChar char="•"/>
            </a:pPr>
            <a:r>
              <a:rPr lang="en-US" dirty="0">
                <a:solidFill>
                  <a:schemeClr val="bg1"/>
                </a:solidFill>
              </a:rPr>
              <a:t>Piping at each zone needs to accommodate four piping runs – heating and cooling supply and return lines, valves and couplings</a:t>
            </a:r>
            <a:br>
              <a:rPr lang="en-US" dirty="0">
                <a:solidFill>
                  <a:schemeClr val="bg1"/>
                </a:solidFill>
              </a:rPr>
            </a:br>
            <a:endParaRPr lang="en-US" dirty="0">
              <a:solidFill>
                <a:schemeClr val="bg1"/>
              </a:solidFill>
            </a:endParaRPr>
          </a:p>
          <a:p>
            <a:pPr marL="342900" indent="-342900">
              <a:buFont typeface="Arial" panose="020B0604020202020204" pitchFamily="34" charset="0"/>
              <a:buChar char="•"/>
            </a:pPr>
            <a:r>
              <a:rPr lang="en-US" dirty="0">
                <a:solidFill>
                  <a:schemeClr val="bg1"/>
                </a:solidFill>
              </a:rPr>
              <a:t>In each zone contractor needs to install two control valves, condensation sensors, run power to all devices then communicate with space thermostat or BAS signals</a:t>
            </a:r>
            <a:br>
              <a:rPr lang="en-US" dirty="0">
                <a:solidFill>
                  <a:schemeClr val="bg1"/>
                </a:solidFill>
              </a:rPr>
            </a:br>
            <a:endParaRPr lang="en-US" dirty="0">
              <a:solidFill>
                <a:schemeClr val="bg1"/>
              </a:solidFill>
            </a:endParaRPr>
          </a:p>
          <a:p>
            <a:pPr marL="342900" indent="-342900">
              <a:buFont typeface="Arial" panose="020B0604020202020204" pitchFamily="34" charset="0"/>
              <a:buChar char="•"/>
            </a:pPr>
            <a:r>
              <a:rPr lang="en-US" dirty="0">
                <a:solidFill>
                  <a:schemeClr val="bg1"/>
                </a:solidFill>
              </a:rPr>
              <a:t>Design engineer needs to develop a custom control algorithm then communicate this to the BAS subcontractor then debug</a:t>
            </a:r>
          </a:p>
          <a:p>
            <a:pPr marL="342900" indent="-342900">
              <a:buFont typeface="Arial" panose="020B0604020202020204" pitchFamily="34" charset="0"/>
              <a:buChar char="•"/>
            </a:pPr>
            <a:endParaRPr lang="en-US" dirty="0">
              <a:solidFill>
                <a:schemeClr val="bg1"/>
              </a:solidFill>
            </a:endParaRPr>
          </a:p>
          <a:p>
            <a:pPr algn="ctr"/>
            <a:r>
              <a:rPr lang="en-US" sz="2800" b="1" dirty="0">
                <a:solidFill>
                  <a:schemeClr val="bg1"/>
                </a:solidFill>
              </a:rPr>
              <a:t>NEUTON addresses all of these design challenges.</a:t>
            </a:r>
            <a:endParaRPr lang="en-US" sz="2800" dirty="0">
              <a:solidFill>
                <a:schemeClr val="bg1"/>
              </a:solidFill>
            </a:endParaRPr>
          </a:p>
        </p:txBody>
      </p:sp>
    </p:spTree>
    <p:extLst>
      <p:ext uri="{BB962C8B-B14F-4D97-AF65-F5344CB8AC3E}">
        <p14:creationId xmlns:p14="http://schemas.microsoft.com/office/powerpoint/2010/main" val="2328372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53C8C-10EC-5502-DE39-BFDA382BB09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28B6914-9F19-C29C-452C-8930D865E53C}"/>
              </a:ext>
              <a:ext uri="{C183D7F6-B498-43B3-948B-1728B52AA6E4}">
                <adec:decorative xmlns:adec="http://schemas.microsoft.com/office/drawing/2017/decorative" val="1"/>
              </a:ext>
            </a:extLst>
          </p:cNvPr>
          <p:cNvSpPr/>
          <p:nvPr/>
        </p:nvSpPr>
        <p:spPr>
          <a:xfrm>
            <a:off x="0" y="0"/>
            <a:ext cx="12192000" cy="6857999"/>
          </a:xfrm>
          <a:prstGeom prst="rect">
            <a:avLst/>
          </a:prstGeom>
          <a:solidFill>
            <a:srgbClr val="59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5">
            <a:extLst>
              <a:ext uri="{FF2B5EF4-FFF2-40B4-BE49-F238E27FC236}">
                <a16:creationId xmlns:a16="http://schemas.microsoft.com/office/drawing/2014/main" id="{A4F14790-BB24-CE1D-F00F-61620214F9D2}"/>
              </a:ext>
            </a:extLst>
          </p:cNvPr>
          <p:cNvSpPr txBox="1">
            <a:spLocks/>
          </p:cNvSpPr>
          <p:nvPr/>
        </p:nvSpPr>
        <p:spPr>
          <a:xfrm>
            <a:off x="2810344" y="3123315"/>
            <a:ext cx="6571312" cy="611371"/>
          </a:xfrm>
          <a:prstGeom prst="rect">
            <a:avLst/>
          </a:prstGeom>
        </p:spPr>
        <p:txBody>
          <a:bodyPr vert="horz" lIns="0" tIns="0" rIns="0" bIns="0" rtlCol="0" anchor="b">
            <a:noAutofit/>
          </a:bodyPr>
          <a:lstStyle>
            <a:lvl1pPr algn="l" defTabSz="914400" rtl="0" eaLnBrk="1" latinLnBrk="0" hangingPunct="1">
              <a:lnSpc>
                <a:spcPct val="85000"/>
              </a:lnSpc>
              <a:spcBef>
                <a:spcPct val="0"/>
              </a:spcBef>
              <a:buNone/>
              <a:defRPr sz="3600" kern="1200">
                <a:solidFill>
                  <a:schemeClr val="bg1"/>
                </a:solidFill>
                <a:latin typeface="+mj-lt"/>
                <a:ea typeface="+mj-ea"/>
                <a:cs typeface="+mj-cs"/>
              </a:defRPr>
            </a:lvl1pPr>
          </a:lstStyle>
          <a:p>
            <a:r>
              <a:rPr lang="en-US" b="1" dirty="0">
                <a:latin typeface="Source Sans Pro" panose="020B0503030403020204" pitchFamily="34" charset="0"/>
                <a:ea typeface="Source Sans Pro" panose="020B0503030403020204" pitchFamily="34" charset="0"/>
              </a:rPr>
              <a:t>NEUTON® Chilled Beam Design</a:t>
            </a:r>
          </a:p>
        </p:txBody>
      </p:sp>
    </p:spTree>
    <p:extLst>
      <p:ext uri="{BB962C8B-B14F-4D97-AF65-F5344CB8AC3E}">
        <p14:creationId xmlns:p14="http://schemas.microsoft.com/office/powerpoint/2010/main" val="4251212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5154031" y="988460"/>
            <a:ext cx="5536253" cy="5461790"/>
          </a:xfrm>
        </p:spPr>
        <p:txBody>
          <a:bodyPr>
            <a:normAutofit/>
          </a:bodyPr>
          <a:lstStyle/>
          <a:p>
            <a:pPr marL="342900" indent="-342900">
              <a:spcBef>
                <a:spcPts val="1000"/>
              </a:spcBef>
              <a:buFont typeface="Arial" panose="020B0604020202020204" pitchFamily="34" charset="0"/>
              <a:buChar char="•"/>
            </a:pPr>
            <a:r>
              <a:rPr lang="en-US" sz="2000" dirty="0"/>
              <a:t>Single primary loop with all devices served by the same traditional chilled and hot water temperatures (beam water temperature set by NEUTON)</a:t>
            </a:r>
            <a:br>
              <a:rPr lang="en-US" sz="2000" dirty="0"/>
            </a:br>
            <a:endParaRPr lang="en-US" sz="2000" dirty="0"/>
          </a:p>
          <a:p>
            <a:pPr marL="342900" indent="-342900">
              <a:spcBef>
                <a:spcPts val="1000"/>
              </a:spcBef>
              <a:buFont typeface="Arial" panose="020B0604020202020204" pitchFamily="34" charset="0"/>
              <a:buChar char="•"/>
            </a:pPr>
            <a:r>
              <a:rPr lang="en-US" sz="2000" dirty="0"/>
              <a:t>Primary pipe size (cost) remains small since no change to the chilled or hot water temperatures required (same temperature to beams as DOAS)</a:t>
            </a:r>
            <a:br>
              <a:rPr lang="en-US" sz="2000" dirty="0"/>
            </a:br>
            <a:endParaRPr lang="en-US" sz="2000" dirty="0"/>
          </a:p>
          <a:p>
            <a:pPr marL="342900" indent="-342900">
              <a:spcBef>
                <a:spcPts val="1000"/>
              </a:spcBef>
              <a:buFont typeface="Arial" panose="020B0604020202020204" pitchFamily="34" charset="0"/>
              <a:buChar char="•"/>
            </a:pPr>
            <a:r>
              <a:rPr lang="en-US" sz="2000" dirty="0"/>
              <a:t>Two pipe beam coils, with all passes allocated for cooling and heating</a:t>
            </a:r>
            <a:br>
              <a:rPr lang="en-US" sz="2000" dirty="0"/>
            </a:br>
            <a:r>
              <a:rPr lang="en-US" sz="2000" dirty="0"/>
              <a:t> </a:t>
            </a:r>
          </a:p>
          <a:p>
            <a:pPr marL="342900" indent="-342900">
              <a:spcBef>
                <a:spcPts val="1000"/>
              </a:spcBef>
              <a:buFont typeface="Arial" panose="020B0604020202020204" pitchFamily="34" charset="0"/>
              <a:buChar char="•"/>
            </a:pPr>
            <a:r>
              <a:rPr lang="en-US" sz="2000" dirty="0"/>
              <a:t>Only a single supply and return piping run in each zone since two pipe coils are used (half that required by conventional approach)  </a:t>
            </a:r>
          </a:p>
        </p:txBody>
      </p:sp>
      <p:sp>
        <p:nvSpPr>
          <p:cNvPr id="5122" name="Rectangle 2"/>
          <p:cNvSpPr>
            <a:spLocks noGrp="1" noChangeArrowheads="1"/>
          </p:cNvSpPr>
          <p:nvPr>
            <p:ph type="title"/>
          </p:nvPr>
        </p:nvSpPr>
        <p:spPr/>
        <p:txBody>
          <a:bodyPr>
            <a:noAutofit/>
          </a:bodyPr>
          <a:lstStyle/>
          <a:p>
            <a:pPr algn="l" eaLnBrk="1" hangingPunct="1"/>
            <a:r>
              <a:rPr lang="en-US" dirty="0"/>
              <a:t>NEUTON Design Requirements: </a:t>
            </a:r>
            <a:r>
              <a:rPr lang="en-US" b="1" dirty="0"/>
              <a:t>4 Pipe Approach</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833725"/>
            <a:ext cx="4805916" cy="6024275"/>
          </a:xfrm>
          <a:prstGeom prst="rect">
            <a:avLst/>
          </a:prstGeom>
        </p:spPr>
      </p:pic>
    </p:spTree>
    <p:extLst>
      <p:ext uri="{BB962C8B-B14F-4D97-AF65-F5344CB8AC3E}">
        <p14:creationId xmlns:p14="http://schemas.microsoft.com/office/powerpoint/2010/main" val="4228822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308540" y="988460"/>
            <a:ext cx="5739453" cy="5461790"/>
          </a:xfrm>
        </p:spPr>
        <p:txBody>
          <a:bodyPr>
            <a:normAutofit lnSpcReduction="10000"/>
          </a:bodyPr>
          <a:lstStyle/>
          <a:p>
            <a:pPr marL="342900" indent="-342900">
              <a:buFont typeface="Arial" panose="020B0604020202020204" pitchFamily="34" charset="0"/>
              <a:buChar char="•"/>
            </a:pPr>
            <a:r>
              <a:rPr lang="en-US" dirty="0"/>
              <a:t>Contractor only needs to install the NEUTON and install/connect the smart sensor and power to the unit - all valves, DDC controller, electrical and software are factory installed and tested. </a:t>
            </a:r>
            <a:br>
              <a:rPr lang="en-US" dirty="0"/>
            </a:br>
            <a:endParaRPr lang="en-US" dirty="0"/>
          </a:p>
          <a:p>
            <a:pPr marL="342900" indent="-342900">
              <a:buFont typeface="Arial" panose="020B0604020202020204" pitchFamily="34" charset="0"/>
              <a:buChar char="•"/>
            </a:pPr>
            <a:r>
              <a:rPr lang="en-US" dirty="0"/>
              <a:t>No controls programming since the optimized algorithms complete with BACnet communications capabilities are standard with each NEUTON.</a:t>
            </a:r>
            <a:br>
              <a:rPr lang="en-US" dirty="0"/>
            </a:br>
            <a:endParaRPr lang="en-US" dirty="0"/>
          </a:p>
          <a:p>
            <a:pPr marL="342900" indent="-342900">
              <a:buFont typeface="Arial" panose="020B0604020202020204" pitchFamily="34" charset="0"/>
              <a:buChar char="•"/>
            </a:pPr>
            <a:r>
              <a:rPr lang="en-US" dirty="0"/>
              <a:t>Approximately 75% of the installed first cost associated with traditional chilled beam systems (see cost analysis section) plus substantial energy saving</a:t>
            </a:r>
          </a:p>
        </p:txBody>
      </p:sp>
      <p:sp>
        <p:nvSpPr>
          <p:cNvPr id="4" name="Title 3"/>
          <p:cNvSpPr>
            <a:spLocks noGrp="1"/>
          </p:cNvSpPr>
          <p:nvPr>
            <p:ph type="title"/>
          </p:nvPr>
        </p:nvSpPr>
        <p:spPr>
          <a:xfrm>
            <a:off x="260535" y="203833"/>
            <a:ext cx="5835465" cy="470817"/>
          </a:xfrm>
        </p:spPr>
        <p:txBody>
          <a:bodyPr/>
          <a:lstStyle/>
          <a:p>
            <a:r>
              <a:rPr lang="en-US" dirty="0"/>
              <a:t>NEUTON Design Requirements: </a:t>
            </a:r>
            <a:r>
              <a:rPr lang="en-US" b="1" dirty="0"/>
              <a:t>4 Pipe Approach</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137773" y="1803773"/>
            <a:ext cx="6064314" cy="4044140"/>
          </a:xfrm>
          <a:prstGeom prst="rect">
            <a:avLst/>
          </a:prstGeom>
        </p:spPr>
      </p:pic>
    </p:spTree>
    <p:extLst>
      <p:ext uri="{BB962C8B-B14F-4D97-AF65-F5344CB8AC3E}">
        <p14:creationId xmlns:p14="http://schemas.microsoft.com/office/powerpoint/2010/main" val="3873671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9987" y="216577"/>
            <a:ext cx="9230816" cy="470817"/>
          </a:xfrm>
        </p:spPr>
        <p:txBody>
          <a:bodyPr>
            <a:noAutofit/>
          </a:bodyPr>
          <a:lstStyle/>
          <a:p>
            <a:pPr algn="l" eaLnBrk="1" hangingPunct="1"/>
            <a:r>
              <a:rPr lang="en-US" dirty="0"/>
              <a:t>Chilled Beam Pipe Layout with NEUTON: 4 pipe Approach</a:t>
            </a:r>
          </a:p>
        </p:txBody>
      </p:sp>
      <p:pic>
        <p:nvPicPr>
          <p:cNvPr id="2" name="Picture 1">
            <a:extLst>
              <a:ext uri="{FF2B5EF4-FFF2-40B4-BE49-F238E27FC236}">
                <a16:creationId xmlns:a16="http://schemas.microsoft.com/office/drawing/2014/main" id="{40D83079-670C-1B01-94CA-5D0A34137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069" y="-1376422"/>
            <a:ext cx="12206682" cy="10172235"/>
          </a:xfrm>
          <a:prstGeom prst="rect">
            <a:avLst/>
          </a:prstGeom>
        </p:spPr>
      </p:pic>
    </p:spTree>
    <p:extLst>
      <p:ext uri="{BB962C8B-B14F-4D97-AF65-F5344CB8AC3E}">
        <p14:creationId xmlns:p14="http://schemas.microsoft.com/office/powerpoint/2010/main" val="588883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293783" y="246363"/>
            <a:ext cx="9230816" cy="470817"/>
          </a:xfrm>
        </p:spPr>
        <p:txBody>
          <a:bodyPr>
            <a:noAutofit/>
          </a:bodyPr>
          <a:lstStyle/>
          <a:p>
            <a:pPr algn="l"/>
            <a:r>
              <a:rPr lang="en-US" dirty="0"/>
              <a:t>NEUTON Design Requirements: </a:t>
            </a:r>
            <a:r>
              <a:rPr lang="en-US" b="1" dirty="0"/>
              <a:t>2 Pipe Approach</a:t>
            </a:r>
          </a:p>
        </p:txBody>
      </p:sp>
      <p:sp>
        <p:nvSpPr>
          <p:cNvPr id="4" name="Rectangle 3">
            <a:extLst>
              <a:ext uri="{FF2B5EF4-FFF2-40B4-BE49-F238E27FC236}">
                <a16:creationId xmlns:a16="http://schemas.microsoft.com/office/drawing/2014/main" id="{A4A088E3-AE52-B6B1-626F-36309B72D3A8}"/>
              </a:ext>
            </a:extLst>
          </p:cNvPr>
          <p:cNvSpPr/>
          <p:nvPr/>
        </p:nvSpPr>
        <p:spPr>
          <a:xfrm>
            <a:off x="0" y="823454"/>
            <a:ext cx="12192000" cy="6034546"/>
          </a:xfrm>
          <a:prstGeom prst="rect">
            <a:avLst/>
          </a:prstGeom>
          <a:solidFill>
            <a:srgbClr val="1A37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a:xfrm>
            <a:off x="411060" y="1050573"/>
            <a:ext cx="11207499" cy="5428862"/>
          </a:xfrm>
        </p:spPr>
        <p:txBody>
          <a:bodyPr/>
          <a:lstStyle/>
          <a:p>
            <a:r>
              <a:rPr lang="en-US" dirty="0">
                <a:solidFill>
                  <a:schemeClr val="bg1"/>
                </a:solidFill>
              </a:rPr>
              <a:t>All of the advantages associated with the NEUTON 4 pipe approach plus:</a:t>
            </a:r>
            <a:br>
              <a:rPr lang="en-US" dirty="0">
                <a:solidFill>
                  <a:schemeClr val="bg1"/>
                </a:solidFill>
              </a:rPr>
            </a:br>
            <a:endParaRPr lang="en-US" dirty="0">
              <a:solidFill>
                <a:schemeClr val="bg1"/>
              </a:solidFill>
            </a:endParaRPr>
          </a:p>
          <a:p>
            <a:pPr marL="342900" indent="-342900">
              <a:buFont typeface="Arial" panose="020B0604020202020204" pitchFamily="34" charset="0"/>
              <a:buChar char="•"/>
            </a:pPr>
            <a:r>
              <a:rPr lang="en-US" dirty="0">
                <a:solidFill>
                  <a:schemeClr val="bg1"/>
                </a:solidFill>
              </a:rPr>
              <a:t>Primary distribution pipe lengths that are approximately half of the traditional approach since the chilled/hot water is pulled from then injected back into the same distribution pipe (the variable chilled/hot water temperatures that result can be accommodated by the NEUTON) </a:t>
            </a:r>
            <a:br>
              <a:rPr lang="en-US" dirty="0">
                <a:solidFill>
                  <a:schemeClr val="bg1"/>
                </a:solidFill>
              </a:rPr>
            </a:br>
            <a:endParaRPr lang="en-US" dirty="0">
              <a:solidFill>
                <a:schemeClr val="bg1"/>
              </a:solidFill>
            </a:endParaRPr>
          </a:p>
          <a:p>
            <a:pPr marL="342900" indent="-342900">
              <a:buFont typeface="Arial" panose="020B0604020202020204" pitchFamily="34" charset="0"/>
              <a:buChar char="•"/>
            </a:pPr>
            <a:r>
              <a:rPr lang="en-US" dirty="0">
                <a:solidFill>
                  <a:schemeClr val="bg1"/>
                </a:solidFill>
              </a:rPr>
              <a:t>Approximately </a:t>
            </a:r>
            <a:r>
              <a:rPr lang="en-US" b="1" dirty="0">
                <a:solidFill>
                  <a:schemeClr val="bg1"/>
                </a:solidFill>
              </a:rPr>
              <a:t>65% of the installed cost </a:t>
            </a:r>
            <a:r>
              <a:rPr lang="en-US" dirty="0">
                <a:solidFill>
                  <a:schemeClr val="bg1"/>
                </a:solidFill>
              </a:rPr>
              <a:t>associated with traditional chilled beam systems (see cost analysis section) while providing advanced controls and substantial energy savings</a:t>
            </a:r>
          </a:p>
        </p:txBody>
      </p:sp>
    </p:spTree>
    <p:extLst>
      <p:ext uri="{BB962C8B-B14F-4D97-AF65-F5344CB8AC3E}">
        <p14:creationId xmlns:p14="http://schemas.microsoft.com/office/powerpoint/2010/main" val="2122453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46945" y="203833"/>
            <a:ext cx="9230816" cy="470817"/>
          </a:xfrm>
        </p:spPr>
        <p:txBody>
          <a:bodyPr>
            <a:noAutofit/>
          </a:bodyPr>
          <a:lstStyle/>
          <a:p>
            <a:pPr algn="l" eaLnBrk="1" hangingPunct="1"/>
            <a:r>
              <a:rPr lang="en-US" dirty="0"/>
              <a:t>Chilled Beam Pipe Layout with NEUTON: 2 pipe Approach</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0" y="-1635610"/>
            <a:ext cx="12620847" cy="10517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310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6161" y="203834"/>
            <a:ext cx="5835465" cy="470817"/>
          </a:xfrm>
        </p:spPr>
        <p:txBody>
          <a:bodyPr/>
          <a:lstStyle/>
          <a:p>
            <a:r>
              <a:rPr lang="en-US" dirty="0"/>
              <a:t>NEUTON: 3fficiency</a:t>
            </a:r>
          </a:p>
        </p:txBody>
      </p:sp>
      <p:sp>
        <p:nvSpPr>
          <p:cNvPr id="7" name="Slide Number Placeholder 3"/>
          <p:cNvSpPr>
            <a:spLocks noGrp="1"/>
          </p:cNvSpPr>
          <p:nvPr>
            <p:ph type="sldNum" sz="quarter" idx="4294967295"/>
          </p:nvPr>
        </p:nvSpPr>
        <p:spPr>
          <a:xfrm>
            <a:off x="11734800" y="6318250"/>
            <a:ext cx="457200" cy="255588"/>
          </a:xfrm>
          <a:prstGeom prst="rect">
            <a:avLst/>
          </a:prstGeom>
        </p:spPr>
        <p:txBody>
          <a:bodyPr/>
          <a:lstStyle/>
          <a:p>
            <a:pPr>
              <a:defRPr/>
            </a:pPr>
            <a:fld id="{DC7F4D02-17AF-42A6-81CA-15F87335A74B}" type="slidenum">
              <a:rPr lang="en-US" smtClean="0">
                <a:solidFill>
                  <a:srgbClr val="FFFFFF"/>
                </a:solidFill>
              </a:rPr>
              <a:pPr>
                <a:defRPr/>
              </a:pPr>
              <a:t>25</a:t>
            </a:fld>
            <a:endParaRPr lang="en-US" dirty="0">
              <a:solidFill>
                <a:srgbClr val="FFFFFF"/>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4741" y="5144875"/>
            <a:ext cx="1378856" cy="1375799"/>
          </a:xfrm>
          <a:prstGeom prst="rect">
            <a:avLst/>
          </a:prstGeom>
        </p:spPr>
      </p:pic>
      <p:pic>
        <p:nvPicPr>
          <p:cNvPr id="4" name="Picture 3">
            <a:extLst>
              <a:ext uri="{FF2B5EF4-FFF2-40B4-BE49-F238E27FC236}">
                <a16:creationId xmlns:a16="http://schemas.microsoft.com/office/drawing/2014/main" id="{73CAF2E4-F5DC-77A3-7E21-CF938037E1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9771" y="674651"/>
            <a:ext cx="7665889" cy="6183349"/>
          </a:xfrm>
          <a:prstGeom prst="rect">
            <a:avLst/>
          </a:prstGeom>
        </p:spPr>
      </p:pic>
      <p:sp>
        <p:nvSpPr>
          <p:cNvPr id="8" name="Rectangle 7">
            <a:extLst>
              <a:ext uri="{FF2B5EF4-FFF2-40B4-BE49-F238E27FC236}">
                <a16:creationId xmlns:a16="http://schemas.microsoft.com/office/drawing/2014/main" id="{B67BE954-BF14-DB0F-C03E-50C06E1AB767}"/>
              </a:ext>
            </a:extLst>
          </p:cNvPr>
          <p:cNvSpPr/>
          <p:nvPr/>
        </p:nvSpPr>
        <p:spPr>
          <a:xfrm>
            <a:off x="-21383" y="823454"/>
            <a:ext cx="6517875" cy="6034546"/>
          </a:xfrm>
          <a:prstGeom prst="rect">
            <a:avLst/>
          </a:prstGeom>
          <a:solidFill>
            <a:srgbClr val="1A37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 Placeholder 5"/>
          <p:cNvSpPr>
            <a:spLocks noGrp="1"/>
          </p:cNvSpPr>
          <p:nvPr>
            <p:ph type="body" sz="quarter" idx="11"/>
          </p:nvPr>
        </p:nvSpPr>
        <p:spPr>
          <a:xfrm>
            <a:off x="166161" y="991580"/>
            <a:ext cx="6239564" cy="5866420"/>
          </a:xfrm>
        </p:spPr>
        <p:txBody>
          <a:bodyPr>
            <a:normAutofit fontScale="85000" lnSpcReduction="20000"/>
          </a:bodyPr>
          <a:lstStyle/>
          <a:p>
            <a:pPr marL="0" indent="0">
              <a:buNone/>
            </a:pPr>
            <a:r>
              <a:rPr lang="en-US" b="1" dirty="0">
                <a:solidFill>
                  <a:schemeClr val="bg1"/>
                </a:solidFill>
              </a:rPr>
              <a:t>3fficiency </a:t>
            </a:r>
            <a:r>
              <a:rPr lang="en-US" dirty="0">
                <a:solidFill>
                  <a:schemeClr val="bg1"/>
                </a:solidFill>
              </a:rPr>
              <a:t>combines NEUTON® with the Pinnacle® DOAS and active chilled beams for an efficient hydronic system. Design advantages include: </a:t>
            </a:r>
          </a:p>
          <a:p>
            <a:pPr>
              <a:lnSpc>
                <a:spcPct val="160000"/>
              </a:lnSpc>
              <a:spcBef>
                <a:spcPts val="1200"/>
              </a:spcBef>
            </a:pPr>
            <a:r>
              <a:rPr lang="en-US" dirty="0">
                <a:solidFill>
                  <a:schemeClr val="bg1"/>
                </a:solidFill>
              </a:rPr>
              <a:t>Very high energy efficiency</a:t>
            </a:r>
          </a:p>
          <a:p>
            <a:pPr>
              <a:lnSpc>
                <a:spcPct val="160000"/>
              </a:lnSpc>
              <a:spcBef>
                <a:spcPts val="1200"/>
              </a:spcBef>
            </a:pPr>
            <a:r>
              <a:rPr lang="en-US" dirty="0">
                <a:solidFill>
                  <a:schemeClr val="bg1"/>
                </a:solidFill>
              </a:rPr>
              <a:t>Very low primary airflow requirements</a:t>
            </a:r>
          </a:p>
          <a:p>
            <a:pPr>
              <a:lnSpc>
                <a:spcPct val="160000"/>
              </a:lnSpc>
              <a:spcBef>
                <a:spcPts val="1200"/>
              </a:spcBef>
            </a:pPr>
            <a:r>
              <a:rPr lang="en-US" dirty="0">
                <a:solidFill>
                  <a:schemeClr val="bg1"/>
                </a:solidFill>
              </a:rPr>
              <a:t>Low noise levels </a:t>
            </a:r>
          </a:p>
          <a:p>
            <a:pPr>
              <a:spcBef>
                <a:spcPts val="1200"/>
              </a:spcBef>
            </a:pPr>
            <a:r>
              <a:rPr lang="en-US" dirty="0">
                <a:solidFill>
                  <a:schemeClr val="bg1"/>
                </a:solidFill>
              </a:rPr>
              <a:t>Reduced filter maintenance – central location not room by room</a:t>
            </a:r>
          </a:p>
          <a:p>
            <a:pPr>
              <a:lnSpc>
                <a:spcPct val="170000"/>
              </a:lnSpc>
              <a:spcBef>
                <a:spcPts val="1200"/>
              </a:spcBef>
            </a:pPr>
            <a:r>
              <a:rPr lang="en-US" dirty="0">
                <a:solidFill>
                  <a:schemeClr val="bg1"/>
                </a:solidFill>
              </a:rPr>
              <a:t>Ideal air distribution </a:t>
            </a:r>
          </a:p>
          <a:p>
            <a:pPr>
              <a:spcBef>
                <a:spcPts val="1200"/>
              </a:spcBef>
            </a:pPr>
            <a:r>
              <a:rPr lang="en-US" dirty="0">
                <a:solidFill>
                  <a:schemeClr val="bg1"/>
                </a:solidFill>
              </a:rPr>
              <a:t>Improved indoor air quality – excellent outdoor air delivery</a:t>
            </a:r>
          </a:p>
          <a:p>
            <a:pPr>
              <a:lnSpc>
                <a:spcPct val="170000"/>
              </a:lnSpc>
              <a:spcBef>
                <a:spcPts val="1200"/>
              </a:spcBef>
            </a:pPr>
            <a:r>
              <a:rPr lang="en-US" dirty="0">
                <a:solidFill>
                  <a:schemeClr val="bg1"/>
                </a:solidFill>
              </a:rPr>
              <a:t>Ideal humidity control</a:t>
            </a:r>
          </a:p>
          <a:p>
            <a:pPr>
              <a:lnSpc>
                <a:spcPct val="170000"/>
              </a:lnSpc>
              <a:spcBef>
                <a:spcPts val="1200"/>
              </a:spcBef>
            </a:pPr>
            <a:r>
              <a:rPr lang="en-US" dirty="0">
                <a:solidFill>
                  <a:schemeClr val="bg1"/>
                </a:solidFill>
              </a:rPr>
              <a:t>Eliminates condensate management problems</a:t>
            </a:r>
          </a:p>
          <a:p>
            <a:endParaRPr lang="en-US" dirty="0"/>
          </a:p>
        </p:txBody>
      </p:sp>
    </p:spTree>
    <p:extLst>
      <p:ext uri="{BB962C8B-B14F-4D97-AF65-F5344CB8AC3E}">
        <p14:creationId xmlns:p14="http://schemas.microsoft.com/office/powerpoint/2010/main" val="3838056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7314A-4B45-F00C-9079-9B479FA63CB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5DC3065-DD2C-BBCF-1778-972588ADA172}"/>
              </a:ext>
              <a:ext uri="{C183D7F6-B498-43B3-948B-1728B52AA6E4}">
                <adec:decorative xmlns:adec="http://schemas.microsoft.com/office/drawing/2017/decorative" val="1"/>
              </a:ext>
            </a:extLst>
          </p:cNvPr>
          <p:cNvSpPr/>
          <p:nvPr/>
        </p:nvSpPr>
        <p:spPr>
          <a:xfrm>
            <a:off x="0" y="0"/>
            <a:ext cx="12192000" cy="6857999"/>
          </a:xfrm>
          <a:prstGeom prst="rect">
            <a:avLst/>
          </a:prstGeom>
          <a:solidFill>
            <a:srgbClr val="59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5">
            <a:extLst>
              <a:ext uri="{FF2B5EF4-FFF2-40B4-BE49-F238E27FC236}">
                <a16:creationId xmlns:a16="http://schemas.microsoft.com/office/drawing/2014/main" id="{E158709D-14F0-6A3A-4A77-C02AAE91152B}"/>
              </a:ext>
            </a:extLst>
          </p:cNvPr>
          <p:cNvSpPr txBox="1">
            <a:spLocks/>
          </p:cNvSpPr>
          <p:nvPr/>
        </p:nvSpPr>
        <p:spPr>
          <a:xfrm>
            <a:off x="3668135" y="3123315"/>
            <a:ext cx="4855730" cy="611371"/>
          </a:xfrm>
          <a:prstGeom prst="rect">
            <a:avLst/>
          </a:prstGeom>
        </p:spPr>
        <p:txBody>
          <a:bodyPr vert="horz" lIns="0" tIns="0" rIns="0" bIns="0" rtlCol="0" anchor="b">
            <a:noAutofit/>
          </a:bodyPr>
          <a:lstStyle>
            <a:lvl1pPr algn="l" defTabSz="914400" rtl="0" eaLnBrk="1" latinLnBrk="0" hangingPunct="1">
              <a:lnSpc>
                <a:spcPct val="85000"/>
              </a:lnSpc>
              <a:spcBef>
                <a:spcPct val="0"/>
              </a:spcBef>
              <a:buNone/>
              <a:defRPr sz="3600" kern="1200">
                <a:solidFill>
                  <a:schemeClr val="bg1"/>
                </a:solidFill>
                <a:latin typeface="+mj-lt"/>
                <a:ea typeface="+mj-ea"/>
                <a:cs typeface="+mj-cs"/>
              </a:defRPr>
            </a:lvl1pPr>
          </a:lstStyle>
          <a:p>
            <a:r>
              <a:rPr lang="en-US" b="1" dirty="0">
                <a:latin typeface="Source Sans Pro" panose="020B0503030403020204" pitchFamily="34" charset="0"/>
                <a:ea typeface="Source Sans Pro" panose="020B0503030403020204" pitchFamily="34" charset="0"/>
              </a:rPr>
              <a:t>NEUTON® Multiple Zone</a:t>
            </a:r>
          </a:p>
        </p:txBody>
      </p:sp>
    </p:spTree>
    <p:extLst>
      <p:ext uri="{BB962C8B-B14F-4D97-AF65-F5344CB8AC3E}">
        <p14:creationId xmlns:p14="http://schemas.microsoft.com/office/powerpoint/2010/main" val="3584213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260535" y="945930"/>
            <a:ext cx="5536253" cy="5461790"/>
          </a:xfrm>
        </p:spPr>
        <p:txBody>
          <a:bodyPr>
            <a:normAutofit/>
          </a:bodyPr>
          <a:lstStyle/>
          <a:p>
            <a:pPr>
              <a:buFont typeface="Arial" panose="020B0604020202020204" pitchFamily="34" charset="0"/>
              <a:buChar char="•"/>
            </a:pPr>
            <a:r>
              <a:rPr lang="en-US" dirty="0"/>
              <a:t>One NEUTON can be utilized to serve multiple individual offices with similar load profiles</a:t>
            </a:r>
          </a:p>
          <a:p>
            <a:pPr>
              <a:buFont typeface="Arial" panose="020B0604020202020204" pitchFamily="34" charset="0"/>
              <a:buChar char="•"/>
            </a:pPr>
            <a:endParaRPr lang="en-US" sz="1000" dirty="0"/>
          </a:p>
          <a:p>
            <a:pPr>
              <a:buFont typeface="Arial" panose="020B0604020202020204" pitchFamily="34" charset="0"/>
              <a:buChar char="•"/>
            </a:pPr>
            <a:r>
              <a:rPr lang="en-US" dirty="0"/>
              <a:t>One NEUTON is used to create a separate zone loop to feed multiple small zones (offices) </a:t>
            </a:r>
          </a:p>
          <a:p>
            <a:pPr>
              <a:buFont typeface="Arial" panose="020B0604020202020204" pitchFamily="34" charset="0"/>
              <a:buChar char="•"/>
            </a:pPr>
            <a:endParaRPr lang="en-US" sz="1000" dirty="0"/>
          </a:p>
          <a:p>
            <a:pPr>
              <a:buFont typeface="Arial" panose="020B0604020202020204" pitchFamily="34" charset="0"/>
              <a:buChar char="•"/>
            </a:pPr>
            <a:r>
              <a:rPr lang="en-US" dirty="0"/>
              <a:t>Smart zone sensor installed in office with greatest latent load or, if all zones are equal, the return air plenum</a:t>
            </a:r>
          </a:p>
          <a:p>
            <a:pPr>
              <a:buFont typeface="Arial" panose="020B0604020202020204" pitchFamily="34" charset="0"/>
              <a:buChar char="•"/>
            </a:pPr>
            <a:endParaRPr lang="en-US" sz="1000" dirty="0"/>
          </a:p>
          <a:p>
            <a:pPr>
              <a:buFont typeface="Arial" panose="020B0604020202020204" pitchFamily="34" charset="0"/>
              <a:buChar char="•"/>
            </a:pPr>
            <a:r>
              <a:rPr lang="en-US" dirty="0"/>
              <a:t>Each zone contains a thermostat and conventional 2-way valve (on/off)</a:t>
            </a:r>
          </a:p>
          <a:p>
            <a:pPr>
              <a:buFont typeface="Arial" panose="020B0604020202020204" pitchFamily="34" charset="0"/>
              <a:buChar char="•"/>
            </a:pPr>
            <a:endParaRPr lang="en-US" sz="1000" dirty="0">
              <a:latin typeface="Boxed Book" pitchFamily="50" charset="0"/>
            </a:endParaRPr>
          </a:p>
          <a:p>
            <a:pPr marL="0" indent="0">
              <a:buNone/>
            </a:pPr>
            <a:endParaRPr lang="en-US" sz="1000" dirty="0"/>
          </a:p>
          <a:p>
            <a:pPr>
              <a:buFont typeface="Arial" panose="020B0604020202020204" pitchFamily="34" charset="0"/>
              <a:buChar char="•"/>
            </a:pPr>
            <a:endParaRPr lang="en-US" dirty="0"/>
          </a:p>
        </p:txBody>
      </p:sp>
      <p:sp>
        <p:nvSpPr>
          <p:cNvPr id="5122" name="Rectangle 2"/>
          <p:cNvSpPr>
            <a:spLocks noGrp="1" noChangeArrowheads="1"/>
          </p:cNvSpPr>
          <p:nvPr>
            <p:ph type="title"/>
          </p:nvPr>
        </p:nvSpPr>
        <p:spPr>
          <a:xfrm>
            <a:off x="260535" y="193201"/>
            <a:ext cx="5835465" cy="470817"/>
          </a:xfrm>
        </p:spPr>
        <p:txBody>
          <a:bodyPr>
            <a:noAutofit/>
          </a:bodyPr>
          <a:lstStyle/>
          <a:p>
            <a:pPr algn="l" eaLnBrk="1" hangingPunct="1"/>
            <a:r>
              <a:rPr lang="en-US" dirty="0"/>
              <a:t>NEUTON Multiple Zone: Individual Offices </a:t>
            </a:r>
          </a:p>
        </p:txBody>
      </p:sp>
      <p:sp>
        <p:nvSpPr>
          <p:cNvPr id="2" name="Rectangle 1">
            <a:extLst>
              <a:ext uri="{FF2B5EF4-FFF2-40B4-BE49-F238E27FC236}">
                <a16:creationId xmlns:a16="http://schemas.microsoft.com/office/drawing/2014/main" id="{A8724BF2-1EFB-9462-CFE2-9360F7E9328C}"/>
              </a:ext>
            </a:extLst>
          </p:cNvPr>
          <p:cNvSpPr/>
          <p:nvPr/>
        </p:nvSpPr>
        <p:spPr>
          <a:xfrm>
            <a:off x="5977084" y="823454"/>
            <a:ext cx="6214916" cy="6034546"/>
          </a:xfrm>
          <a:prstGeom prst="rect">
            <a:avLst/>
          </a:prstGeom>
          <a:solidFill>
            <a:srgbClr val="1A3731">
              <a:alpha val="12941"/>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4518" y="1824819"/>
            <a:ext cx="5660048" cy="4031815"/>
          </a:xfrm>
          <a:prstGeom prst="rect">
            <a:avLst/>
          </a:prstGeom>
        </p:spPr>
      </p:pic>
    </p:spTree>
    <p:extLst>
      <p:ext uri="{BB962C8B-B14F-4D97-AF65-F5344CB8AC3E}">
        <p14:creationId xmlns:p14="http://schemas.microsoft.com/office/powerpoint/2010/main" val="1320464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43506" y="225099"/>
            <a:ext cx="9230816" cy="470817"/>
          </a:xfrm>
        </p:spPr>
        <p:txBody>
          <a:bodyPr>
            <a:noAutofit/>
          </a:bodyPr>
          <a:lstStyle/>
          <a:p>
            <a:pPr algn="l" eaLnBrk="1" hangingPunct="1"/>
            <a:r>
              <a:rPr lang="en-US" dirty="0"/>
              <a:t>NEUTON Multiple Zone: Piping Example</a:t>
            </a:r>
          </a:p>
        </p:txBody>
      </p:sp>
      <p:sp>
        <p:nvSpPr>
          <p:cNvPr id="4" name="Rectangle 3"/>
          <p:cNvSpPr/>
          <p:nvPr/>
        </p:nvSpPr>
        <p:spPr>
          <a:xfrm>
            <a:off x="9674322" y="1114648"/>
            <a:ext cx="2235456" cy="3785652"/>
          </a:xfrm>
          <a:prstGeom prst="rect">
            <a:avLst/>
          </a:prstGeom>
        </p:spPr>
        <p:txBody>
          <a:bodyPr wrap="square">
            <a:spAutoFit/>
          </a:bodyPr>
          <a:lstStyle/>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Best to locate smart sensor in one representative zone since setpoints can be modified using the sensor LED keypad or local access port </a:t>
            </a:r>
          </a:p>
          <a:p>
            <a:pPr marL="285750" indent="-285750">
              <a:buFont typeface="Arial" panose="020B0604020202020204" pitchFamily="34" charset="0"/>
              <a:buChar char="•"/>
            </a:pPr>
            <a:endParaRPr lang="en-US" sz="16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sz="1600" dirty="0">
                <a:latin typeface="Source Sans Pro" panose="020B0503030403020204" pitchFamily="34" charset="0"/>
                <a:ea typeface="Source Sans Pro" panose="020B0503030403020204" pitchFamily="34" charset="0"/>
              </a:rPr>
              <a:t>Other zone sensors and control valves shown in this example are by others</a:t>
            </a:r>
          </a:p>
          <a:p>
            <a:pPr marL="285750" indent="-285750">
              <a:buFont typeface="Arial" panose="020B0604020202020204" pitchFamily="34" charset="0"/>
              <a:buChar char="•"/>
            </a:pPr>
            <a:endParaRPr lang="en-US" sz="1600" dirty="0"/>
          </a:p>
        </p:txBody>
      </p:sp>
      <p:pic>
        <p:nvPicPr>
          <p:cNvPr id="3" name="Picture 2">
            <a:extLst>
              <a:ext uri="{FF2B5EF4-FFF2-40B4-BE49-F238E27FC236}">
                <a16:creationId xmlns:a16="http://schemas.microsoft.com/office/drawing/2014/main" id="{58A8F4CF-9E64-431A-A16F-E618F6FFBE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19528"/>
            <a:ext cx="9538711" cy="4618945"/>
          </a:xfrm>
          <a:prstGeom prst="rect">
            <a:avLst/>
          </a:prstGeom>
        </p:spPr>
      </p:pic>
    </p:spTree>
    <p:extLst>
      <p:ext uri="{BB962C8B-B14F-4D97-AF65-F5344CB8AC3E}">
        <p14:creationId xmlns:p14="http://schemas.microsoft.com/office/powerpoint/2010/main" val="312601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EF54E-F625-16AA-C012-58DC2E579F2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BC47E6E-A07F-067D-8C06-117904D3C4C7}"/>
              </a:ext>
              <a:ext uri="{C183D7F6-B498-43B3-948B-1728B52AA6E4}">
                <adec:decorative xmlns:adec="http://schemas.microsoft.com/office/drawing/2017/decorative" val="1"/>
              </a:ext>
            </a:extLst>
          </p:cNvPr>
          <p:cNvSpPr/>
          <p:nvPr/>
        </p:nvSpPr>
        <p:spPr>
          <a:xfrm>
            <a:off x="0" y="0"/>
            <a:ext cx="12192000" cy="6857999"/>
          </a:xfrm>
          <a:prstGeom prst="rect">
            <a:avLst/>
          </a:prstGeom>
          <a:solidFill>
            <a:srgbClr val="59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5">
            <a:extLst>
              <a:ext uri="{FF2B5EF4-FFF2-40B4-BE49-F238E27FC236}">
                <a16:creationId xmlns:a16="http://schemas.microsoft.com/office/drawing/2014/main" id="{21F347FA-1D0D-7FA0-8E9E-A18179823ED0}"/>
              </a:ext>
            </a:extLst>
          </p:cNvPr>
          <p:cNvSpPr txBox="1">
            <a:spLocks/>
          </p:cNvSpPr>
          <p:nvPr/>
        </p:nvSpPr>
        <p:spPr>
          <a:xfrm>
            <a:off x="3320854" y="3123315"/>
            <a:ext cx="5550293" cy="611371"/>
          </a:xfrm>
          <a:prstGeom prst="rect">
            <a:avLst/>
          </a:prstGeom>
        </p:spPr>
        <p:txBody>
          <a:bodyPr vert="horz" lIns="0" tIns="0" rIns="0" bIns="0" rtlCol="0" anchor="b">
            <a:noAutofit/>
          </a:bodyPr>
          <a:lstStyle>
            <a:lvl1pPr algn="l" defTabSz="914400" rtl="0" eaLnBrk="1" latinLnBrk="0" hangingPunct="1">
              <a:lnSpc>
                <a:spcPct val="85000"/>
              </a:lnSpc>
              <a:spcBef>
                <a:spcPct val="0"/>
              </a:spcBef>
              <a:buNone/>
              <a:defRPr sz="3600" kern="1200">
                <a:solidFill>
                  <a:schemeClr val="bg1"/>
                </a:solidFill>
                <a:latin typeface="+mj-lt"/>
                <a:ea typeface="+mj-ea"/>
                <a:cs typeface="+mj-cs"/>
              </a:defRPr>
            </a:lvl1pPr>
          </a:lstStyle>
          <a:p>
            <a:r>
              <a:rPr lang="en-US" b="1" dirty="0">
                <a:latin typeface="Source Sans Pro" panose="020B0503030403020204" pitchFamily="34" charset="0"/>
                <a:ea typeface="Source Sans Pro" panose="020B0503030403020204" pitchFamily="34" charset="0"/>
              </a:rPr>
              <a:t>Installation, Controls, Communications, &amp; Sizing</a:t>
            </a:r>
          </a:p>
        </p:txBody>
      </p:sp>
    </p:spTree>
    <p:extLst>
      <p:ext uri="{BB962C8B-B14F-4D97-AF65-F5344CB8AC3E}">
        <p14:creationId xmlns:p14="http://schemas.microsoft.com/office/powerpoint/2010/main" val="2262791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60535" y="201844"/>
            <a:ext cx="5835465" cy="470817"/>
          </a:xfrm>
        </p:spPr>
        <p:txBody>
          <a:bodyPr>
            <a:noAutofit/>
          </a:bodyPr>
          <a:lstStyle/>
          <a:p>
            <a:pPr algn="l" eaLnBrk="1" hangingPunct="1"/>
            <a:r>
              <a:rPr lang="en-US" dirty="0"/>
              <a:t>Compatible Room Smart Sensor</a:t>
            </a:r>
          </a:p>
        </p:txBody>
      </p:sp>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5038" y="1529612"/>
            <a:ext cx="2539681"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649211" y="5850092"/>
            <a:ext cx="2555508" cy="307777"/>
          </a:xfrm>
          <a:prstGeom prst="rect">
            <a:avLst/>
          </a:prstGeom>
          <a:noFill/>
        </p:spPr>
        <p:txBody>
          <a:bodyPr wrap="none" rtlCol="0">
            <a:spAutoFit/>
          </a:bodyPr>
          <a:lstStyle/>
          <a:p>
            <a:r>
              <a:rPr lang="en-US" sz="1400" b="1" dirty="0">
                <a:latin typeface="Source Sans Pro" panose="020B0503030403020204" pitchFamily="34" charset="0"/>
                <a:ea typeface="Source Sans Pro" panose="020B0503030403020204" pitchFamily="34" charset="0"/>
              </a:rPr>
              <a:t>ZS Pro Sensor Zone Controller</a:t>
            </a:r>
          </a:p>
        </p:txBody>
      </p:sp>
      <p:sp>
        <p:nvSpPr>
          <p:cNvPr id="3" name="Rectangle 2">
            <a:extLst>
              <a:ext uri="{FF2B5EF4-FFF2-40B4-BE49-F238E27FC236}">
                <a16:creationId xmlns:a16="http://schemas.microsoft.com/office/drawing/2014/main" id="{48B1E0FA-7FA9-6688-C378-A841D1196322}"/>
              </a:ext>
            </a:extLst>
          </p:cNvPr>
          <p:cNvSpPr/>
          <p:nvPr/>
        </p:nvSpPr>
        <p:spPr>
          <a:xfrm>
            <a:off x="0" y="818707"/>
            <a:ext cx="7517219" cy="6039293"/>
          </a:xfrm>
          <a:prstGeom prst="rect">
            <a:avLst/>
          </a:prstGeom>
          <a:solidFill>
            <a:srgbClr val="4973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ext Placeholder 1"/>
          <p:cNvSpPr>
            <a:spLocks noGrp="1"/>
          </p:cNvSpPr>
          <p:nvPr>
            <p:ph type="body" sz="quarter" idx="11"/>
          </p:nvPr>
        </p:nvSpPr>
        <p:spPr>
          <a:xfrm>
            <a:off x="167110" y="958957"/>
            <a:ext cx="7182997" cy="5461790"/>
          </a:xfrm>
        </p:spPr>
        <p:txBody>
          <a:bodyPr>
            <a:normAutofit/>
          </a:bodyPr>
          <a:lstStyle/>
          <a:p>
            <a:pPr marL="342900" indent="-342900">
              <a:buFont typeface="Arial" panose="020B0604020202020204" pitchFamily="34" charset="0"/>
              <a:buChar char="•"/>
            </a:pPr>
            <a:r>
              <a:rPr lang="en-US" dirty="0">
                <a:solidFill>
                  <a:schemeClr val="bg1"/>
                </a:solidFill>
              </a:rPr>
              <a:t>Room thermostat compatible with Automated Logic controller (4 conductor connection)</a:t>
            </a:r>
            <a:br>
              <a:rPr lang="en-US" dirty="0">
                <a:solidFill>
                  <a:schemeClr val="bg1"/>
                </a:solidFill>
              </a:rPr>
            </a:br>
            <a:endParaRPr lang="en-US" dirty="0">
              <a:solidFill>
                <a:schemeClr val="bg1"/>
              </a:solidFill>
            </a:endParaRPr>
          </a:p>
          <a:p>
            <a:pPr marL="342900" indent="-342900">
              <a:buFont typeface="Arial" panose="020B0604020202020204" pitchFamily="34" charset="0"/>
              <a:buChar char="•"/>
            </a:pPr>
            <a:r>
              <a:rPr lang="en-US" dirty="0">
                <a:solidFill>
                  <a:schemeClr val="bg1"/>
                </a:solidFill>
              </a:rPr>
              <a:t>Full digital display</a:t>
            </a:r>
            <a:br>
              <a:rPr lang="en-US" dirty="0">
                <a:solidFill>
                  <a:schemeClr val="bg1"/>
                </a:solidFill>
              </a:rPr>
            </a:br>
            <a:endParaRPr lang="en-US" dirty="0">
              <a:solidFill>
                <a:schemeClr val="bg1"/>
              </a:solidFill>
            </a:endParaRPr>
          </a:p>
          <a:p>
            <a:pPr marL="342900" indent="-342900">
              <a:buFont typeface="Arial" panose="020B0604020202020204" pitchFamily="34" charset="0"/>
              <a:buChar char="•"/>
            </a:pPr>
            <a:r>
              <a:rPr lang="en-US" dirty="0">
                <a:solidFill>
                  <a:schemeClr val="bg1"/>
                </a:solidFill>
              </a:rPr>
              <a:t>If desired, any BAS room sensor can be used with signal and set points being provided to the Pump Module over a BACnet communications network</a:t>
            </a:r>
          </a:p>
          <a:p>
            <a:pPr marL="342900" indent="-342900">
              <a:buFont typeface="Arial" panose="020B0604020202020204" pitchFamily="34" charset="0"/>
              <a:buChar char="•"/>
            </a:pPr>
            <a:endParaRPr lang="en-US" dirty="0">
              <a:solidFill>
                <a:schemeClr val="bg1"/>
              </a:solidFill>
            </a:endParaRPr>
          </a:p>
          <a:p>
            <a:r>
              <a:rPr lang="en-US" b="1" dirty="0">
                <a:solidFill>
                  <a:schemeClr val="bg1"/>
                </a:solidFill>
              </a:rPr>
              <a:t>Wall sensor includes</a:t>
            </a:r>
          </a:p>
          <a:p>
            <a:pPr marL="952470" lvl="1" indent="-342900">
              <a:buFont typeface="Arial" panose="020B0604020202020204" pitchFamily="34" charset="0"/>
              <a:buChar char="•"/>
            </a:pPr>
            <a:r>
              <a:rPr lang="en-US" dirty="0">
                <a:solidFill>
                  <a:schemeClr val="bg1"/>
                </a:solidFill>
              </a:rPr>
              <a:t>Temperature</a:t>
            </a:r>
          </a:p>
          <a:p>
            <a:pPr marL="952470" lvl="1" indent="-342900">
              <a:buFont typeface="Arial" panose="020B0604020202020204" pitchFamily="34" charset="0"/>
              <a:buChar char="•"/>
            </a:pPr>
            <a:r>
              <a:rPr lang="en-US" dirty="0">
                <a:solidFill>
                  <a:schemeClr val="bg1"/>
                </a:solidFill>
              </a:rPr>
              <a:t>Relative humidity </a:t>
            </a:r>
          </a:p>
          <a:p>
            <a:pPr marL="952470" lvl="1" indent="-342900">
              <a:buFont typeface="Arial" panose="020B0604020202020204" pitchFamily="34" charset="0"/>
              <a:buChar char="•"/>
            </a:pPr>
            <a:r>
              <a:rPr lang="en-US" dirty="0">
                <a:solidFill>
                  <a:schemeClr val="bg1"/>
                </a:solidFill>
              </a:rPr>
              <a:t>CO</a:t>
            </a:r>
            <a:r>
              <a:rPr lang="en-US" baseline="-25000" dirty="0">
                <a:solidFill>
                  <a:schemeClr val="bg1"/>
                </a:solidFill>
              </a:rPr>
              <a:t>2</a:t>
            </a:r>
            <a:r>
              <a:rPr lang="en-US" dirty="0">
                <a:solidFill>
                  <a:schemeClr val="bg1"/>
                </a:solidFill>
              </a:rPr>
              <a:t> (occupancy) Optional</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512067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51253" y="254000"/>
            <a:ext cx="9230816" cy="470817"/>
          </a:xfrm>
        </p:spPr>
        <p:txBody>
          <a:bodyPr>
            <a:noAutofit/>
          </a:bodyPr>
          <a:lstStyle/>
          <a:p>
            <a:pPr algn="l" eaLnBrk="1" hangingPunct="1"/>
            <a:r>
              <a:rPr lang="en-US" dirty="0"/>
              <a:t>Integrated Control Functionality</a:t>
            </a:r>
          </a:p>
        </p:txBody>
      </p:sp>
      <p:sp>
        <p:nvSpPr>
          <p:cNvPr id="2" name="Rectangle 1">
            <a:extLst>
              <a:ext uri="{FF2B5EF4-FFF2-40B4-BE49-F238E27FC236}">
                <a16:creationId xmlns:a16="http://schemas.microsoft.com/office/drawing/2014/main" id="{DE6ED9F4-51CD-8C4A-0BF8-288747CFA294}"/>
              </a:ext>
            </a:extLst>
          </p:cNvPr>
          <p:cNvSpPr/>
          <p:nvPr/>
        </p:nvSpPr>
        <p:spPr>
          <a:xfrm>
            <a:off x="0" y="818707"/>
            <a:ext cx="12192000" cy="6039293"/>
          </a:xfrm>
          <a:prstGeom prst="rect">
            <a:avLst/>
          </a:prstGeom>
          <a:solidFill>
            <a:srgbClr val="4973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Content Placeholder 11"/>
          <p:cNvSpPr>
            <a:spLocks noGrp="1"/>
          </p:cNvSpPr>
          <p:nvPr>
            <p:ph type="body" sz="quarter" idx="11"/>
          </p:nvPr>
        </p:nvSpPr>
        <p:spPr>
          <a:xfrm>
            <a:off x="251253" y="965511"/>
            <a:ext cx="11207499" cy="5521531"/>
          </a:xfrm>
        </p:spPr>
        <p:txBody>
          <a:bodyPr/>
          <a:lstStyle/>
          <a:p>
            <a:pPr>
              <a:buFont typeface="Wingdings" pitchFamily="2" charset="2"/>
              <a:buNone/>
            </a:pPr>
            <a:endParaRPr lang="en-US" sz="800" dirty="0"/>
          </a:p>
          <a:p>
            <a:r>
              <a:rPr lang="en-US" sz="2400" dirty="0">
                <a:solidFill>
                  <a:schemeClr val="bg1"/>
                </a:solidFill>
              </a:rPr>
              <a:t>Specifically designed for optimum chilled beam system operation</a:t>
            </a:r>
          </a:p>
          <a:p>
            <a:pPr>
              <a:buFont typeface="Wingdings" panose="05000000000000000000" pitchFamily="2" charset="2"/>
              <a:buChar char="§"/>
            </a:pPr>
            <a:endParaRPr lang="en-US" sz="800" dirty="0">
              <a:solidFill>
                <a:schemeClr val="bg1"/>
              </a:solidFill>
            </a:endParaRPr>
          </a:p>
          <a:p>
            <a:pPr marL="952470" lvl="1" indent="-342900">
              <a:lnSpc>
                <a:spcPct val="150000"/>
              </a:lnSpc>
              <a:buFont typeface="Arial" panose="020B0604020202020204" pitchFamily="34" charset="0"/>
              <a:buChar char="•"/>
            </a:pPr>
            <a:r>
              <a:rPr lang="en-US" sz="2000" dirty="0">
                <a:solidFill>
                  <a:schemeClr val="bg1"/>
                </a:solidFill>
              </a:rPr>
              <a:t>Accommodates occupied and unoccupied set points</a:t>
            </a:r>
          </a:p>
          <a:p>
            <a:pPr marL="952470" lvl="1" indent="-342900">
              <a:lnSpc>
                <a:spcPct val="150000"/>
              </a:lnSpc>
              <a:buFont typeface="Arial" panose="020B0604020202020204" pitchFamily="34" charset="0"/>
              <a:buChar char="•"/>
            </a:pPr>
            <a:r>
              <a:rPr lang="en-US" sz="2000" dirty="0">
                <a:solidFill>
                  <a:schemeClr val="bg1"/>
                </a:solidFill>
              </a:rPr>
              <a:t>Provides “Active Condensation Control” for beams in cooling mode</a:t>
            </a:r>
          </a:p>
          <a:p>
            <a:pPr marL="952470" lvl="1" indent="-342900">
              <a:lnSpc>
                <a:spcPct val="150000"/>
              </a:lnSpc>
              <a:buFont typeface="Arial" panose="020B0604020202020204" pitchFamily="34" charset="0"/>
              <a:buChar char="•"/>
            </a:pPr>
            <a:r>
              <a:rPr lang="en-US" sz="2000" dirty="0">
                <a:solidFill>
                  <a:schemeClr val="bg1"/>
                </a:solidFill>
              </a:rPr>
              <a:t>Optimizes pump energy during cooling and heating modes</a:t>
            </a:r>
          </a:p>
          <a:p>
            <a:pPr marL="952470" lvl="1" indent="-342900">
              <a:lnSpc>
                <a:spcPct val="150000"/>
              </a:lnSpc>
              <a:buFont typeface="Arial" panose="020B0604020202020204" pitchFamily="34" charset="0"/>
              <a:buChar char="•"/>
            </a:pPr>
            <a:r>
              <a:rPr lang="en-US" sz="2000" dirty="0">
                <a:solidFill>
                  <a:schemeClr val="bg1"/>
                </a:solidFill>
              </a:rPr>
              <a:t>Provides “boost” mode for high occupancy or morning startup</a:t>
            </a:r>
          </a:p>
          <a:p>
            <a:pPr marL="952470" lvl="1" indent="-342900">
              <a:lnSpc>
                <a:spcPts val="2400"/>
              </a:lnSpc>
              <a:buFont typeface="Arial" panose="020B0604020202020204" pitchFamily="34" charset="0"/>
              <a:buChar char="•"/>
            </a:pPr>
            <a:r>
              <a:rPr lang="en-US" sz="2000" dirty="0">
                <a:solidFill>
                  <a:schemeClr val="bg1"/>
                </a:solidFill>
              </a:rPr>
              <a:t>Calculates dewpoint in each zone which can be “poled” to BAS system to reset primary air dewpoint                                                                                                                                                                                                                      </a:t>
            </a:r>
          </a:p>
          <a:p>
            <a:pPr marL="952470" lvl="1" indent="-342900">
              <a:lnSpc>
                <a:spcPts val="2400"/>
              </a:lnSpc>
              <a:buFont typeface="Arial" panose="020B0604020202020204" pitchFamily="34" charset="0"/>
              <a:buChar char="•"/>
            </a:pPr>
            <a:r>
              <a:rPr lang="en-US" sz="2000" dirty="0">
                <a:solidFill>
                  <a:schemeClr val="bg1"/>
                </a:solidFill>
              </a:rPr>
              <a:t>Can provide numerous alarms (i.e. potential condensation condition, space temperature not met, etc.)</a:t>
            </a:r>
          </a:p>
          <a:p>
            <a:pPr marL="952470" lvl="1" indent="-342900">
              <a:lnSpc>
                <a:spcPts val="2400"/>
              </a:lnSpc>
              <a:buFont typeface="Arial" panose="020B0604020202020204" pitchFamily="34" charset="0"/>
              <a:buChar char="•"/>
            </a:pPr>
            <a:r>
              <a:rPr lang="en-US" sz="2000" dirty="0">
                <a:solidFill>
                  <a:schemeClr val="bg1"/>
                </a:solidFill>
              </a:rPr>
              <a:t>Can use compatible space temperature/RH/CO</a:t>
            </a:r>
            <a:r>
              <a:rPr lang="en-US" sz="2000" baseline="-25000" dirty="0">
                <a:solidFill>
                  <a:schemeClr val="bg1"/>
                </a:solidFill>
              </a:rPr>
              <a:t>2</a:t>
            </a:r>
            <a:r>
              <a:rPr lang="en-US" sz="2000" dirty="0">
                <a:solidFill>
                  <a:schemeClr val="bg1"/>
                </a:solidFill>
              </a:rPr>
              <a:t> sensor to automatically determine occupied/unoccupied modes</a:t>
            </a:r>
          </a:p>
          <a:p>
            <a:pPr lvl="1">
              <a:buFont typeface="Arial" pitchFamily="34" charset="0"/>
              <a:buChar char="•"/>
            </a:pPr>
            <a:endParaRPr lang="en-US" sz="2200" dirty="0">
              <a:latin typeface="Calibri" pitchFamily="34" charset="0"/>
            </a:endParaRPr>
          </a:p>
        </p:txBody>
      </p:sp>
    </p:spTree>
    <p:extLst>
      <p:ext uri="{BB962C8B-B14F-4D97-AF65-F5344CB8AC3E}">
        <p14:creationId xmlns:p14="http://schemas.microsoft.com/office/powerpoint/2010/main" val="2259708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72517" y="214466"/>
            <a:ext cx="9230816" cy="470817"/>
          </a:xfrm>
        </p:spPr>
        <p:txBody>
          <a:bodyPr>
            <a:noAutofit/>
          </a:bodyPr>
          <a:lstStyle/>
          <a:p>
            <a:pPr algn="l" eaLnBrk="1" hangingPunct="1"/>
            <a:r>
              <a:rPr lang="en-US" dirty="0"/>
              <a:t>NEUTON with BACnet: Typical Points List</a:t>
            </a:r>
          </a:p>
        </p:txBody>
      </p:sp>
      <p:pic>
        <p:nvPicPr>
          <p:cNvPr id="3" name="Picture 2">
            <a:extLst>
              <a:ext uri="{FF2B5EF4-FFF2-40B4-BE49-F238E27FC236}">
                <a16:creationId xmlns:a16="http://schemas.microsoft.com/office/drawing/2014/main" id="{C068F756-DCB4-3BC9-0FC6-8DD2D8E612D5}"/>
              </a:ext>
            </a:extLst>
          </p:cNvPr>
          <p:cNvPicPr>
            <a:picLocks noChangeAspect="1"/>
          </p:cNvPicPr>
          <p:nvPr/>
        </p:nvPicPr>
        <p:blipFill>
          <a:blip r:embed="rId3"/>
          <a:stretch>
            <a:fillRect/>
          </a:stretch>
        </p:blipFill>
        <p:spPr>
          <a:xfrm>
            <a:off x="2467422" y="880706"/>
            <a:ext cx="7257157" cy="5918565"/>
          </a:xfrm>
          <a:prstGeom prst="rect">
            <a:avLst/>
          </a:prstGeom>
        </p:spPr>
      </p:pic>
    </p:spTree>
    <p:extLst>
      <p:ext uri="{BB962C8B-B14F-4D97-AF65-F5344CB8AC3E}">
        <p14:creationId xmlns:p14="http://schemas.microsoft.com/office/powerpoint/2010/main" val="3301365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36312" y="171936"/>
            <a:ext cx="9230816" cy="470817"/>
          </a:xfrm>
        </p:spPr>
        <p:txBody>
          <a:bodyPr>
            <a:noAutofit/>
          </a:bodyPr>
          <a:lstStyle/>
          <a:p>
            <a:pPr algn="l" eaLnBrk="1" hangingPunct="1"/>
            <a:r>
              <a:rPr lang="en-US" dirty="0"/>
              <a:t>Installation: Vertical or Horizontal Mounting Accommodated</a:t>
            </a:r>
          </a:p>
        </p:txBody>
      </p:sp>
      <p:sp>
        <p:nvSpPr>
          <p:cNvPr id="5" name="Rectangle 4"/>
          <p:cNvSpPr/>
          <p:nvPr/>
        </p:nvSpPr>
        <p:spPr>
          <a:xfrm>
            <a:off x="2123618" y="4200346"/>
            <a:ext cx="8251160" cy="2400657"/>
          </a:xfrm>
          <a:prstGeom prst="rect">
            <a:avLst/>
          </a:prstGeom>
        </p:spPr>
        <p:txBody>
          <a:bodyPr wrap="square">
            <a:spAutoFit/>
          </a:bodyPr>
          <a:lstStyle/>
          <a:p>
            <a:endParaRPr lang="en-US" dirty="0"/>
          </a:p>
          <a:p>
            <a:pPr marL="285750" indent="-285750">
              <a:buFont typeface="Courier New" panose="02070309020205020404" pitchFamily="49" charset="0"/>
              <a:buChar char="o"/>
            </a:pPr>
            <a:endParaRPr lang="en-US" dirty="0"/>
          </a:p>
          <a:p>
            <a:r>
              <a:rPr lang="en-US" dirty="0">
                <a:latin typeface="Source Sans Pro" panose="020B0503030403020204" pitchFamily="34" charset="0"/>
                <a:ea typeface="Source Sans Pro" panose="020B0503030403020204" pitchFamily="34" charset="0"/>
              </a:rPr>
              <a:t>Notes:</a:t>
            </a:r>
          </a:p>
          <a:p>
            <a:endParaRPr lang="en-US" sz="8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NEUTON can be mounted in several positions as long as the pump shaft remains horizontal (as shown above)</a:t>
            </a:r>
            <a:br>
              <a:rPr lang="en-US" dirty="0">
                <a:latin typeface="Source Sans Pro" panose="020B0503030403020204" pitchFamily="34" charset="0"/>
                <a:ea typeface="Source Sans Pro" panose="020B0503030403020204" pitchFamily="34" charset="0"/>
              </a:rPr>
            </a:br>
            <a:endParaRPr lang="en-US" sz="8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Adequate space must be allocated of opening the hinged panel door and accessing the DDC control board and other components</a:t>
            </a:r>
          </a:p>
          <a:p>
            <a:pPr marL="285750" indent="-285750">
              <a:buFont typeface="Courier New" panose="02070309020205020404" pitchFamily="49" charset="0"/>
              <a:buChar char="o"/>
            </a:pPr>
            <a:endParaRPr lang="en-US" sz="800" dirty="0"/>
          </a:p>
        </p:txBody>
      </p:sp>
      <p:grpSp>
        <p:nvGrpSpPr>
          <p:cNvPr id="3" name="Group 2">
            <a:extLst>
              <a:ext uri="{FF2B5EF4-FFF2-40B4-BE49-F238E27FC236}">
                <a16:creationId xmlns:a16="http://schemas.microsoft.com/office/drawing/2014/main" id="{95952B39-FF2C-C8EF-6D89-B07535BC6C11}"/>
              </a:ext>
            </a:extLst>
          </p:cNvPr>
          <p:cNvGrpSpPr/>
          <p:nvPr/>
        </p:nvGrpSpPr>
        <p:grpSpPr>
          <a:xfrm>
            <a:off x="2123619" y="952940"/>
            <a:ext cx="7944763" cy="3512734"/>
            <a:chOff x="2684567" y="952940"/>
            <a:chExt cx="6726191" cy="2973949"/>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4567" y="952940"/>
              <a:ext cx="2952328" cy="2973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2919" y="952940"/>
              <a:ext cx="3557839" cy="2973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320276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04415" y="200378"/>
            <a:ext cx="9230816" cy="470817"/>
          </a:xfrm>
        </p:spPr>
        <p:txBody>
          <a:bodyPr>
            <a:noAutofit/>
          </a:bodyPr>
          <a:lstStyle/>
          <a:p>
            <a:pPr algn="l" eaLnBrk="1" hangingPunct="1"/>
            <a:r>
              <a:rPr lang="en-US" dirty="0"/>
              <a:t>High Efficiency Variable Speed Pump: Performance and Service</a:t>
            </a:r>
          </a:p>
        </p:txBody>
      </p:sp>
      <p:sp>
        <p:nvSpPr>
          <p:cNvPr id="5" name="Rectangle 4"/>
          <p:cNvSpPr/>
          <p:nvPr/>
        </p:nvSpPr>
        <p:spPr>
          <a:xfrm>
            <a:off x="187457" y="851574"/>
            <a:ext cx="4905538" cy="4739759"/>
          </a:xfrm>
          <a:prstGeom prst="rect">
            <a:avLst/>
          </a:prstGeom>
        </p:spPr>
        <p:txBody>
          <a:bodyPr wrap="square">
            <a:spAutoFit/>
          </a:bodyPr>
          <a:lstStyle/>
          <a:p>
            <a:pPr marL="285750" indent="-285750">
              <a:buFont typeface="Arial" panose="020B0604020202020204" pitchFamily="34" charset="0"/>
              <a:buChar char="•"/>
            </a:pPr>
            <a:endParaRPr lang="en-US"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High Efficiency ECM Pump with permanent magnet motor, uses up to 90% less energy then conventional on/off pumping designs </a:t>
            </a:r>
            <a:br>
              <a:rPr lang="en-US" dirty="0">
                <a:latin typeface="Source Sans Pro" panose="020B0503030403020204" pitchFamily="34" charset="0"/>
                <a:ea typeface="Source Sans Pro" panose="020B0503030403020204" pitchFamily="34" charset="0"/>
              </a:rPr>
            </a:br>
            <a:endParaRPr lang="en-US" dirty="0">
              <a:latin typeface="Source Sans Pro" panose="020B0503030403020204" pitchFamily="34" charset="0"/>
              <a:ea typeface="Source Sans Pro" panose="020B0503030403020204" pitchFamily="34" charset="0"/>
            </a:endParaRPr>
          </a:p>
          <a:p>
            <a:pPr marL="171450" indent="-171450">
              <a:buFont typeface="Arial" panose="020B0604020202020204" pitchFamily="34" charset="0"/>
              <a:buChar char="•"/>
            </a:pPr>
            <a:endParaRPr lang="en-US" sz="8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Pump designed for condensing environments. Controller separated from motor and motor protected by coatings</a:t>
            </a:r>
            <a:br>
              <a:rPr lang="en-US" dirty="0">
                <a:latin typeface="Source Sans Pro" panose="020B0503030403020204" pitchFamily="34" charset="0"/>
                <a:ea typeface="Source Sans Pro" panose="020B0503030403020204" pitchFamily="34" charset="0"/>
              </a:rPr>
            </a:br>
            <a:endParaRPr lang="en-US" dirty="0">
              <a:latin typeface="Source Sans Pro" panose="020B0503030403020204" pitchFamily="34" charset="0"/>
              <a:ea typeface="Source Sans Pro" panose="020B0503030403020204" pitchFamily="34" charset="0"/>
            </a:endParaRPr>
          </a:p>
          <a:p>
            <a:pPr marL="171450" indent="-171450">
              <a:buFont typeface="Arial" panose="020B0604020202020204" pitchFamily="34" charset="0"/>
              <a:buChar char="•"/>
            </a:pPr>
            <a:endParaRPr lang="en-US" sz="8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Pump easily removed if needed using standard isolation valves</a:t>
            </a:r>
            <a:br>
              <a:rPr lang="en-US" dirty="0">
                <a:latin typeface="Source Sans Pro" panose="020B0503030403020204" pitchFamily="34" charset="0"/>
                <a:ea typeface="Source Sans Pro" panose="020B0503030403020204" pitchFamily="34" charset="0"/>
              </a:rPr>
            </a:br>
            <a:endParaRPr lang="en-US" dirty="0">
              <a:latin typeface="Source Sans Pro" panose="020B0503030403020204" pitchFamily="34" charset="0"/>
              <a:ea typeface="Source Sans Pro" panose="020B0503030403020204" pitchFamily="34" charset="0"/>
            </a:endParaRPr>
          </a:p>
          <a:p>
            <a:pPr marL="171450" indent="-171450">
              <a:buFont typeface="Arial" panose="020B0604020202020204" pitchFamily="34" charset="0"/>
              <a:buChar char="•"/>
            </a:pPr>
            <a:endParaRPr lang="en-US" sz="8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Pump head designed to be easily removed without removing pump housing or piping connections </a:t>
            </a:r>
          </a:p>
          <a:p>
            <a:pPr marL="285750" indent="-285750">
              <a:buFont typeface="Courier New" panose="02070309020205020404" pitchFamily="49" charset="0"/>
              <a:buChar char="o"/>
            </a:pPr>
            <a:endParaRPr lang="en-US" sz="800" dirty="0"/>
          </a:p>
        </p:txBody>
      </p:sp>
      <p:cxnSp>
        <p:nvCxnSpPr>
          <p:cNvPr id="7" name="Straight Arrow Connector 6"/>
          <p:cNvCxnSpPr>
            <a:stCxn id="3" idx="1"/>
          </p:cNvCxnSpPr>
          <p:nvPr/>
        </p:nvCxnSpPr>
        <p:spPr bwMode="auto">
          <a:xfrm flipH="1">
            <a:off x="8166936" y="1605002"/>
            <a:ext cx="846794" cy="1149699"/>
          </a:xfrm>
          <a:prstGeom prst="straightConnector1">
            <a:avLst/>
          </a:prstGeom>
          <a:gradFill rotWithShape="1">
            <a:gsLst>
              <a:gs pos="0">
                <a:srgbClr val="DDDDDD"/>
              </a:gs>
              <a:gs pos="50000">
                <a:schemeClr val="bg1"/>
              </a:gs>
              <a:gs pos="100000">
                <a:srgbClr val="DDDDDD"/>
              </a:gs>
            </a:gsLst>
            <a:lin ang="2700000" scaled="1"/>
          </a:gradFill>
          <a:ln w="9525" cap="flat" cmpd="sng" algn="ctr">
            <a:solidFill>
              <a:srgbClr val="C00000"/>
            </a:solidFill>
            <a:prstDash val="solid"/>
            <a:round/>
            <a:headEnd type="none" w="med" len="med"/>
            <a:tailEnd type="arrow"/>
          </a:ln>
          <a:effectLst/>
        </p:spPr>
      </p:cxnSp>
      <p:pic>
        <p:nvPicPr>
          <p:cNvPr id="3074" name="Picture 2"/>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auto">
          <a:xfrm>
            <a:off x="8834391" y="4174756"/>
            <a:ext cx="2582350" cy="2333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6459927" y="851574"/>
            <a:ext cx="2038269" cy="4737542"/>
          </a:xfrm>
          <a:prstGeom prst="rect">
            <a:avLst/>
          </a:prstGeom>
        </p:spPr>
      </p:pic>
      <p:sp>
        <p:nvSpPr>
          <p:cNvPr id="3" name="TextBox 2"/>
          <p:cNvSpPr txBox="1"/>
          <p:nvPr/>
        </p:nvSpPr>
        <p:spPr>
          <a:xfrm>
            <a:off x="9013730" y="1060503"/>
            <a:ext cx="2208125" cy="1088997"/>
          </a:xfrm>
          <a:prstGeom prst="rect">
            <a:avLst/>
          </a:prstGeom>
          <a:noFill/>
        </p:spPr>
        <p:txBody>
          <a:bodyPr wrap="square" rtlCol="0">
            <a:spAutoFit/>
          </a:bodyPr>
          <a:lstStyle/>
          <a:p>
            <a:r>
              <a:rPr lang="en-US" dirty="0">
                <a:latin typeface="Source Sans Pro" panose="020B0503030403020204" pitchFamily="34" charset="0"/>
                <a:ea typeface="Source Sans Pro" panose="020B0503030403020204" pitchFamily="34" charset="0"/>
              </a:rPr>
              <a:t>Pump Isolation and shutoff valves standard</a:t>
            </a:r>
          </a:p>
        </p:txBody>
      </p:sp>
      <p:cxnSp>
        <p:nvCxnSpPr>
          <p:cNvPr id="12" name="Straight Arrow Connector 11"/>
          <p:cNvCxnSpPr>
            <a:stCxn id="3" idx="1"/>
          </p:cNvCxnSpPr>
          <p:nvPr/>
        </p:nvCxnSpPr>
        <p:spPr bwMode="auto">
          <a:xfrm flipH="1">
            <a:off x="8473213" y="1605001"/>
            <a:ext cx="540518" cy="2569755"/>
          </a:xfrm>
          <a:prstGeom prst="straightConnector1">
            <a:avLst/>
          </a:prstGeom>
          <a:gradFill rotWithShape="1">
            <a:gsLst>
              <a:gs pos="0">
                <a:srgbClr val="DDDDDD"/>
              </a:gs>
              <a:gs pos="50000">
                <a:schemeClr val="bg1"/>
              </a:gs>
              <a:gs pos="100000">
                <a:srgbClr val="DDDDDD"/>
              </a:gs>
            </a:gsLst>
            <a:lin ang="2700000" scaled="1"/>
          </a:gradFill>
          <a:ln w="9525" cap="flat" cmpd="sng" algn="ctr">
            <a:solidFill>
              <a:srgbClr val="C00000"/>
            </a:solidFill>
            <a:prstDash val="solid"/>
            <a:round/>
            <a:headEnd type="none" w="med" len="med"/>
            <a:tailEnd type="arrow"/>
          </a:ln>
          <a:effectLst/>
        </p:spPr>
      </p:cxnSp>
    </p:spTree>
    <p:extLst>
      <p:ext uri="{BB962C8B-B14F-4D97-AF65-F5344CB8AC3E}">
        <p14:creationId xmlns:p14="http://schemas.microsoft.com/office/powerpoint/2010/main" val="1709678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Autofit/>
          </a:bodyPr>
          <a:lstStyle/>
          <a:p>
            <a:pPr algn="l" eaLnBrk="1" hangingPunct="1"/>
            <a:r>
              <a:rPr lang="en-US">
                <a:latin typeface="Boxed Book" pitchFamily="50" charset="0"/>
              </a:rPr>
              <a:t>Product Family</a:t>
            </a:r>
            <a:endParaRPr lang="en-US" dirty="0">
              <a:latin typeface="Boxed Book" pitchFamily="50" charset="0"/>
            </a:endParaRPr>
          </a:p>
        </p:txBody>
      </p:sp>
      <p:sp>
        <p:nvSpPr>
          <p:cNvPr id="5" name="Rectangle 4"/>
          <p:cNvSpPr/>
          <p:nvPr/>
        </p:nvSpPr>
        <p:spPr>
          <a:xfrm>
            <a:off x="241062" y="4519597"/>
            <a:ext cx="5854938" cy="2246769"/>
          </a:xfrm>
          <a:prstGeom prst="rect">
            <a:avLst/>
          </a:prstGeom>
        </p:spPr>
        <p:txBody>
          <a:bodyPr wrap="square">
            <a:spAutoFit/>
          </a:bodyPr>
          <a:lstStyle/>
          <a:p>
            <a:pPr marL="285750" indent="-285750">
              <a:buFont typeface="Arial" panose="020B0604020202020204" pitchFamily="34" charset="0"/>
              <a:buChar char="•"/>
            </a:pPr>
            <a:r>
              <a:rPr lang="en-US" sz="1400" dirty="0">
                <a:latin typeface="Source Sans Pro" panose="020B0503030403020204" pitchFamily="34" charset="0"/>
                <a:ea typeface="Source Sans Pro" panose="020B0503030403020204" pitchFamily="34" charset="0"/>
              </a:rPr>
              <a:t>Utilized as dynamic zone operation with simultaneous heating and cooling demand</a:t>
            </a:r>
            <a:br>
              <a:rPr lang="en-US" sz="1400" dirty="0">
                <a:latin typeface="Source Sans Pro" panose="020B0503030403020204" pitchFamily="34" charset="0"/>
                <a:ea typeface="Source Sans Pro" panose="020B0503030403020204" pitchFamily="34" charset="0"/>
              </a:rPr>
            </a:br>
            <a:endParaRPr lang="en-US" sz="14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sz="1400" dirty="0">
                <a:latin typeface="Source Sans Pro" panose="020B0503030403020204" pitchFamily="34" charset="0"/>
                <a:ea typeface="Source Sans Pro" panose="020B0503030403020204" pitchFamily="34" charset="0"/>
              </a:rPr>
              <a:t>2 pipe primary system – return water from pump module is returned to same loop downstream from supply, on both cooling and heating loops. </a:t>
            </a:r>
            <a:br>
              <a:rPr lang="en-US" sz="1400" dirty="0">
                <a:latin typeface="Source Sans Pro" panose="020B0503030403020204" pitchFamily="34" charset="0"/>
                <a:ea typeface="Source Sans Pro" panose="020B0503030403020204" pitchFamily="34" charset="0"/>
              </a:rPr>
            </a:br>
            <a:endParaRPr lang="en-US" sz="14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sz="1400" dirty="0">
                <a:latin typeface="Source Sans Pro" panose="020B0503030403020204" pitchFamily="34" charset="0"/>
                <a:ea typeface="Source Sans Pro" panose="020B0503030403020204" pitchFamily="34" charset="0"/>
              </a:rPr>
              <a:t>4 pipe primary system – return water is piped to dedicated return line, one for cold water and one for hot water. </a:t>
            </a:r>
            <a:br>
              <a:rPr lang="en-US" sz="1400" dirty="0">
                <a:latin typeface="Source Sans Pro" panose="020B0503030403020204" pitchFamily="34" charset="0"/>
                <a:ea typeface="Source Sans Pro" panose="020B0503030403020204" pitchFamily="34" charset="0"/>
              </a:rPr>
            </a:br>
            <a:endParaRPr lang="en-US" sz="14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sz="1400" dirty="0">
                <a:latin typeface="Source Sans Pro" panose="020B0503030403020204" pitchFamily="34" charset="0"/>
                <a:ea typeface="Source Sans Pro" panose="020B0503030403020204" pitchFamily="34" charset="0"/>
              </a:rPr>
              <a:t>Requires only one </a:t>
            </a:r>
            <a:r>
              <a:rPr lang="en-US" sz="1400" cap="all" dirty="0">
                <a:latin typeface="Source Sans Pro" panose="020B0503030403020204" pitchFamily="34" charset="0"/>
                <a:ea typeface="Source Sans Pro" panose="020B0503030403020204" pitchFamily="34" charset="0"/>
              </a:rPr>
              <a:t>Neuton</a:t>
            </a:r>
            <a:r>
              <a:rPr lang="en-US" sz="1400" cap="all" baseline="30000" dirty="0">
                <a:latin typeface="Source Sans Pro" panose="020B0503030403020204" pitchFamily="34" charset="0"/>
                <a:ea typeface="Source Sans Pro" panose="020B0503030403020204" pitchFamily="34" charset="0"/>
              </a:rPr>
              <a:t>4</a:t>
            </a:r>
            <a:r>
              <a:rPr lang="en-US" sz="1400" dirty="0">
                <a:latin typeface="Source Sans Pro" panose="020B0503030403020204" pitchFamily="34" charset="0"/>
                <a:ea typeface="Source Sans Pro" panose="020B0503030403020204" pitchFamily="34" charset="0"/>
              </a:rPr>
              <a:t> for both cooling and heating.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p:blipFill>
        <p:spPr>
          <a:xfrm>
            <a:off x="1696026" y="815301"/>
            <a:ext cx="2945011" cy="3306759"/>
          </a:xfrm>
          <a:prstGeom prst="rect">
            <a:avLst/>
          </a:prstGeom>
        </p:spPr>
      </p:pic>
      <p:sp>
        <p:nvSpPr>
          <p:cNvPr id="7" name="TextBox 6"/>
          <p:cNvSpPr txBox="1"/>
          <p:nvPr/>
        </p:nvSpPr>
        <p:spPr>
          <a:xfrm>
            <a:off x="2108123" y="4103833"/>
            <a:ext cx="2084225" cy="338554"/>
          </a:xfrm>
          <a:prstGeom prst="rect">
            <a:avLst/>
          </a:prstGeom>
          <a:noFill/>
        </p:spPr>
        <p:txBody>
          <a:bodyPr wrap="none" rtlCol="0">
            <a:spAutoFit/>
          </a:bodyPr>
          <a:lstStyle/>
          <a:p>
            <a:r>
              <a:rPr lang="en-US" sz="1600" b="1" dirty="0">
                <a:latin typeface="Source Sans Pro" panose="020B0503030403020204" pitchFamily="34" charset="0"/>
                <a:ea typeface="Source Sans Pro" panose="020B0503030403020204" pitchFamily="34" charset="0"/>
              </a:rPr>
              <a:t>NEUTON</a:t>
            </a:r>
            <a:r>
              <a:rPr lang="en-US" sz="1600" b="1" baseline="30000" dirty="0">
                <a:latin typeface="Source Sans Pro" panose="020B0503030403020204" pitchFamily="34" charset="0"/>
                <a:ea typeface="Source Sans Pro" panose="020B0503030403020204" pitchFamily="34" charset="0"/>
              </a:rPr>
              <a:t>4</a:t>
            </a:r>
            <a:r>
              <a:rPr lang="en-US" sz="1600" b="1" dirty="0">
                <a:latin typeface="Source Sans Pro" panose="020B0503030403020204" pitchFamily="34" charset="0"/>
                <a:ea typeface="Source Sans Pro" panose="020B0503030403020204" pitchFamily="34" charset="0"/>
              </a:rPr>
              <a:t>, Dual Valve</a:t>
            </a:r>
          </a:p>
        </p:txBody>
      </p:sp>
      <p:sp>
        <p:nvSpPr>
          <p:cNvPr id="3" name="TextBox 2"/>
          <p:cNvSpPr txBox="1"/>
          <p:nvPr/>
        </p:nvSpPr>
        <p:spPr>
          <a:xfrm>
            <a:off x="6611251" y="4510628"/>
            <a:ext cx="5339687" cy="2031325"/>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Source Sans Pro" panose="020B0503030403020204" pitchFamily="34" charset="0"/>
                <a:ea typeface="Source Sans Pro" panose="020B0503030403020204" pitchFamily="34" charset="0"/>
              </a:rPr>
              <a:t>Utilized as only cooling or only heating</a:t>
            </a:r>
            <a:br>
              <a:rPr lang="en-US" sz="1400" dirty="0">
                <a:latin typeface="Source Sans Pro" panose="020B0503030403020204" pitchFamily="34" charset="0"/>
                <a:ea typeface="Source Sans Pro" panose="020B0503030403020204" pitchFamily="34" charset="0"/>
              </a:rPr>
            </a:br>
            <a:endParaRPr lang="en-US" sz="14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sz="1400" dirty="0">
                <a:latin typeface="Source Sans Pro" panose="020B0503030403020204" pitchFamily="34" charset="0"/>
                <a:ea typeface="Source Sans Pro" panose="020B0503030403020204" pitchFamily="34" charset="0"/>
              </a:rPr>
              <a:t>2 pipe primary system (supply/return) - requires primary system to  have a summer/winter switch over</a:t>
            </a:r>
            <a:br>
              <a:rPr lang="en-US" sz="1400" dirty="0">
                <a:latin typeface="Source Sans Pro" panose="020B0503030403020204" pitchFamily="34" charset="0"/>
                <a:ea typeface="Source Sans Pro" panose="020B0503030403020204" pitchFamily="34" charset="0"/>
              </a:rPr>
            </a:br>
            <a:endParaRPr lang="en-US" sz="14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sz="1400" dirty="0">
                <a:latin typeface="Source Sans Pro" panose="020B0503030403020204" pitchFamily="34" charset="0"/>
                <a:ea typeface="Source Sans Pro" panose="020B0503030403020204" pitchFamily="34" charset="0"/>
              </a:rPr>
              <a:t>4 pipe primary system (cold supply/ cold return, hot supply/ hot return) - requires one </a:t>
            </a:r>
            <a:r>
              <a:rPr lang="en-US" sz="1400" cap="all" dirty="0">
                <a:latin typeface="Source Sans Pro" panose="020B0503030403020204" pitchFamily="34" charset="0"/>
                <a:ea typeface="Source Sans Pro" panose="020B0503030403020204" pitchFamily="34" charset="0"/>
              </a:rPr>
              <a:t>Neuton</a:t>
            </a:r>
            <a:r>
              <a:rPr lang="en-US" sz="1400" cap="all" baseline="30000" dirty="0">
                <a:latin typeface="Source Sans Pro" panose="020B0503030403020204" pitchFamily="34" charset="0"/>
                <a:ea typeface="Source Sans Pro" panose="020B0503030403020204" pitchFamily="34" charset="0"/>
              </a:rPr>
              <a:t>2</a:t>
            </a:r>
            <a:r>
              <a:rPr lang="en-US" sz="1400" dirty="0">
                <a:latin typeface="Source Sans Pro" panose="020B0503030403020204" pitchFamily="34" charset="0"/>
                <a:ea typeface="Source Sans Pro" panose="020B0503030403020204" pitchFamily="34" charset="0"/>
              </a:rPr>
              <a:t> per circuit (one for cooling, one for heating)</a:t>
            </a:r>
          </a:p>
          <a:p>
            <a:pPr marL="285750" indent="-285750">
              <a:buFont typeface="Wingdings" panose="05000000000000000000" pitchFamily="2" charset="2"/>
              <a:buChar char="§"/>
            </a:pPr>
            <a:endParaRPr lang="en-US" sz="14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rcRect/>
          <a:stretch/>
        </p:blipFill>
        <p:spPr>
          <a:xfrm>
            <a:off x="7627038" y="815301"/>
            <a:ext cx="3308112" cy="3246085"/>
          </a:xfrm>
          <a:prstGeom prst="rect">
            <a:avLst/>
          </a:prstGeom>
        </p:spPr>
      </p:pic>
      <p:sp>
        <p:nvSpPr>
          <p:cNvPr id="10" name="TextBox 9"/>
          <p:cNvSpPr txBox="1"/>
          <p:nvPr/>
        </p:nvSpPr>
        <p:spPr>
          <a:xfrm>
            <a:off x="8009091" y="4103833"/>
            <a:ext cx="2231701" cy="338554"/>
          </a:xfrm>
          <a:prstGeom prst="rect">
            <a:avLst/>
          </a:prstGeom>
          <a:noFill/>
        </p:spPr>
        <p:txBody>
          <a:bodyPr wrap="none" rtlCol="0">
            <a:spAutoFit/>
          </a:bodyPr>
          <a:lstStyle/>
          <a:p>
            <a:r>
              <a:rPr lang="en-US" sz="1600" b="1" dirty="0">
                <a:latin typeface="Source Sans Pro" panose="020B0503030403020204" pitchFamily="34" charset="0"/>
                <a:ea typeface="Source Sans Pro" panose="020B0503030403020204" pitchFamily="34" charset="0"/>
              </a:rPr>
              <a:t>NEUTON</a:t>
            </a:r>
            <a:r>
              <a:rPr lang="en-US" sz="1600" b="1" baseline="30000" dirty="0">
                <a:latin typeface="Source Sans Pro" panose="020B0503030403020204" pitchFamily="34" charset="0"/>
                <a:ea typeface="Source Sans Pro" panose="020B0503030403020204" pitchFamily="34" charset="0"/>
              </a:rPr>
              <a:t>2</a:t>
            </a:r>
            <a:r>
              <a:rPr lang="en-US" sz="1600" b="1" dirty="0">
                <a:latin typeface="Source Sans Pro" panose="020B0503030403020204" pitchFamily="34" charset="0"/>
                <a:ea typeface="Source Sans Pro" panose="020B0503030403020204" pitchFamily="34" charset="0"/>
              </a:rPr>
              <a:t>, Single Valve</a:t>
            </a:r>
          </a:p>
        </p:txBody>
      </p:sp>
    </p:spTree>
    <p:extLst>
      <p:ext uri="{BB962C8B-B14F-4D97-AF65-F5344CB8AC3E}">
        <p14:creationId xmlns:p14="http://schemas.microsoft.com/office/powerpoint/2010/main" val="21001282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6B1C1-0CC2-A0E4-2D2B-0FD961FEC6A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BCFFDF5-06EA-4A5E-B6EC-77F4672C9D73}"/>
              </a:ext>
              <a:ext uri="{C183D7F6-B498-43B3-948B-1728B52AA6E4}">
                <adec:decorative xmlns:adec="http://schemas.microsoft.com/office/drawing/2017/decorative" val="1"/>
              </a:ext>
            </a:extLst>
          </p:cNvPr>
          <p:cNvSpPr/>
          <p:nvPr/>
        </p:nvSpPr>
        <p:spPr>
          <a:xfrm>
            <a:off x="0" y="0"/>
            <a:ext cx="12192000" cy="6960358"/>
          </a:xfrm>
          <a:prstGeom prst="rect">
            <a:avLst/>
          </a:prstGeom>
          <a:solidFill>
            <a:srgbClr val="59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5">
            <a:extLst>
              <a:ext uri="{FF2B5EF4-FFF2-40B4-BE49-F238E27FC236}">
                <a16:creationId xmlns:a16="http://schemas.microsoft.com/office/drawing/2014/main" id="{3A42117A-2CE7-581F-7200-5B7F847CCD37}"/>
              </a:ext>
            </a:extLst>
          </p:cNvPr>
          <p:cNvSpPr txBox="1">
            <a:spLocks/>
          </p:cNvSpPr>
          <p:nvPr/>
        </p:nvSpPr>
        <p:spPr>
          <a:xfrm>
            <a:off x="1519400" y="3123315"/>
            <a:ext cx="9153200" cy="611371"/>
          </a:xfrm>
          <a:prstGeom prst="rect">
            <a:avLst/>
          </a:prstGeom>
        </p:spPr>
        <p:txBody>
          <a:bodyPr vert="horz" lIns="0" tIns="0" rIns="0" bIns="0" rtlCol="0" anchor="b">
            <a:noAutofit/>
          </a:bodyPr>
          <a:lstStyle>
            <a:lvl1pPr algn="l" defTabSz="914400" rtl="0" eaLnBrk="1" latinLnBrk="0" hangingPunct="1">
              <a:lnSpc>
                <a:spcPct val="85000"/>
              </a:lnSpc>
              <a:spcBef>
                <a:spcPct val="0"/>
              </a:spcBef>
              <a:buNone/>
              <a:defRPr sz="3600" kern="1200">
                <a:solidFill>
                  <a:schemeClr val="bg1"/>
                </a:solidFill>
                <a:latin typeface="+mj-lt"/>
                <a:ea typeface="+mj-ea"/>
                <a:cs typeface="+mj-cs"/>
              </a:defRPr>
            </a:lvl1pPr>
          </a:lstStyle>
          <a:p>
            <a:r>
              <a:rPr lang="en-US" b="1" dirty="0">
                <a:latin typeface="Source Sans Pro" panose="020B0503030403020204" pitchFamily="34" charset="0"/>
                <a:ea typeface="Source Sans Pro" panose="020B0503030403020204" pitchFamily="34" charset="0"/>
              </a:rPr>
              <a:t>Water Flow Capacity &amp; Feet of Head Pressure</a:t>
            </a:r>
          </a:p>
        </p:txBody>
      </p:sp>
    </p:spTree>
    <p:extLst>
      <p:ext uri="{BB962C8B-B14F-4D97-AF65-F5344CB8AC3E}">
        <p14:creationId xmlns:p14="http://schemas.microsoft.com/office/powerpoint/2010/main" val="947545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NEUTON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1687" y="681291"/>
            <a:ext cx="7030218" cy="550114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8011" y="5672837"/>
            <a:ext cx="2880405" cy="916939"/>
          </a:xfrm>
          <a:prstGeom prst="rect">
            <a:avLst/>
          </a:prstGeom>
        </p:spPr>
      </p:pic>
      <p:sp>
        <p:nvSpPr>
          <p:cNvPr id="4" name="Rectangle 3">
            <a:extLst>
              <a:ext uri="{FF2B5EF4-FFF2-40B4-BE49-F238E27FC236}">
                <a16:creationId xmlns:a16="http://schemas.microsoft.com/office/drawing/2014/main" id="{A2C88C7D-C13C-FC83-176C-87182931897D}"/>
              </a:ext>
            </a:extLst>
          </p:cNvPr>
          <p:cNvSpPr/>
          <p:nvPr/>
        </p:nvSpPr>
        <p:spPr>
          <a:xfrm>
            <a:off x="0" y="861237"/>
            <a:ext cx="3780430" cy="5996763"/>
          </a:xfrm>
          <a:prstGeom prst="rect">
            <a:avLst/>
          </a:prstGeom>
          <a:solidFill>
            <a:srgbClr val="1A37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type="body" sz="quarter" idx="11"/>
          </p:nvPr>
        </p:nvSpPr>
        <p:spPr>
          <a:xfrm>
            <a:off x="148497" y="1084153"/>
            <a:ext cx="3303748" cy="5461790"/>
          </a:xfrm>
        </p:spPr>
        <p:txBody>
          <a:bodyPr/>
          <a:lstStyle/>
          <a:p>
            <a:pPr marL="0" indent="0">
              <a:buNone/>
            </a:pPr>
            <a:r>
              <a:rPr lang="en-US" dirty="0">
                <a:solidFill>
                  <a:schemeClr val="bg1"/>
                </a:solidFill>
              </a:rPr>
              <a:t>Capacities</a:t>
            </a:r>
          </a:p>
          <a:p>
            <a:pPr marL="616485" lvl="1" indent="-342900">
              <a:buFont typeface="Arial" panose="020B0604020202020204" pitchFamily="34" charset="0"/>
              <a:buChar char="•"/>
            </a:pPr>
            <a:r>
              <a:rPr lang="en-US" dirty="0">
                <a:solidFill>
                  <a:schemeClr val="bg1"/>
                </a:solidFill>
              </a:rPr>
              <a:t>11 GPM</a:t>
            </a:r>
          </a:p>
          <a:p>
            <a:pPr marL="616485" lvl="1" indent="-342900">
              <a:buFont typeface="Arial" panose="020B0604020202020204" pitchFamily="34" charset="0"/>
              <a:buChar char="•"/>
            </a:pPr>
            <a:r>
              <a:rPr lang="en-US" dirty="0">
                <a:solidFill>
                  <a:schemeClr val="bg1"/>
                </a:solidFill>
              </a:rPr>
              <a:t>20 GPM </a:t>
            </a:r>
          </a:p>
          <a:p>
            <a:pPr marL="616485" lvl="1" indent="-342900">
              <a:buFont typeface="Arial" panose="020B0604020202020204" pitchFamily="34" charset="0"/>
              <a:buChar char="•"/>
            </a:pPr>
            <a:r>
              <a:rPr lang="en-US" dirty="0">
                <a:solidFill>
                  <a:schemeClr val="bg1"/>
                </a:solidFill>
              </a:rPr>
              <a:t>30 GPM</a:t>
            </a:r>
          </a:p>
        </p:txBody>
      </p:sp>
    </p:spTree>
    <p:extLst>
      <p:ext uri="{BB962C8B-B14F-4D97-AF65-F5344CB8AC3E}">
        <p14:creationId xmlns:p14="http://schemas.microsoft.com/office/powerpoint/2010/main" val="15110707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41254" y="292330"/>
            <a:ext cx="9230816" cy="470817"/>
          </a:xfrm>
        </p:spPr>
        <p:txBody>
          <a:bodyPr>
            <a:noAutofit/>
          </a:bodyPr>
          <a:lstStyle/>
          <a:p>
            <a:pPr algn="l" eaLnBrk="1" hangingPunct="1"/>
            <a:r>
              <a:rPr lang="en-US" dirty="0"/>
              <a:t>Product Family</a:t>
            </a:r>
          </a:p>
        </p:txBody>
      </p:sp>
      <p:sp>
        <p:nvSpPr>
          <p:cNvPr id="5" name="Rectangle 4"/>
          <p:cNvSpPr/>
          <p:nvPr/>
        </p:nvSpPr>
        <p:spPr>
          <a:xfrm>
            <a:off x="956860" y="3252495"/>
            <a:ext cx="10566400" cy="3077766"/>
          </a:xfrm>
          <a:prstGeom prst="rect">
            <a:avLst/>
          </a:prstGeom>
        </p:spPr>
        <p:txBody>
          <a:bodyPr wrap="square">
            <a:spAutoFit/>
          </a:bodyPr>
          <a:lstStyle/>
          <a:p>
            <a:pPr marL="285750" indent="-285750">
              <a:buFont typeface="Arial" panose="020B0604020202020204" pitchFamily="34" charset="0"/>
              <a:buChar char="•"/>
            </a:pPr>
            <a:endParaRPr lang="en-US"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Three models each available for NEUTON</a:t>
            </a:r>
            <a:r>
              <a:rPr lang="en-US" baseline="30000" dirty="0">
                <a:latin typeface="Source Sans Pro" panose="020B0503030403020204" pitchFamily="34" charset="0"/>
                <a:ea typeface="Source Sans Pro" panose="020B0503030403020204" pitchFamily="34" charset="0"/>
              </a:rPr>
              <a:t>2</a:t>
            </a:r>
            <a:r>
              <a:rPr lang="en-US" dirty="0">
                <a:latin typeface="Source Sans Pro" panose="020B0503030403020204" pitchFamily="34" charset="0"/>
                <a:ea typeface="Source Sans Pro" panose="020B0503030403020204" pitchFamily="34" charset="0"/>
              </a:rPr>
              <a:t> and NEUTON</a:t>
            </a:r>
            <a:r>
              <a:rPr lang="en-US" baseline="30000" dirty="0">
                <a:latin typeface="Source Sans Pro" panose="020B0503030403020204" pitchFamily="34" charset="0"/>
                <a:ea typeface="Source Sans Pro" panose="020B0503030403020204" pitchFamily="34" charset="0"/>
              </a:rPr>
              <a:t>4</a:t>
            </a:r>
            <a:r>
              <a:rPr lang="en-US" dirty="0">
                <a:latin typeface="Source Sans Pro" panose="020B0503030403020204" pitchFamily="34" charset="0"/>
                <a:ea typeface="Source Sans Pro" panose="020B0503030403020204" pitchFamily="34" charset="0"/>
              </a:rPr>
              <a:t> – selection based on flow and external pressure</a:t>
            </a:r>
          </a:p>
          <a:p>
            <a:pPr marL="171450" indent="-171450">
              <a:buFont typeface="Arial" panose="020B0604020202020204" pitchFamily="34" charset="0"/>
              <a:buChar char="•"/>
            </a:pPr>
            <a:endParaRPr lang="en-US" sz="800" dirty="0">
              <a:latin typeface="Source Sans Pro" panose="020B0503030403020204" pitchFamily="34" charset="0"/>
              <a:ea typeface="Source Sans Pro" panose="020B0503030403020204" pitchFamily="34" charset="0"/>
            </a:endParaRPr>
          </a:p>
          <a:p>
            <a:pPr marL="742950" lvl="1"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NEUTON-CCBPM-11: up to 11 GPM at 12 feet of external head pressure </a:t>
            </a:r>
          </a:p>
          <a:p>
            <a:pPr marL="742950" lvl="1"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NEUTON-CCBPM-20: up to 20 GPM at 30 feet of external head pressure </a:t>
            </a:r>
          </a:p>
          <a:p>
            <a:pPr marL="742950" lvl="1"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NEUTON-CCBPM-30: up to 30 GPM at 40 feet of external head pressure </a:t>
            </a:r>
          </a:p>
          <a:p>
            <a:pPr marL="285750" indent="-285750">
              <a:buFont typeface="Arial" panose="020B0604020202020204" pitchFamily="34" charset="0"/>
              <a:buChar char="•"/>
            </a:pPr>
            <a:endParaRPr lang="en-US" sz="8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Voltages available –230/1/60</a:t>
            </a:r>
          </a:p>
          <a:p>
            <a:pPr marL="171450" indent="-171450">
              <a:buFont typeface="Arial" panose="020B0604020202020204" pitchFamily="34" charset="0"/>
              <a:buChar char="•"/>
            </a:pPr>
            <a:endParaRPr lang="en-US" sz="8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Controlled via optional smart sensor or BACnet signal via BAS</a:t>
            </a:r>
          </a:p>
          <a:p>
            <a:pPr marL="742950" lvl="1"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Smart sensor with digital display recommended</a:t>
            </a:r>
          </a:p>
          <a:p>
            <a:pPr marL="171450" indent="-171450">
              <a:buFont typeface="Arial" panose="020B0604020202020204" pitchFamily="34" charset="0"/>
              <a:buChar char="•"/>
            </a:pPr>
            <a:endParaRPr lang="en-US" sz="8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Optional keypad (one per project) to make second level setpoint adjustments if desired </a:t>
            </a:r>
          </a:p>
        </p:txBody>
      </p:sp>
      <p:graphicFrame>
        <p:nvGraphicFramePr>
          <p:cNvPr id="6" name="Table 5"/>
          <p:cNvGraphicFramePr>
            <a:graphicFrameLocks noGrp="1"/>
          </p:cNvGraphicFramePr>
          <p:nvPr>
            <p:extLst>
              <p:ext uri="{D42A27DB-BD31-4B8C-83A1-F6EECF244321}">
                <p14:modId xmlns:p14="http://schemas.microsoft.com/office/powerpoint/2010/main" val="667211178"/>
              </p:ext>
            </p:extLst>
          </p:nvPr>
        </p:nvGraphicFramePr>
        <p:xfrm>
          <a:off x="1061721" y="1144593"/>
          <a:ext cx="10068559" cy="1975254"/>
        </p:xfrm>
        <a:graphic>
          <a:graphicData uri="http://schemas.openxmlformats.org/drawingml/2006/table">
            <a:tbl>
              <a:tblPr/>
              <a:tblGrid>
                <a:gridCol w="1818640">
                  <a:extLst>
                    <a:ext uri="{9D8B030D-6E8A-4147-A177-3AD203B41FA5}">
                      <a16:colId xmlns:a16="http://schemas.microsoft.com/office/drawing/2014/main" val="1455724975"/>
                    </a:ext>
                  </a:extLst>
                </a:gridCol>
                <a:gridCol w="944880">
                  <a:extLst>
                    <a:ext uri="{9D8B030D-6E8A-4147-A177-3AD203B41FA5}">
                      <a16:colId xmlns:a16="http://schemas.microsoft.com/office/drawing/2014/main" val="2992681029"/>
                    </a:ext>
                  </a:extLst>
                </a:gridCol>
                <a:gridCol w="1081368">
                  <a:extLst>
                    <a:ext uri="{9D8B030D-6E8A-4147-A177-3AD203B41FA5}">
                      <a16:colId xmlns:a16="http://schemas.microsoft.com/office/drawing/2014/main" val="2204326881"/>
                    </a:ext>
                  </a:extLst>
                </a:gridCol>
                <a:gridCol w="1281629">
                  <a:extLst>
                    <a:ext uri="{9D8B030D-6E8A-4147-A177-3AD203B41FA5}">
                      <a16:colId xmlns:a16="http://schemas.microsoft.com/office/drawing/2014/main" val="2115766670"/>
                    </a:ext>
                  </a:extLst>
                </a:gridCol>
                <a:gridCol w="1034042">
                  <a:extLst>
                    <a:ext uri="{9D8B030D-6E8A-4147-A177-3AD203B41FA5}">
                      <a16:colId xmlns:a16="http://schemas.microsoft.com/office/drawing/2014/main" val="2386266742"/>
                    </a:ext>
                  </a:extLst>
                </a:gridCol>
                <a:gridCol w="1048606">
                  <a:extLst>
                    <a:ext uri="{9D8B030D-6E8A-4147-A177-3AD203B41FA5}">
                      <a16:colId xmlns:a16="http://schemas.microsoft.com/office/drawing/2014/main" val="4187624483"/>
                    </a:ext>
                  </a:extLst>
                </a:gridCol>
                <a:gridCol w="1417561">
                  <a:extLst>
                    <a:ext uri="{9D8B030D-6E8A-4147-A177-3AD203B41FA5}">
                      <a16:colId xmlns:a16="http://schemas.microsoft.com/office/drawing/2014/main" val="1117325180"/>
                    </a:ext>
                  </a:extLst>
                </a:gridCol>
                <a:gridCol w="1441833">
                  <a:extLst>
                    <a:ext uri="{9D8B030D-6E8A-4147-A177-3AD203B41FA5}">
                      <a16:colId xmlns:a16="http://schemas.microsoft.com/office/drawing/2014/main" val="589006887"/>
                    </a:ext>
                  </a:extLst>
                </a:gridCol>
              </a:tblGrid>
              <a:tr h="387304">
                <a:tc rowSpan="2">
                  <a:txBody>
                    <a:bodyPr/>
                    <a:lstStyle/>
                    <a:p>
                      <a:pPr algn="ctr" fontAlgn="b"/>
                      <a:r>
                        <a:rPr lang="en-US" sz="1600" b="1" i="0" u="none" strike="noStrike" dirty="0">
                          <a:solidFill>
                            <a:srgbClr val="FFFFFF"/>
                          </a:solidFill>
                          <a:effectLst/>
                          <a:latin typeface="Source Sans Pro" panose="020B0503030403020204" pitchFamily="34" charset="0"/>
                          <a:ea typeface="Source Sans Pro" panose="020B0503030403020204" pitchFamily="34" charset="0"/>
                        </a:rPr>
                        <a:t>Model</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731"/>
                    </a:solidFill>
                  </a:tcPr>
                </a:tc>
                <a:tc rowSpan="2">
                  <a:txBody>
                    <a:bodyPr/>
                    <a:lstStyle/>
                    <a:p>
                      <a:pPr algn="ctr" fontAlgn="b"/>
                      <a:r>
                        <a:rPr lang="en-US" sz="1600" b="1" i="0" u="none" strike="noStrike" dirty="0">
                          <a:solidFill>
                            <a:srgbClr val="FFFFFF"/>
                          </a:solidFill>
                          <a:effectLst/>
                          <a:latin typeface="Source Sans Pro" panose="020B0503030403020204" pitchFamily="34" charset="0"/>
                          <a:ea typeface="Source Sans Pro" panose="020B0503030403020204" pitchFamily="34" charset="0"/>
                        </a:rPr>
                        <a:t>Voltage</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731"/>
                    </a:solidFill>
                  </a:tcPr>
                </a:tc>
                <a:tc rowSpan="2">
                  <a:txBody>
                    <a:bodyPr/>
                    <a:lstStyle/>
                    <a:p>
                      <a:pPr algn="ctr" fontAlgn="b"/>
                      <a:r>
                        <a:rPr lang="en-US" sz="1600" b="1" i="0" u="none" strike="noStrike" dirty="0">
                          <a:solidFill>
                            <a:srgbClr val="FFFFFF"/>
                          </a:solidFill>
                          <a:effectLst/>
                          <a:latin typeface="Source Sans Pro" panose="020B0503030403020204" pitchFamily="34" charset="0"/>
                          <a:ea typeface="Source Sans Pro" panose="020B0503030403020204" pitchFamily="34" charset="0"/>
                        </a:rPr>
                        <a:t>Device FLA</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731"/>
                    </a:solidFill>
                  </a:tcPr>
                </a:tc>
                <a:tc gridSpan="2">
                  <a:txBody>
                    <a:bodyPr/>
                    <a:lstStyle/>
                    <a:p>
                      <a:pPr algn="ctr" fontAlgn="b"/>
                      <a:r>
                        <a:rPr lang="en-US" sz="1600" b="1" i="0" u="none" strike="noStrike" dirty="0">
                          <a:solidFill>
                            <a:srgbClr val="FFFFFF"/>
                          </a:solidFill>
                          <a:effectLst/>
                          <a:latin typeface="Source Sans Pro" panose="020B0503030403020204" pitchFamily="34" charset="0"/>
                          <a:ea typeface="Source Sans Pro" panose="020B0503030403020204" pitchFamily="34" charset="0"/>
                        </a:rPr>
                        <a:t>Pump Data</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1A3731"/>
                    </a:solidFill>
                  </a:tcPr>
                </a:tc>
                <a:tc hMerge="1">
                  <a:txBody>
                    <a:bodyPr/>
                    <a:lstStyle/>
                    <a:p>
                      <a:endParaRPr lang="en-US"/>
                    </a:p>
                  </a:txBody>
                  <a:tcPr/>
                </a:tc>
                <a:tc rowSpan="2">
                  <a:txBody>
                    <a:bodyPr/>
                    <a:lstStyle/>
                    <a:p>
                      <a:pPr algn="ctr" fontAlgn="b"/>
                      <a:r>
                        <a:rPr lang="en-US" sz="1600" b="1" i="0" u="none" strike="noStrike" dirty="0">
                          <a:solidFill>
                            <a:srgbClr val="FFFFFF"/>
                          </a:solidFill>
                          <a:effectLst/>
                          <a:latin typeface="Source Sans Pro" panose="020B0503030403020204" pitchFamily="34" charset="0"/>
                          <a:ea typeface="Source Sans Pro" panose="020B0503030403020204" pitchFamily="34" charset="0"/>
                        </a:rPr>
                        <a:t>Rated </a:t>
                      </a:r>
                      <a:r>
                        <a:rPr lang="en-US" sz="1600" b="1" i="0" u="none" strike="noStrike" dirty="0" err="1">
                          <a:solidFill>
                            <a:srgbClr val="FFFFFF"/>
                          </a:solidFill>
                          <a:effectLst/>
                          <a:latin typeface="Source Sans Pro" panose="020B0503030403020204" pitchFamily="34" charset="0"/>
                          <a:ea typeface="Source Sans Pro" panose="020B0503030403020204" pitchFamily="34" charset="0"/>
                        </a:rPr>
                        <a:t>Fbw</a:t>
                      </a:r>
                      <a:r>
                        <a:rPr lang="en-US" sz="1600" b="1" i="0" u="none" strike="noStrike" dirty="0">
                          <a:solidFill>
                            <a:srgbClr val="FFFFFF"/>
                          </a:solidFill>
                          <a:effectLst/>
                          <a:latin typeface="Source Sans Pro" panose="020B0503030403020204" pitchFamily="34" charset="0"/>
                          <a:ea typeface="Source Sans Pro" panose="020B0503030403020204" pitchFamily="34" charset="0"/>
                        </a:rPr>
                        <a:t> (GPM)</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731"/>
                    </a:solidFill>
                  </a:tcPr>
                </a:tc>
                <a:tc rowSpan="2">
                  <a:txBody>
                    <a:bodyPr/>
                    <a:lstStyle/>
                    <a:p>
                      <a:pPr algn="ctr" fontAlgn="b"/>
                      <a:r>
                        <a:rPr lang="en-US" sz="1600" b="1" i="0" u="none" strike="noStrike" dirty="0">
                          <a:solidFill>
                            <a:srgbClr val="FFFFFF"/>
                          </a:solidFill>
                          <a:effectLst/>
                          <a:latin typeface="Source Sans Pro" panose="020B0503030403020204" pitchFamily="34" charset="0"/>
                          <a:ea typeface="Source Sans Pro" panose="020B0503030403020204" pitchFamily="34" charset="0"/>
                        </a:rPr>
                        <a:t>Head Pressure</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731"/>
                    </a:solidFill>
                  </a:tcPr>
                </a:tc>
                <a:tc rowSpan="2">
                  <a:txBody>
                    <a:bodyPr/>
                    <a:lstStyle/>
                    <a:p>
                      <a:pPr algn="ctr" fontAlgn="b"/>
                      <a:r>
                        <a:rPr lang="en-US" sz="1600" b="1" i="0" u="none" strike="noStrike" dirty="0">
                          <a:solidFill>
                            <a:srgbClr val="FFFFFF"/>
                          </a:solidFill>
                          <a:effectLst/>
                          <a:latin typeface="Source Sans Pro" panose="020B0503030403020204" pitchFamily="34" charset="0"/>
                          <a:ea typeface="Source Sans Pro" panose="020B0503030403020204" pitchFamily="34" charset="0"/>
                        </a:rPr>
                        <a:t>Dimensions</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3731"/>
                    </a:solidFill>
                  </a:tcPr>
                </a:tc>
                <a:extLst>
                  <a:ext uri="{0D108BD9-81ED-4DB2-BD59-A6C34878D82A}">
                    <a16:rowId xmlns:a16="http://schemas.microsoft.com/office/drawing/2014/main" val="1368749269"/>
                  </a:ext>
                </a:extLst>
              </a:tr>
              <a:tr h="40667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400" b="1" i="0" u="none" strike="noStrike" dirty="0">
                          <a:solidFill>
                            <a:srgbClr val="FFFFFF"/>
                          </a:solidFill>
                          <a:effectLst/>
                          <a:latin typeface="Source Sans Pro" panose="020B0503030403020204" pitchFamily="34" charset="0"/>
                          <a:ea typeface="Source Sans Pro" panose="020B0503030403020204" pitchFamily="34" charset="0"/>
                        </a:rPr>
                        <a:t>Max Energy Use</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1A3731"/>
                    </a:solidFill>
                  </a:tcPr>
                </a:tc>
                <a:tc>
                  <a:txBody>
                    <a:bodyPr/>
                    <a:lstStyle/>
                    <a:p>
                      <a:pPr algn="ctr" fontAlgn="b"/>
                      <a:r>
                        <a:rPr lang="en-US" sz="1600" b="1" i="0" u="none" strike="noStrike" dirty="0">
                          <a:solidFill>
                            <a:srgbClr val="FFFFFF"/>
                          </a:solidFill>
                          <a:effectLst/>
                          <a:latin typeface="Source Sans Pro" panose="020B0503030403020204" pitchFamily="34" charset="0"/>
                          <a:ea typeface="Source Sans Pro" panose="020B0503030403020204" pitchFamily="34" charset="0"/>
                        </a:rPr>
                        <a:t>Max Amps</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1A3731"/>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824429021"/>
                  </a:ext>
                </a:extLst>
              </a:tr>
              <a:tr h="387304">
                <a:tc>
                  <a:txBody>
                    <a:bodyPr/>
                    <a:lstStyle/>
                    <a:p>
                      <a:pPr algn="l"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NEUTON CCBPM-11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230/1/60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1.2 amps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87 watts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0.71 amps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12 ft.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21.4"X21.3"X9"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7328676"/>
                  </a:ext>
                </a:extLst>
              </a:tr>
              <a:tr h="387304">
                <a:tc>
                  <a:txBody>
                    <a:bodyPr/>
                    <a:lstStyle/>
                    <a:p>
                      <a:pPr algn="l"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NEUTON CCBPM-20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230/1/60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2.5 amps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450 watts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2.00 amps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30 ft.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26"X25"X10"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2480025"/>
                  </a:ext>
                </a:extLst>
              </a:tr>
              <a:tr h="406671">
                <a:tc>
                  <a:txBody>
                    <a:bodyPr/>
                    <a:lstStyle/>
                    <a:p>
                      <a:pPr algn="l"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NEUTON CCBPM-30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230/1/60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3.0 amps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607 watts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2.68  amps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40 ft.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Source Sans Pro" panose="020B0503030403020204" pitchFamily="34" charset="0"/>
                          <a:ea typeface="Source Sans Pro" panose="020B0503030403020204" pitchFamily="34" charset="0"/>
                        </a:rPr>
                        <a:t>26"X25"X10"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8789707"/>
                  </a:ext>
                </a:extLst>
              </a:tr>
            </a:tbl>
          </a:graphicData>
        </a:graphic>
      </p:graphicFrame>
    </p:spTree>
    <p:extLst>
      <p:ext uri="{BB962C8B-B14F-4D97-AF65-F5344CB8AC3E}">
        <p14:creationId xmlns:p14="http://schemas.microsoft.com/office/powerpoint/2010/main" val="17072318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86664" y="255409"/>
            <a:ext cx="9230816" cy="470817"/>
          </a:xfrm>
        </p:spPr>
        <p:txBody>
          <a:bodyPr>
            <a:noAutofit/>
          </a:bodyPr>
          <a:lstStyle/>
          <a:p>
            <a:pPr algn="l" eaLnBrk="1" hangingPunct="1"/>
            <a:r>
              <a:rPr lang="en-US" dirty="0"/>
              <a:t>Selecting and Sizing Easily Done: Cooling Example</a:t>
            </a:r>
          </a:p>
        </p:txBody>
      </p:sp>
      <p:sp>
        <p:nvSpPr>
          <p:cNvPr id="5" name="Rectangle 4"/>
          <p:cNvSpPr/>
          <p:nvPr/>
        </p:nvSpPr>
        <p:spPr>
          <a:xfrm>
            <a:off x="442803" y="3487847"/>
            <a:ext cx="11608170" cy="2954655"/>
          </a:xfrm>
          <a:prstGeom prst="rect">
            <a:avLst/>
          </a:prstGeom>
        </p:spPr>
        <p:txBody>
          <a:bodyPr wrap="square">
            <a:spAutoFit/>
          </a:bodyPr>
          <a:lstStyle/>
          <a:p>
            <a:r>
              <a:rPr lang="en-US" dirty="0">
                <a:latin typeface="Source Sans Pro" panose="020B0503030403020204" pitchFamily="34" charset="0"/>
                <a:ea typeface="Source Sans Pro" panose="020B0503030403020204" pitchFamily="34" charset="0"/>
              </a:rPr>
              <a:t>Simple Example: Using highlighted zone from IQHC Selection Software</a:t>
            </a:r>
            <a:endParaRPr lang="en-US" sz="800" dirty="0">
              <a:latin typeface="Source Sans Pro" panose="020B0503030403020204" pitchFamily="34" charset="0"/>
              <a:ea typeface="Source Sans Pro" panose="020B0503030403020204" pitchFamily="34" charset="0"/>
            </a:endParaRPr>
          </a:p>
          <a:p>
            <a:pPr marL="285750" indent="-285750">
              <a:lnSpc>
                <a:spcPct val="150000"/>
              </a:lnSpc>
              <a:spcBef>
                <a:spcPts val="600"/>
              </a:spcBef>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Step 1:  Zone flow 5 GPM total (4 x 1.25 GPM), Pressure loss 6.2 feet</a:t>
            </a:r>
            <a:endParaRPr lang="en-US" sz="800" dirty="0">
              <a:latin typeface="Source Sans Pro" panose="020B0503030403020204" pitchFamily="34" charset="0"/>
              <a:ea typeface="Source Sans Pro" panose="020B0503030403020204" pitchFamily="34" charset="0"/>
            </a:endParaRPr>
          </a:p>
          <a:p>
            <a:pPr marL="285750" indent="-285750">
              <a:lnSpc>
                <a:spcPct val="150000"/>
              </a:lnSpc>
              <a:spcBef>
                <a:spcPts val="600"/>
              </a:spcBef>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Step 2:  Assume zone piping losses at 9.8 feet </a:t>
            </a:r>
          </a:p>
          <a:p>
            <a:pPr marL="285750" indent="-285750">
              <a:lnSpc>
                <a:spcPct val="150000"/>
              </a:lnSpc>
              <a:spcBef>
                <a:spcPts val="600"/>
              </a:spcBef>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Step 3:  NEUTON sized for 5 GPM at 15 feet of external pressure (cooling)</a:t>
            </a:r>
          </a:p>
          <a:p>
            <a:pPr marL="285750" indent="-285750">
              <a:lnSpc>
                <a:spcPct val="150000"/>
              </a:lnSpc>
              <a:spcBef>
                <a:spcPts val="600"/>
              </a:spcBef>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Step 4:  From NEUTON–11 pump curve, the cooling mode pump start setting is easily determined to be 7.9 volts</a:t>
            </a:r>
          </a:p>
          <a:p>
            <a:pPr marL="285750" indent="-285750">
              <a:lnSpc>
                <a:spcPct val="150000"/>
              </a:lnSpc>
              <a:spcBef>
                <a:spcPts val="600"/>
              </a:spcBef>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Step 5: Repeat for heating mode setting</a:t>
            </a:r>
          </a:p>
          <a:p>
            <a:endParaRPr lang="en-US" sz="800" dirty="0"/>
          </a:p>
        </p:txBody>
      </p:sp>
      <p:pic>
        <p:nvPicPr>
          <p:cNvPr id="3" name="Picture 2">
            <a:extLst>
              <a:ext uri="{FF2B5EF4-FFF2-40B4-BE49-F238E27FC236}">
                <a16:creationId xmlns:a16="http://schemas.microsoft.com/office/drawing/2014/main" id="{3EAD0049-7294-A8FF-20E5-A11B8F2287D2}"/>
              </a:ext>
            </a:extLst>
          </p:cNvPr>
          <p:cNvPicPr>
            <a:picLocks noChangeAspect="1"/>
          </p:cNvPicPr>
          <p:nvPr/>
        </p:nvPicPr>
        <p:blipFill>
          <a:blip r:embed="rId3"/>
          <a:stretch>
            <a:fillRect/>
          </a:stretch>
        </p:blipFill>
        <p:spPr>
          <a:xfrm>
            <a:off x="442803" y="1050879"/>
            <a:ext cx="11306395" cy="2339796"/>
          </a:xfrm>
          <a:prstGeom prst="rect">
            <a:avLst/>
          </a:prstGeom>
        </p:spPr>
      </p:pic>
    </p:spTree>
    <p:extLst>
      <p:ext uri="{BB962C8B-B14F-4D97-AF65-F5344CB8AC3E}">
        <p14:creationId xmlns:p14="http://schemas.microsoft.com/office/powerpoint/2010/main" val="13118639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41255" y="213062"/>
            <a:ext cx="9230816" cy="470817"/>
          </a:xfrm>
        </p:spPr>
        <p:txBody>
          <a:bodyPr>
            <a:noAutofit/>
          </a:bodyPr>
          <a:lstStyle/>
          <a:p>
            <a:pPr algn="l" eaLnBrk="1" hangingPunct="1"/>
            <a:r>
              <a:rPr lang="en-US" dirty="0"/>
              <a:t>NEUTON Capacity Pump Curve</a:t>
            </a:r>
          </a:p>
        </p:txBody>
      </p:sp>
      <p:cxnSp>
        <p:nvCxnSpPr>
          <p:cNvPr id="10" name="Straight Arrow Connector 9"/>
          <p:cNvCxnSpPr/>
          <p:nvPr/>
        </p:nvCxnSpPr>
        <p:spPr bwMode="auto">
          <a:xfrm>
            <a:off x="10308916" y="4399529"/>
            <a:ext cx="949956" cy="982978"/>
          </a:xfrm>
          <a:prstGeom prst="straightConnector1">
            <a:avLst/>
          </a:prstGeom>
          <a:gradFill rotWithShape="1">
            <a:gsLst>
              <a:gs pos="0">
                <a:srgbClr val="DDDDDD"/>
              </a:gs>
              <a:gs pos="50000">
                <a:schemeClr val="bg1"/>
              </a:gs>
              <a:gs pos="100000">
                <a:srgbClr val="DDDDDD"/>
              </a:gs>
            </a:gsLst>
            <a:lin ang="2700000" scaled="1"/>
          </a:gradFill>
          <a:ln w="9525" cap="flat" cmpd="sng" algn="ctr">
            <a:noFill/>
            <a:prstDash val="solid"/>
            <a:round/>
            <a:headEnd type="none" w="med" len="med"/>
            <a:tailEnd type="arrow"/>
          </a:ln>
          <a:effectLst/>
        </p:spPr>
      </p:cxnSp>
      <p:sp>
        <p:nvSpPr>
          <p:cNvPr id="3" name="TextBox 2"/>
          <p:cNvSpPr txBox="1"/>
          <p:nvPr/>
        </p:nvSpPr>
        <p:spPr>
          <a:xfrm>
            <a:off x="601090" y="992459"/>
            <a:ext cx="5341435" cy="914400"/>
          </a:xfrm>
          <a:prstGeom prst="rect">
            <a:avLst/>
          </a:prstGeom>
        </p:spPr>
        <p:txBody>
          <a:bodyPr vert="horz" wrap="none" lIns="91440" tIns="45720" rIns="91440" bIns="45720" rtlCol="0" anchor="ctr">
            <a:normAutofit/>
          </a:bodyPr>
          <a:lstStyle/>
          <a:p>
            <a:pPr defTabSz="457200">
              <a:spcBef>
                <a:spcPct val="0"/>
              </a:spcBef>
            </a:pPr>
            <a:r>
              <a:rPr kumimoji="0" lang="en-US" sz="1600" b="1" i="0" u="none" strike="noStrike" kern="1200" spc="0" normalizeH="0" noProof="0" dirty="0">
                <a:ln>
                  <a:noFill/>
                </a:ln>
                <a:solidFill>
                  <a:schemeClr val="tx1"/>
                </a:solidFill>
                <a:effectLst/>
                <a:uLnTx/>
                <a:uFillTx/>
                <a:latin typeface="Source Sans Pro" panose="020B0503030403020204" pitchFamily="34" charset="0"/>
                <a:ea typeface="Source Sans Pro" panose="020B0503030403020204" pitchFamily="34" charset="0"/>
                <a:cs typeface="+mj-cs"/>
              </a:rPr>
              <a:t>NEUTON CCBPM-11 Capacity </a:t>
            </a:r>
            <a:r>
              <a:rPr lang="en-US" sz="1600" b="1" dirty="0">
                <a:latin typeface="Source Sans Pro" panose="020B0503030403020204" pitchFamily="34" charset="0"/>
                <a:ea typeface="Source Sans Pro" panose="020B0503030403020204" pitchFamily="34" charset="0"/>
              </a:rPr>
              <a:t>Curves </a:t>
            </a:r>
            <a:r>
              <a:rPr kumimoji="0" lang="en-US" sz="1600" b="1" i="0" u="none" strike="noStrike" kern="1200" spc="0" normalizeH="0" noProof="0" dirty="0">
                <a:ln>
                  <a:noFill/>
                </a:ln>
                <a:solidFill>
                  <a:schemeClr val="tx1"/>
                </a:solidFill>
                <a:effectLst/>
                <a:uLnTx/>
                <a:uFillTx/>
                <a:latin typeface="Source Sans Pro" panose="020B0503030403020204" pitchFamily="34" charset="0"/>
                <a:ea typeface="Source Sans Pro" panose="020B0503030403020204" pitchFamily="34" charset="0"/>
                <a:cs typeface="+mj-cs"/>
              </a:rPr>
              <a:t>at Multiple Pump Speeds</a:t>
            </a:r>
          </a:p>
        </p:txBody>
      </p:sp>
      <p:sp>
        <p:nvSpPr>
          <p:cNvPr id="8" name="TextBox 7"/>
          <p:cNvSpPr txBox="1"/>
          <p:nvPr/>
        </p:nvSpPr>
        <p:spPr>
          <a:xfrm>
            <a:off x="6445407" y="970157"/>
            <a:ext cx="5341435" cy="914400"/>
          </a:xfrm>
          <a:prstGeom prst="rect">
            <a:avLst/>
          </a:prstGeom>
        </p:spPr>
        <p:txBody>
          <a:bodyPr vert="horz" wrap="none" lIns="91440" tIns="45720" rIns="91440" bIns="45720" rtlCol="0" anchor="ctr">
            <a:normAutofit/>
          </a:bodyPr>
          <a:lstStyle/>
          <a:p>
            <a:pPr defTabSz="457200">
              <a:spcBef>
                <a:spcPct val="0"/>
              </a:spcBef>
            </a:pPr>
            <a:r>
              <a:rPr kumimoji="0" lang="en-US" sz="1600" b="1" i="0" u="none" strike="noStrike" kern="1200" spc="0" normalizeH="0" noProof="0" dirty="0">
                <a:ln>
                  <a:noFill/>
                </a:ln>
                <a:solidFill>
                  <a:schemeClr val="tx1"/>
                </a:solidFill>
                <a:effectLst/>
                <a:uLnTx/>
                <a:uFillTx/>
                <a:latin typeface="Source Sans Pro" panose="020B0503030403020204" pitchFamily="34" charset="0"/>
                <a:ea typeface="Source Sans Pro" panose="020B0503030403020204" pitchFamily="34" charset="0"/>
                <a:cs typeface="+mj-cs"/>
              </a:rPr>
              <a:t>NEUTON CCBPM-30 Capacity </a:t>
            </a:r>
            <a:r>
              <a:rPr lang="en-US" sz="1600" b="1" dirty="0">
                <a:latin typeface="Source Sans Pro" panose="020B0503030403020204" pitchFamily="34" charset="0"/>
                <a:ea typeface="Source Sans Pro" panose="020B0503030403020204" pitchFamily="34" charset="0"/>
              </a:rPr>
              <a:t>Curves </a:t>
            </a:r>
            <a:r>
              <a:rPr kumimoji="0" lang="en-US" sz="1600" b="1" i="0" u="none" strike="noStrike" kern="1200" spc="0" normalizeH="0" noProof="0" dirty="0">
                <a:ln>
                  <a:noFill/>
                </a:ln>
                <a:solidFill>
                  <a:schemeClr val="tx1"/>
                </a:solidFill>
                <a:effectLst/>
                <a:uLnTx/>
                <a:uFillTx/>
                <a:latin typeface="Source Sans Pro" panose="020B0503030403020204" pitchFamily="34" charset="0"/>
                <a:ea typeface="Source Sans Pro" panose="020B0503030403020204" pitchFamily="34" charset="0"/>
                <a:cs typeface="+mj-cs"/>
              </a:rPr>
              <a:t>at Multiple Pump Speeds</a:t>
            </a:r>
          </a:p>
        </p:txBody>
      </p:sp>
      <p:pic>
        <p:nvPicPr>
          <p:cNvPr id="1026" name="Chart 1" descr="Title: Pump Module CCBPM-40-180 Capacity Curves at Multiple Pump Speeds"/>
          <p:cNvPicPr>
            <a:picLocks noChangeArrowheads="1"/>
          </p:cNvPicPr>
          <p:nvPr/>
        </p:nvPicPr>
        <p:blipFill rotWithShape="1">
          <a:blip r:embed="rId3">
            <a:duotone>
              <a:prstClr val="black"/>
              <a:srgbClr val="99CCFF">
                <a:tint val="45000"/>
                <a:satMod val="400000"/>
              </a:srgbClr>
            </a:duotone>
            <a:extLst>
              <a:ext uri="{28A0092B-C50C-407E-A947-70E740481C1C}">
                <a14:useLocalDpi xmlns:a14="http://schemas.microsoft.com/office/drawing/2010/main" val="0"/>
              </a:ext>
            </a:extLst>
          </a:blip>
          <a:srcRect/>
          <a:stretch/>
        </p:blipFill>
        <p:spPr bwMode="auto">
          <a:xfrm>
            <a:off x="6737993" y="2320561"/>
            <a:ext cx="5273097" cy="280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rot="16200000">
            <a:off x="4864714" y="3674379"/>
            <a:ext cx="3387218" cy="359341"/>
          </a:xfrm>
          <a:prstGeom prst="rect">
            <a:avLst/>
          </a:prstGeom>
        </p:spPr>
        <p:txBody>
          <a:bodyPr vert="horz" wrap="none" lIns="91440" tIns="45720" rIns="91440" bIns="45720" rtlCol="0" anchor="ctr">
            <a:normAutofit/>
          </a:bodyPr>
          <a:lstStyle/>
          <a:p>
            <a:pPr defTabSz="457200">
              <a:spcBef>
                <a:spcPct val="0"/>
              </a:spcBef>
            </a:pPr>
            <a:r>
              <a:rPr kumimoji="0" lang="en-US" sz="1200" b="1" i="0" u="none" strike="noStrike" kern="1200" spc="0" normalizeH="0" noProof="0" dirty="0">
                <a:ln>
                  <a:noFill/>
                </a:ln>
                <a:solidFill>
                  <a:schemeClr val="tx1"/>
                </a:solidFill>
                <a:effectLst/>
                <a:uLnTx/>
                <a:uFillTx/>
                <a:latin typeface="Calibri" pitchFamily="34" charset="0"/>
                <a:ea typeface="+mj-ea"/>
                <a:cs typeface="+mj-cs"/>
              </a:rPr>
              <a:t>External Pressure Capability (feet of head pressure) </a:t>
            </a:r>
          </a:p>
        </p:txBody>
      </p:sp>
      <p:sp>
        <p:nvSpPr>
          <p:cNvPr id="13" name="TextBox 12"/>
          <p:cNvSpPr txBox="1"/>
          <p:nvPr/>
        </p:nvSpPr>
        <p:spPr>
          <a:xfrm>
            <a:off x="7821263" y="5449840"/>
            <a:ext cx="3529323" cy="362168"/>
          </a:xfrm>
          <a:prstGeom prst="rect">
            <a:avLst/>
          </a:prstGeom>
        </p:spPr>
        <p:txBody>
          <a:bodyPr vert="horz" wrap="none" lIns="91440" tIns="45720" rIns="91440" bIns="45720" rtlCol="0" anchor="ctr">
            <a:normAutofit/>
          </a:bodyPr>
          <a:lstStyle/>
          <a:p>
            <a:pPr defTabSz="457200">
              <a:spcBef>
                <a:spcPct val="0"/>
              </a:spcBef>
            </a:pPr>
            <a:r>
              <a:rPr kumimoji="0" lang="en-US" sz="1200" b="1" i="0" u="none" strike="noStrike" kern="1200" spc="0" normalizeH="0" noProof="0" dirty="0">
                <a:ln>
                  <a:noFill/>
                </a:ln>
                <a:solidFill>
                  <a:schemeClr val="tx1"/>
                </a:solidFill>
                <a:effectLst/>
                <a:uLnTx/>
                <a:uFillTx/>
                <a:latin typeface="Source Sans Pro" panose="020B0503030403020204" pitchFamily="34" charset="0"/>
                <a:ea typeface="Source Sans Pro" panose="020B0503030403020204" pitchFamily="34" charset="0"/>
                <a:cs typeface="+mj-cs"/>
              </a:rPr>
              <a:t>NEUTON Water Flow – Gallons Per Minute(GPM)</a:t>
            </a:r>
          </a:p>
        </p:txBody>
      </p:sp>
      <p:grpSp>
        <p:nvGrpSpPr>
          <p:cNvPr id="2" name="Group 1">
            <a:extLst>
              <a:ext uri="{FF2B5EF4-FFF2-40B4-BE49-F238E27FC236}">
                <a16:creationId xmlns:a16="http://schemas.microsoft.com/office/drawing/2014/main" id="{B394624D-1C71-58A4-2E47-7BDF2BB90E8A}"/>
              </a:ext>
            </a:extLst>
          </p:cNvPr>
          <p:cNvGrpSpPr/>
          <p:nvPr/>
        </p:nvGrpSpPr>
        <p:grpSpPr>
          <a:xfrm>
            <a:off x="41874" y="2127762"/>
            <a:ext cx="6336778" cy="3705100"/>
            <a:chOff x="861700" y="2214035"/>
            <a:chExt cx="5476207" cy="3201926"/>
          </a:xfrm>
        </p:grpSpPr>
        <p:sp>
          <p:nvSpPr>
            <p:cNvPr id="9" name="TextBox 8"/>
            <p:cNvSpPr txBox="1"/>
            <p:nvPr/>
          </p:nvSpPr>
          <p:spPr>
            <a:xfrm rot="16200000">
              <a:off x="-521969" y="3597704"/>
              <a:ext cx="3095759" cy="328421"/>
            </a:xfrm>
            <a:prstGeom prst="rect">
              <a:avLst/>
            </a:prstGeom>
          </p:spPr>
          <p:txBody>
            <a:bodyPr vert="horz" wrap="none" lIns="91440" tIns="45720" rIns="91440" bIns="45720" rtlCol="0" anchor="ctr">
              <a:normAutofit/>
            </a:bodyPr>
            <a:lstStyle/>
            <a:p>
              <a:pPr defTabSz="457200">
                <a:spcBef>
                  <a:spcPct val="0"/>
                </a:spcBef>
              </a:pPr>
              <a:r>
                <a:rPr kumimoji="0" lang="en-US" sz="1200" b="1" i="0" u="none" strike="noStrike" kern="1200" spc="0" normalizeH="0" noProof="0" dirty="0">
                  <a:ln>
                    <a:noFill/>
                  </a:ln>
                  <a:solidFill>
                    <a:schemeClr val="tx1"/>
                  </a:solidFill>
                  <a:effectLst/>
                  <a:uLnTx/>
                  <a:uFillTx/>
                  <a:latin typeface="Calibri" pitchFamily="34" charset="0"/>
                  <a:ea typeface="+mj-ea"/>
                  <a:cs typeface="+mj-cs"/>
                </a:rPr>
                <a:t>External Pressure Capability (feet of head pressure) </a:t>
              </a:r>
            </a:p>
          </p:txBody>
        </p:sp>
        <p:sp>
          <p:nvSpPr>
            <p:cNvPr id="11" name="TextBox 10"/>
            <p:cNvSpPr txBox="1"/>
            <p:nvPr/>
          </p:nvSpPr>
          <p:spPr>
            <a:xfrm>
              <a:off x="2275489" y="5084956"/>
              <a:ext cx="3225637" cy="331005"/>
            </a:xfrm>
            <a:prstGeom prst="rect">
              <a:avLst/>
            </a:prstGeom>
          </p:spPr>
          <p:txBody>
            <a:bodyPr vert="horz" wrap="none" lIns="91440" tIns="45720" rIns="91440" bIns="45720" rtlCol="0" anchor="ctr">
              <a:normAutofit/>
            </a:bodyPr>
            <a:lstStyle/>
            <a:p>
              <a:pPr defTabSz="457200">
                <a:spcBef>
                  <a:spcPct val="0"/>
                </a:spcBef>
              </a:pPr>
              <a:r>
                <a:rPr kumimoji="0" lang="en-US" sz="1200" b="1" i="0" u="none" strike="noStrike" kern="1200" spc="0" normalizeH="0" noProof="0" dirty="0">
                  <a:ln>
                    <a:noFill/>
                  </a:ln>
                  <a:solidFill>
                    <a:schemeClr val="tx1"/>
                  </a:solidFill>
                  <a:effectLst/>
                  <a:uLnTx/>
                  <a:uFillTx/>
                  <a:latin typeface="Calibri" pitchFamily="34" charset="0"/>
                  <a:ea typeface="+mj-ea"/>
                  <a:cs typeface="+mj-cs"/>
                </a:rPr>
                <a:t>NEUTON Water Flow – Gallons Per Minute(GPM)</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079" y="2353593"/>
              <a:ext cx="5111828" cy="2697909"/>
            </a:xfrm>
            <a:prstGeom prst="rect">
              <a:avLst/>
            </a:prstGeom>
          </p:spPr>
        </p:pic>
      </p:grpSp>
      <p:sp>
        <p:nvSpPr>
          <p:cNvPr id="7" name="Text Box 2"/>
          <p:cNvSpPr txBox="1">
            <a:spLocks noChangeArrowheads="1"/>
          </p:cNvSpPr>
          <p:nvPr/>
        </p:nvSpPr>
        <p:spPr bwMode="auto">
          <a:xfrm>
            <a:off x="7676094" y="2591807"/>
            <a:ext cx="731837" cy="2825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rPr>
              <a:t>10 Volts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 name="Text Box 2"/>
          <p:cNvSpPr txBox="1">
            <a:spLocks noChangeArrowheads="1"/>
          </p:cNvSpPr>
          <p:nvPr/>
        </p:nvSpPr>
        <p:spPr bwMode="auto">
          <a:xfrm>
            <a:off x="7685619" y="2989951"/>
            <a:ext cx="722312" cy="2603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rPr>
              <a:t>9 Volts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9" name="Text Box 2"/>
          <p:cNvSpPr txBox="1">
            <a:spLocks noChangeArrowheads="1"/>
          </p:cNvSpPr>
          <p:nvPr/>
        </p:nvSpPr>
        <p:spPr bwMode="auto">
          <a:xfrm>
            <a:off x="7685619" y="3316748"/>
            <a:ext cx="722313" cy="24146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rPr>
              <a:t>8 Volts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0" name="Text Box 2"/>
          <p:cNvSpPr txBox="1">
            <a:spLocks noChangeArrowheads="1"/>
          </p:cNvSpPr>
          <p:nvPr/>
        </p:nvSpPr>
        <p:spPr bwMode="auto">
          <a:xfrm>
            <a:off x="7685619" y="3608970"/>
            <a:ext cx="722312" cy="260503"/>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rPr>
              <a:t>7 Volts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1" name="Text Box 2"/>
          <p:cNvSpPr txBox="1">
            <a:spLocks noChangeArrowheads="1"/>
          </p:cNvSpPr>
          <p:nvPr/>
        </p:nvSpPr>
        <p:spPr bwMode="auto">
          <a:xfrm>
            <a:off x="7695143" y="3920228"/>
            <a:ext cx="712788" cy="2540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rPr>
              <a:t>6 Volts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2" name="Text Box 2"/>
          <p:cNvSpPr txBox="1">
            <a:spLocks noChangeArrowheads="1"/>
          </p:cNvSpPr>
          <p:nvPr/>
        </p:nvSpPr>
        <p:spPr bwMode="auto">
          <a:xfrm>
            <a:off x="7695143" y="4240126"/>
            <a:ext cx="688975" cy="24288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rPr>
              <a:t>5 Volts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873493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47B55-1379-4606-F833-71CA48CF66A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4221688-0CB5-94EE-27E7-3DAE8F156028}"/>
              </a:ext>
              <a:ext uri="{C183D7F6-B498-43B3-948B-1728B52AA6E4}">
                <adec:decorative xmlns:adec="http://schemas.microsoft.com/office/drawing/2017/decorative" val="1"/>
              </a:ext>
            </a:extLst>
          </p:cNvPr>
          <p:cNvSpPr/>
          <p:nvPr/>
        </p:nvSpPr>
        <p:spPr>
          <a:xfrm>
            <a:off x="0" y="0"/>
            <a:ext cx="12192000" cy="6960358"/>
          </a:xfrm>
          <a:prstGeom prst="rect">
            <a:avLst/>
          </a:prstGeom>
          <a:solidFill>
            <a:srgbClr val="59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5">
            <a:extLst>
              <a:ext uri="{FF2B5EF4-FFF2-40B4-BE49-F238E27FC236}">
                <a16:creationId xmlns:a16="http://schemas.microsoft.com/office/drawing/2014/main" id="{1FAB9F44-12D6-FB06-C8E4-DE25DFC780D2}"/>
              </a:ext>
            </a:extLst>
          </p:cNvPr>
          <p:cNvSpPr txBox="1">
            <a:spLocks/>
          </p:cNvSpPr>
          <p:nvPr/>
        </p:nvSpPr>
        <p:spPr>
          <a:xfrm>
            <a:off x="3450584" y="3123315"/>
            <a:ext cx="5290833" cy="611371"/>
          </a:xfrm>
          <a:prstGeom prst="rect">
            <a:avLst/>
          </a:prstGeom>
        </p:spPr>
        <p:txBody>
          <a:bodyPr vert="horz" lIns="0" tIns="0" rIns="0" bIns="0" rtlCol="0" anchor="b">
            <a:noAutofit/>
          </a:bodyPr>
          <a:lstStyle>
            <a:lvl1pPr algn="l" defTabSz="914400" rtl="0" eaLnBrk="1" latinLnBrk="0" hangingPunct="1">
              <a:lnSpc>
                <a:spcPct val="85000"/>
              </a:lnSpc>
              <a:spcBef>
                <a:spcPct val="0"/>
              </a:spcBef>
              <a:buNone/>
              <a:defRPr sz="3600" kern="1200">
                <a:solidFill>
                  <a:schemeClr val="bg1"/>
                </a:solidFill>
                <a:latin typeface="+mj-lt"/>
                <a:ea typeface="+mj-ea"/>
                <a:cs typeface="+mj-cs"/>
              </a:defRPr>
            </a:lvl1pPr>
          </a:lstStyle>
          <a:p>
            <a:r>
              <a:rPr lang="en-US" b="1" dirty="0">
                <a:latin typeface="Source Sans Pro" panose="020B0503030403020204" pitchFamily="34" charset="0"/>
                <a:ea typeface="Source Sans Pro" panose="020B0503030403020204" pitchFamily="34" charset="0"/>
              </a:rPr>
              <a:t>Cost Saving With NEUTON</a:t>
            </a:r>
          </a:p>
        </p:txBody>
      </p:sp>
    </p:spTree>
    <p:extLst>
      <p:ext uri="{BB962C8B-B14F-4D97-AF65-F5344CB8AC3E}">
        <p14:creationId xmlns:p14="http://schemas.microsoft.com/office/powerpoint/2010/main" val="2845872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55380" y="1084152"/>
            <a:ext cx="5536253" cy="5461790"/>
          </a:xfrm>
        </p:spPr>
        <p:txBody>
          <a:bodyPr>
            <a:normAutofit/>
          </a:bodyPr>
          <a:lstStyle/>
          <a:p>
            <a:r>
              <a:rPr lang="en-US" dirty="0"/>
              <a:t>Reduce installation cost by 30% + with smaller pipe diameters, fittings and feet of pipe</a:t>
            </a:r>
            <a:br>
              <a:rPr lang="en-US" dirty="0"/>
            </a:br>
            <a:endParaRPr lang="en-US" dirty="0"/>
          </a:p>
          <a:p>
            <a:r>
              <a:rPr lang="en-US" dirty="0"/>
              <a:t>Contractor only needs to install NEUTON, connecting the smart sensor and power. All valves, DDC controller, electrical and software factory installed and tested. </a:t>
            </a:r>
            <a:br>
              <a:rPr lang="en-US" dirty="0"/>
            </a:br>
            <a:endParaRPr lang="en-US" dirty="0"/>
          </a:p>
          <a:p>
            <a:r>
              <a:rPr lang="en-US" dirty="0"/>
              <a:t>Cuts beam loop pump energy by up to 90% - high efficiency, variable speed pump uses a fraction of the energy used by traditional pump loops</a:t>
            </a:r>
          </a:p>
          <a:p>
            <a:pPr marL="0" indent="0">
              <a:buNone/>
            </a:pPr>
            <a:endParaRPr lang="en-US" dirty="0"/>
          </a:p>
          <a:p>
            <a:endParaRPr lang="en-US" dirty="0"/>
          </a:p>
        </p:txBody>
      </p:sp>
      <p:sp>
        <p:nvSpPr>
          <p:cNvPr id="3" name="Title 2"/>
          <p:cNvSpPr>
            <a:spLocks noGrp="1"/>
          </p:cNvSpPr>
          <p:nvPr>
            <p:ph type="title"/>
          </p:nvPr>
        </p:nvSpPr>
        <p:spPr>
          <a:xfrm>
            <a:off x="255380" y="200818"/>
            <a:ext cx="5835465" cy="470817"/>
          </a:xfrm>
        </p:spPr>
        <p:txBody>
          <a:bodyPr/>
          <a:lstStyle/>
          <a:p>
            <a:r>
              <a:rPr lang="en-US" dirty="0"/>
              <a:t>NEUTON: Cost Savings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796585" y="818866"/>
            <a:ext cx="5395415" cy="6039134"/>
          </a:xfrm>
          <a:prstGeom prst="rect">
            <a:avLst/>
          </a:prstGeom>
        </p:spPr>
      </p:pic>
    </p:spTree>
    <p:extLst>
      <p:ext uri="{BB962C8B-B14F-4D97-AF65-F5344CB8AC3E}">
        <p14:creationId xmlns:p14="http://schemas.microsoft.com/office/powerpoint/2010/main" val="3721280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Autofit/>
          </a:bodyPr>
          <a:lstStyle/>
          <a:p>
            <a:pPr algn="l" eaLnBrk="1" hangingPunct="1"/>
            <a:r>
              <a:rPr lang="en-US" dirty="0">
                <a:latin typeface="Boxed Book" pitchFamily="50" charset="0"/>
              </a:rPr>
              <a:t>High Cost of Chilled Beam Piping </a:t>
            </a:r>
            <a:r>
              <a:rPr lang="en-US">
                <a:latin typeface="Boxed Book" pitchFamily="50" charset="0"/>
              </a:rPr>
              <a:t>without NEUTON</a:t>
            </a:r>
            <a:endParaRPr lang="en-US" dirty="0">
              <a:latin typeface="Boxed Book" pitchFamily="50" charset="0"/>
            </a:endParaRPr>
          </a:p>
        </p:txBody>
      </p:sp>
      <p:sp>
        <p:nvSpPr>
          <p:cNvPr id="6" name="Rectangle 2"/>
          <p:cNvSpPr txBox="1">
            <a:spLocks noChangeArrowheads="1"/>
          </p:cNvSpPr>
          <p:nvPr/>
        </p:nvSpPr>
        <p:spPr bwMode="auto">
          <a:xfrm>
            <a:off x="1205553" y="6412009"/>
            <a:ext cx="6403427" cy="46304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000">
                <a:solidFill>
                  <a:schemeClr val="tx2"/>
                </a:solidFill>
                <a:latin typeface="+mj-lt"/>
                <a:ea typeface="+mj-ea"/>
                <a:cs typeface="+mj-cs"/>
              </a:defRPr>
            </a:lvl1pPr>
            <a:lvl2pPr algn="l" rtl="0" eaLnBrk="0" fontAlgn="base" hangingPunct="0">
              <a:spcBef>
                <a:spcPct val="0"/>
              </a:spcBef>
              <a:spcAft>
                <a:spcPct val="0"/>
              </a:spcAft>
              <a:defRPr sz="2000">
                <a:solidFill>
                  <a:schemeClr val="tx2"/>
                </a:solidFill>
                <a:latin typeface="Arial" charset="0"/>
              </a:defRPr>
            </a:lvl2pPr>
            <a:lvl3pPr algn="l" rtl="0" eaLnBrk="0" fontAlgn="base" hangingPunct="0">
              <a:spcBef>
                <a:spcPct val="0"/>
              </a:spcBef>
              <a:spcAft>
                <a:spcPct val="0"/>
              </a:spcAft>
              <a:defRPr sz="2000">
                <a:solidFill>
                  <a:schemeClr val="tx2"/>
                </a:solidFill>
                <a:latin typeface="Arial" charset="0"/>
              </a:defRPr>
            </a:lvl3pPr>
            <a:lvl4pPr algn="l" rtl="0" eaLnBrk="0" fontAlgn="base" hangingPunct="0">
              <a:spcBef>
                <a:spcPct val="0"/>
              </a:spcBef>
              <a:spcAft>
                <a:spcPct val="0"/>
              </a:spcAft>
              <a:defRPr sz="2000">
                <a:solidFill>
                  <a:schemeClr val="tx2"/>
                </a:solidFill>
                <a:latin typeface="Arial" charset="0"/>
              </a:defRPr>
            </a:lvl4pPr>
            <a:lvl5pPr algn="l" rtl="0" eaLnBrk="0" fontAlgn="base" hangingPunct="0">
              <a:spcBef>
                <a:spcPct val="0"/>
              </a:spcBef>
              <a:spcAft>
                <a:spcPct val="0"/>
              </a:spcAft>
              <a:defRPr sz="2000">
                <a:solidFill>
                  <a:schemeClr val="tx2"/>
                </a:solidFill>
                <a:latin typeface="Arial" charset="0"/>
              </a:defRPr>
            </a:lvl5pPr>
            <a:lvl6pPr marL="457200" algn="l" rtl="0" fontAlgn="base">
              <a:spcBef>
                <a:spcPct val="0"/>
              </a:spcBef>
              <a:spcAft>
                <a:spcPct val="0"/>
              </a:spcAft>
              <a:defRPr sz="2000">
                <a:solidFill>
                  <a:schemeClr val="tx2"/>
                </a:solidFill>
                <a:latin typeface="Arial" charset="0"/>
              </a:defRPr>
            </a:lvl6pPr>
            <a:lvl7pPr marL="914400" algn="l" rtl="0" fontAlgn="base">
              <a:spcBef>
                <a:spcPct val="0"/>
              </a:spcBef>
              <a:spcAft>
                <a:spcPct val="0"/>
              </a:spcAft>
              <a:defRPr sz="2000">
                <a:solidFill>
                  <a:schemeClr val="tx2"/>
                </a:solidFill>
                <a:latin typeface="Arial" charset="0"/>
              </a:defRPr>
            </a:lvl7pPr>
            <a:lvl8pPr marL="1371600" algn="l" rtl="0" fontAlgn="base">
              <a:spcBef>
                <a:spcPct val="0"/>
              </a:spcBef>
              <a:spcAft>
                <a:spcPct val="0"/>
              </a:spcAft>
              <a:defRPr sz="2000">
                <a:solidFill>
                  <a:schemeClr val="tx2"/>
                </a:solidFill>
                <a:latin typeface="Arial" charset="0"/>
              </a:defRPr>
            </a:lvl8pPr>
            <a:lvl9pPr marL="1828800" algn="l" rtl="0" fontAlgn="base">
              <a:spcBef>
                <a:spcPct val="0"/>
              </a:spcBef>
              <a:spcAft>
                <a:spcPct val="0"/>
              </a:spcAft>
              <a:defRPr sz="2000">
                <a:solidFill>
                  <a:schemeClr val="tx2"/>
                </a:solidFill>
                <a:latin typeface="Arial" charset="0"/>
              </a:defRPr>
            </a:lvl9pPr>
          </a:lstStyle>
          <a:p>
            <a:pPr eaLnBrk="1" hangingPunct="1">
              <a:buClrTx/>
              <a:buFontTx/>
            </a:pPr>
            <a:r>
              <a:rPr lang="en-US" sz="1400" kern="0" dirty="0">
                <a:solidFill>
                  <a:srgbClr val="1A3731"/>
                </a:solidFill>
                <a:latin typeface="Source Sans Pro" panose="020B0503030403020204" pitchFamily="34" charset="0"/>
                <a:ea typeface="Source Sans Pro" panose="020B0503030403020204" pitchFamily="34" charset="0"/>
              </a:rPr>
              <a:t>Note: Average of actual project costs Pinnacle/CB Design Guide</a:t>
            </a:r>
          </a:p>
        </p:txBody>
      </p:sp>
      <p:pic>
        <p:nvPicPr>
          <p:cNvPr id="3" name="Picture 2">
            <a:extLst>
              <a:ext uri="{FF2B5EF4-FFF2-40B4-BE49-F238E27FC236}">
                <a16:creationId xmlns:a16="http://schemas.microsoft.com/office/drawing/2014/main" id="{BA044E63-C32B-87D3-0C84-0500F2D8E21A}"/>
              </a:ext>
            </a:extLst>
          </p:cNvPr>
          <p:cNvPicPr>
            <a:picLocks noChangeAspect="1"/>
          </p:cNvPicPr>
          <p:nvPr/>
        </p:nvPicPr>
        <p:blipFill>
          <a:blip r:embed="rId3"/>
          <a:stretch>
            <a:fillRect/>
          </a:stretch>
        </p:blipFill>
        <p:spPr>
          <a:xfrm>
            <a:off x="1269241" y="893879"/>
            <a:ext cx="8802806" cy="5309085"/>
          </a:xfrm>
          <a:prstGeom prst="rect">
            <a:avLst/>
          </a:prstGeom>
        </p:spPr>
      </p:pic>
      <p:sp>
        <p:nvSpPr>
          <p:cNvPr id="4" name="TextBox 3">
            <a:extLst>
              <a:ext uri="{FF2B5EF4-FFF2-40B4-BE49-F238E27FC236}">
                <a16:creationId xmlns:a16="http://schemas.microsoft.com/office/drawing/2014/main" id="{142C609C-E499-CFE3-3D7E-433530A1EEDB}"/>
              </a:ext>
            </a:extLst>
          </p:cNvPr>
          <p:cNvSpPr txBox="1"/>
          <p:nvPr/>
        </p:nvSpPr>
        <p:spPr>
          <a:xfrm>
            <a:off x="1205553" y="5943600"/>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rgbClr val="C00000"/>
                </a:solidFill>
                <a:effectLst/>
                <a:uLnTx/>
                <a:uFillTx/>
                <a:latin typeface="Source Sans Pro" panose="020B0503030403020204" pitchFamily="34" charset="0"/>
                <a:ea typeface="Source Sans Pro" panose="020B0503030403020204" pitchFamily="34" charset="0"/>
                <a:cs typeface="+mj-cs"/>
              </a:rPr>
              <a:t>Piping and installation percentage of Non-AHU Costs= 28%</a:t>
            </a:r>
          </a:p>
        </p:txBody>
      </p:sp>
    </p:spTree>
    <p:extLst>
      <p:ext uri="{BB962C8B-B14F-4D97-AF65-F5344CB8AC3E}">
        <p14:creationId xmlns:p14="http://schemas.microsoft.com/office/powerpoint/2010/main" val="25008606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8856" y="1921841"/>
            <a:ext cx="8574289" cy="4414715"/>
          </a:xfrm>
          <a:prstGeom prst="rect">
            <a:avLst/>
          </a:prstGeom>
        </p:spPr>
      </p:pic>
      <p:sp>
        <p:nvSpPr>
          <p:cNvPr id="4" name="Title 3"/>
          <p:cNvSpPr>
            <a:spLocks noGrp="1"/>
          </p:cNvSpPr>
          <p:nvPr>
            <p:ph type="title"/>
          </p:nvPr>
        </p:nvSpPr>
        <p:spPr>
          <a:xfrm>
            <a:off x="295846" y="176853"/>
            <a:ext cx="9230816" cy="470817"/>
          </a:xfrm>
        </p:spPr>
        <p:txBody>
          <a:bodyPr/>
          <a:lstStyle/>
          <a:p>
            <a:r>
              <a:rPr lang="en-US" dirty="0"/>
              <a:t>NEUTON: Installation Savings</a:t>
            </a:r>
          </a:p>
        </p:txBody>
      </p:sp>
      <p:sp>
        <p:nvSpPr>
          <p:cNvPr id="5" name="Text Placeholder 4"/>
          <p:cNvSpPr>
            <a:spLocks noGrp="1"/>
          </p:cNvSpPr>
          <p:nvPr>
            <p:ph type="body" sz="quarter" idx="11"/>
          </p:nvPr>
        </p:nvSpPr>
        <p:spPr>
          <a:xfrm>
            <a:off x="419154" y="1027878"/>
            <a:ext cx="11115042" cy="1581599"/>
          </a:xfrm>
        </p:spPr>
        <p:txBody>
          <a:bodyPr/>
          <a:lstStyle/>
          <a:p>
            <a:r>
              <a:rPr lang="en-US" dirty="0"/>
              <a:t>Installation is a fraction of the cost associated with traditional chilled beam systems while providing advanced controls and substantial energy savings.</a:t>
            </a:r>
          </a:p>
          <a:p>
            <a:endParaRPr lang="en-US" dirty="0"/>
          </a:p>
        </p:txBody>
      </p:sp>
    </p:spTree>
    <p:extLst>
      <p:ext uri="{BB962C8B-B14F-4D97-AF65-F5344CB8AC3E}">
        <p14:creationId xmlns:p14="http://schemas.microsoft.com/office/powerpoint/2010/main" val="4012313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23141" y="254000"/>
            <a:ext cx="9230816" cy="470817"/>
          </a:xfrm>
        </p:spPr>
        <p:txBody>
          <a:bodyPr>
            <a:noAutofit/>
          </a:bodyPr>
          <a:lstStyle/>
          <a:p>
            <a:pPr algn="l" eaLnBrk="1" hangingPunct="1"/>
            <a:r>
              <a:rPr lang="en-US" dirty="0"/>
              <a:t>Installed Cost Analysis: Traditional Approach vs. NEUTON</a:t>
            </a:r>
          </a:p>
        </p:txBody>
      </p:sp>
      <p:sp>
        <p:nvSpPr>
          <p:cNvPr id="2" name="Rectangle 1">
            <a:extLst>
              <a:ext uri="{FF2B5EF4-FFF2-40B4-BE49-F238E27FC236}">
                <a16:creationId xmlns:a16="http://schemas.microsoft.com/office/drawing/2014/main" id="{FF94E7C2-F838-F891-871E-B35B224171D3}"/>
              </a:ext>
            </a:extLst>
          </p:cNvPr>
          <p:cNvSpPr/>
          <p:nvPr/>
        </p:nvSpPr>
        <p:spPr>
          <a:xfrm>
            <a:off x="0" y="822829"/>
            <a:ext cx="12192000" cy="4956824"/>
          </a:xfrm>
          <a:prstGeom prst="rect">
            <a:avLst/>
          </a:prstGeom>
          <a:solidFill>
            <a:srgbClr val="4973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Content Placeholder 11"/>
          <p:cNvSpPr>
            <a:spLocks noGrp="1"/>
          </p:cNvSpPr>
          <p:nvPr>
            <p:ph type="body" sz="quarter" idx="11"/>
          </p:nvPr>
        </p:nvSpPr>
        <p:spPr>
          <a:xfrm>
            <a:off x="801291" y="1191651"/>
            <a:ext cx="10919440" cy="5521531"/>
          </a:xfrm>
        </p:spPr>
        <p:txBody>
          <a:bodyPr>
            <a:normAutofit fontScale="92500" lnSpcReduction="10000"/>
          </a:bodyPr>
          <a:lstStyle/>
          <a:p>
            <a:r>
              <a:rPr lang="en-US" b="1" dirty="0">
                <a:solidFill>
                  <a:schemeClr val="bg1"/>
                </a:solidFill>
              </a:rPr>
              <a:t>Example Details:  Classroom wing with 14 typical classrooms</a:t>
            </a:r>
          </a:p>
          <a:p>
            <a:pPr>
              <a:buFont typeface="Wingdings" panose="05000000000000000000" pitchFamily="2" charset="2"/>
              <a:buChar char="§"/>
            </a:pPr>
            <a:endParaRPr lang="en-US" sz="700" dirty="0">
              <a:solidFill>
                <a:schemeClr val="bg1"/>
              </a:solidFill>
            </a:endParaRPr>
          </a:p>
          <a:p>
            <a:pPr marL="952470" lvl="1" indent="-342900">
              <a:spcBef>
                <a:spcPts val="600"/>
              </a:spcBef>
              <a:buFont typeface="Arial" panose="020B0604020202020204" pitchFamily="34" charset="0"/>
              <a:buChar char="•"/>
            </a:pPr>
            <a:r>
              <a:rPr lang="en-US" sz="2000" dirty="0">
                <a:solidFill>
                  <a:schemeClr val="bg1"/>
                </a:solidFill>
              </a:rPr>
              <a:t>Each classroom has a 2 ton cooling load and 10,000 btu/hr heating load to be handled by beam coils</a:t>
            </a:r>
            <a:br>
              <a:rPr lang="en-US" sz="2000" dirty="0">
                <a:solidFill>
                  <a:schemeClr val="bg1"/>
                </a:solidFill>
              </a:rPr>
            </a:br>
            <a:endParaRPr lang="en-US" sz="2000" dirty="0">
              <a:solidFill>
                <a:schemeClr val="bg1"/>
              </a:solidFill>
            </a:endParaRPr>
          </a:p>
          <a:p>
            <a:pPr marL="952470" lvl="1" indent="-342900">
              <a:spcBef>
                <a:spcPts val="600"/>
              </a:spcBef>
              <a:buFont typeface="Arial" panose="020B0604020202020204" pitchFamily="34" charset="0"/>
              <a:buChar char="•"/>
            </a:pPr>
            <a:r>
              <a:rPr lang="en-US" sz="2000" dirty="0">
                <a:solidFill>
                  <a:schemeClr val="bg1"/>
                </a:solidFill>
              </a:rPr>
              <a:t>State-of-the-art (SOA) system uses 58°F (cooling) and 105°F (heating) water temperatures with 6 and 9 degree delta T respectively</a:t>
            </a:r>
            <a:br>
              <a:rPr lang="en-US" sz="2000" dirty="0">
                <a:solidFill>
                  <a:schemeClr val="bg1"/>
                </a:solidFill>
              </a:rPr>
            </a:br>
            <a:endParaRPr lang="en-US" sz="2000" dirty="0">
              <a:solidFill>
                <a:schemeClr val="bg1"/>
              </a:solidFill>
            </a:endParaRPr>
          </a:p>
          <a:p>
            <a:pPr marL="952470" lvl="1" indent="-342900">
              <a:spcBef>
                <a:spcPts val="600"/>
              </a:spcBef>
              <a:buFont typeface="Arial" panose="020B0604020202020204" pitchFamily="34" charset="0"/>
              <a:buChar char="•"/>
            </a:pPr>
            <a:r>
              <a:rPr lang="en-US" sz="2000" dirty="0">
                <a:solidFill>
                  <a:schemeClr val="bg1"/>
                </a:solidFill>
              </a:rPr>
              <a:t>NEUTON 4 pipe approaches use 45°F (cooling) and 140°F (heating) water temperatures with 19 and 44 degree delta T respectively</a:t>
            </a:r>
            <a:br>
              <a:rPr lang="en-US" sz="2000" dirty="0">
                <a:solidFill>
                  <a:schemeClr val="bg1"/>
                </a:solidFill>
              </a:rPr>
            </a:br>
            <a:endParaRPr lang="en-US" sz="2000" dirty="0">
              <a:solidFill>
                <a:schemeClr val="bg1"/>
              </a:solidFill>
            </a:endParaRPr>
          </a:p>
          <a:p>
            <a:pPr marL="952470" lvl="1" indent="-342900">
              <a:spcBef>
                <a:spcPts val="600"/>
              </a:spcBef>
              <a:buFont typeface="Arial" panose="020B0604020202020204" pitchFamily="34" charset="0"/>
              <a:buChar char="•"/>
            </a:pPr>
            <a:r>
              <a:rPr lang="en-US" sz="2000" dirty="0">
                <a:solidFill>
                  <a:schemeClr val="bg1"/>
                </a:solidFill>
              </a:rPr>
              <a:t>NEUTON 2 pipe approaches use the same 45°F (cooling) and 140°F (heating) water but with 10° and 20° delta T respectively</a:t>
            </a:r>
            <a:br>
              <a:rPr lang="en-US" sz="2000" dirty="0">
                <a:solidFill>
                  <a:schemeClr val="bg1"/>
                </a:solidFill>
              </a:rPr>
            </a:br>
            <a:endParaRPr lang="en-US" sz="2000" dirty="0">
              <a:solidFill>
                <a:schemeClr val="bg1"/>
              </a:solidFill>
            </a:endParaRPr>
          </a:p>
          <a:p>
            <a:pPr marL="952470" lvl="1" indent="-342900">
              <a:spcBef>
                <a:spcPts val="600"/>
              </a:spcBef>
              <a:buFont typeface="Arial" panose="020B0604020202020204" pitchFamily="34" charset="0"/>
              <a:buChar char="•"/>
            </a:pPr>
            <a:r>
              <a:rPr lang="en-US" sz="2000" dirty="0">
                <a:solidFill>
                  <a:schemeClr val="bg1"/>
                </a:solidFill>
              </a:rPr>
              <a:t>SOA system needs 4 pipe coils to accommodate cooling and heating, NEUTON uses 2 pipe coils (all passes for cooling and heating)</a:t>
            </a:r>
          </a:p>
          <a:p>
            <a:pPr marL="457200" lvl="1"/>
            <a:endParaRPr lang="en-US" sz="2000" dirty="0"/>
          </a:p>
          <a:p>
            <a:pPr marL="457200" lvl="1"/>
            <a:r>
              <a:rPr lang="en-US" sz="2000" b="1" dirty="0">
                <a:solidFill>
                  <a:srgbClr val="C00000"/>
                </a:solidFill>
              </a:rPr>
              <a:t>Findings: 4 Pipe NEUTON reduced the installation cost compared to the SOA approach by 24%, 2 Pipe NEUTON resulted in a 34% reduction</a:t>
            </a:r>
          </a:p>
          <a:p>
            <a:pPr lvl="1">
              <a:buFont typeface="Courier New" panose="02070309020205020404" pitchFamily="49" charset="0"/>
              <a:buChar char="o"/>
            </a:pPr>
            <a:endParaRPr lang="en-US" sz="1800" dirty="0">
              <a:solidFill>
                <a:schemeClr val="tx2"/>
              </a:solidFill>
            </a:endParaRPr>
          </a:p>
          <a:p>
            <a:pPr lvl="1">
              <a:buFont typeface="Arial" pitchFamily="34" charset="0"/>
              <a:buChar char="•"/>
            </a:pPr>
            <a:endParaRPr lang="en-US" sz="2000" dirty="0">
              <a:solidFill>
                <a:schemeClr val="tx2"/>
              </a:solidFill>
              <a:latin typeface="Calibri" pitchFamily="34" charset="0"/>
            </a:endParaRPr>
          </a:p>
        </p:txBody>
      </p:sp>
    </p:spTree>
    <p:extLst>
      <p:ext uri="{BB962C8B-B14F-4D97-AF65-F5344CB8AC3E}">
        <p14:creationId xmlns:p14="http://schemas.microsoft.com/office/powerpoint/2010/main" val="38557504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Reduced First Cost Comparison</a:t>
            </a:r>
          </a:p>
        </p:txBody>
      </p:sp>
      <p:graphicFrame>
        <p:nvGraphicFramePr>
          <p:cNvPr id="7" name="Table 6"/>
          <p:cNvGraphicFramePr>
            <a:graphicFrameLocks noGrp="1"/>
          </p:cNvGraphicFramePr>
          <p:nvPr>
            <p:extLst>
              <p:ext uri="{D42A27DB-BD31-4B8C-83A1-F6EECF244321}">
                <p14:modId xmlns:p14="http://schemas.microsoft.com/office/powerpoint/2010/main" val="1658843927"/>
              </p:ext>
            </p:extLst>
          </p:nvPr>
        </p:nvGraphicFramePr>
        <p:xfrm>
          <a:off x="333982" y="1113544"/>
          <a:ext cx="11524036" cy="5327042"/>
        </p:xfrm>
        <a:graphic>
          <a:graphicData uri="http://schemas.openxmlformats.org/drawingml/2006/table">
            <a:tbl>
              <a:tblPr firstRow="1" bandRow="1">
                <a:tableStyleId>{74C1A8A3-306A-4EB7-A6B1-4F7E0EB9C5D6}</a:tableStyleId>
              </a:tblPr>
              <a:tblGrid>
                <a:gridCol w="4903294">
                  <a:extLst>
                    <a:ext uri="{9D8B030D-6E8A-4147-A177-3AD203B41FA5}">
                      <a16:colId xmlns:a16="http://schemas.microsoft.com/office/drawing/2014/main" val="808983679"/>
                    </a:ext>
                  </a:extLst>
                </a:gridCol>
                <a:gridCol w="1888678">
                  <a:extLst>
                    <a:ext uri="{9D8B030D-6E8A-4147-A177-3AD203B41FA5}">
                      <a16:colId xmlns:a16="http://schemas.microsoft.com/office/drawing/2014/main" val="2799412282"/>
                    </a:ext>
                  </a:extLst>
                </a:gridCol>
                <a:gridCol w="2366032">
                  <a:extLst>
                    <a:ext uri="{9D8B030D-6E8A-4147-A177-3AD203B41FA5}">
                      <a16:colId xmlns:a16="http://schemas.microsoft.com/office/drawing/2014/main" val="229328002"/>
                    </a:ext>
                  </a:extLst>
                </a:gridCol>
                <a:gridCol w="2366032">
                  <a:extLst>
                    <a:ext uri="{9D8B030D-6E8A-4147-A177-3AD203B41FA5}">
                      <a16:colId xmlns:a16="http://schemas.microsoft.com/office/drawing/2014/main" val="816638068"/>
                    </a:ext>
                  </a:extLst>
                </a:gridCol>
              </a:tblGrid>
              <a:tr h="761006">
                <a:tc>
                  <a:txBody>
                    <a:bodyPr/>
                    <a:lstStyle/>
                    <a:p>
                      <a:pPr algn="l" fontAlgn="b"/>
                      <a:r>
                        <a:rPr lang="en-US" sz="2000" u="none" strike="noStrike" dirty="0">
                          <a:effectLst/>
                          <a:latin typeface="Source Sans Pro" panose="020B0503030403020204" pitchFamily="34" charset="0"/>
                          <a:ea typeface="Source Sans Pro" panose="020B0503030403020204" pitchFamily="34" charset="0"/>
                        </a:rPr>
                        <a:t>Estimated Installed Cost</a:t>
                      </a:r>
                      <a:endParaRPr lang="en-US" sz="20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solidFill>
                      <a:srgbClr val="1A3731"/>
                    </a:solidFill>
                  </a:tcP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SOA 4 Pipe Coils</a:t>
                      </a:r>
                      <a:endParaRPr lang="en-US" sz="20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solidFill>
                      <a:srgbClr val="1A3731"/>
                    </a:solidFill>
                  </a:tcP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NEUTON 4 Pipe Coils</a:t>
                      </a:r>
                      <a:endParaRPr lang="en-US" sz="20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solidFill>
                      <a:srgbClr val="1A3731"/>
                    </a:solidFill>
                  </a:tcP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NEUTON 2 Pipe Coils</a:t>
                      </a:r>
                      <a:endParaRPr lang="en-US" sz="20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solidFill>
                      <a:srgbClr val="1A3731"/>
                    </a:solidFill>
                  </a:tcPr>
                </a:tc>
                <a:extLst>
                  <a:ext uri="{0D108BD9-81ED-4DB2-BD59-A6C34878D82A}">
                    <a16:rowId xmlns:a16="http://schemas.microsoft.com/office/drawing/2014/main" val="3630122702"/>
                  </a:ext>
                </a:extLst>
              </a:tr>
              <a:tr h="761006">
                <a:tc>
                  <a:txBody>
                    <a:bodyPr/>
                    <a:lstStyle/>
                    <a:p>
                      <a:pPr algn="l" fontAlgn="b"/>
                      <a:r>
                        <a:rPr lang="en-US" sz="2000" u="none" strike="noStrike" dirty="0">
                          <a:effectLst/>
                          <a:latin typeface="Source Sans Pro" panose="020B0503030403020204" pitchFamily="34" charset="0"/>
                          <a:ea typeface="Source Sans Pro" panose="020B0503030403020204" pitchFamily="34" charset="0"/>
                        </a:rPr>
                        <a:t>Primary Loop</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$65,000 </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$23,840 </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$10,450 </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extLst>
                  <a:ext uri="{0D108BD9-81ED-4DB2-BD59-A6C34878D82A}">
                    <a16:rowId xmlns:a16="http://schemas.microsoft.com/office/drawing/2014/main" val="3048851076"/>
                  </a:ext>
                </a:extLst>
              </a:tr>
              <a:tr h="761006">
                <a:tc>
                  <a:txBody>
                    <a:bodyPr/>
                    <a:lstStyle/>
                    <a:p>
                      <a:pPr algn="l" fontAlgn="b"/>
                      <a:r>
                        <a:rPr lang="en-US" sz="2000" u="none" strike="noStrike" dirty="0">
                          <a:effectLst/>
                          <a:latin typeface="Source Sans Pro" panose="020B0503030403020204" pitchFamily="34" charset="0"/>
                          <a:ea typeface="Source Sans Pro" panose="020B0503030403020204" pitchFamily="34" charset="0"/>
                        </a:rPr>
                        <a:t>Zone Loops, Beams, Controls, NEUTON</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$68,230 </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$77,300 </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$77,300 </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extLst>
                  <a:ext uri="{0D108BD9-81ED-4DB2-BD59-A6C34878D82A}">
                    <a16:rowId xmlns:a16="http://schemas.microsoft.com/office/drawing/2014/main" val="4018966632"/>
                  </a:ext>
                </a:extLst>
              </a:tr>
              <a:tr h="761006">
                <a:tc>
                  <a:txBody>
                    <a:bodyPr/>
                    <a:lstStyle/>
                    <a:p>
                      <a:pPr algn="l" fontAlgn="b"/>
                      <a:r>
                        <a:rPr lang="en-US" sz="2000" u="none" strike="noStrike" dirty="0">
                          <a:effectLst/>
                          <a:latin typeface="Source Sans Pro" panose="020B0503030403020204" pitchFamily="34" charset="0"/>
                          <a:ea typeface="Source Sans Pro" panose="020B0503030403020204" pitchFamily="34" charset="0"/>
                        </a:rPr>
                        <a:t>Total Installed Cost (1)</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$133,230 </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$101,140 </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$87,750 </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extLst>
                  <a:ext uri="{0D108BD9-81ED-4DB2-BD59-A6C34878D82A}">
                    <a16:rowId xmlns:a16="http://schemas.microsoft.com/office/drawing/2014/main" val="4101291103"/>
                  </a:ext>
                </a:extLst>
              </a:tr>
              <a:tr h="761006">
                <a:tc>
                  <a:txBody>
                    <a:bodyPr/>
                    <a:lstStyle/>
                    <a:p>
                      <a:pPr algn="l" fontAlgn="b"/>
                      <a:r>
                        <a:rPr lang="en-US" sz="2000" u="none" strike="noStrike" dirty="0">
                          <a:effectLst/>
                          <a:latin typeface="Source Sans Pro" panose="020B0503030403020204" pitchFamily="34" charset="0"/>
                          <a:ea typeface="Source Sans Pro" panose="020B0503030403020204" pitchFamily="34" charset="0"/>
                        </a:rPr>
                        <a:t>Reduction from SOA Baseline (percentage)</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0%</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b="1" u="none" strike="noStrike" dirty="0">
                          <a:solidFill>
                            <a:srgbClr val="FF0000"/>
                          </a:solidFill>
                          <a:effectLst/>
                          <a:latin typeface="Source Sans Pro" panose="020B0503030403020204" pitchFamily="34" charset="0"/>
                          <a:ea typeface="Source Sans Pro" panose="020B0503030403020204" pitchFamily="34" charset="0"/>
                        </a:rPr>
                        <a:t>24%</a:t>
                      </a:r>
                      <a:endParaRPr lang="en-US" sz="2000" b="1" i="0" u="none" strike="noStrike" dirty="0">
                        <a:solidFill>
                          <a:srgbClr val="FF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b="1" u="none" strike="noStrike" dirty="0">
                          <a:solidFill>
                            <a:srgbClr val="FF0000"/>
                          </a:solidFill>
                          <a:effectLst/>
                          <a:latin typeface="Source Sans Pro" panose="020B0503030403020204" pitchFamily="34" charset="0"/>
                          <a:ea typeface="Source Sans Pro" panose="020B0503030403020204" pitchFamily="34" charset="0"/>
                        </a:rPr>
                        <a:t>34%</a:t>
                      </a:r>
                      <a:endParaRPr lang="en-US" sz="2000" b="1" i="0" u="none" strike="noStrike" dirty="0">
                        <a:solidFill>
                          <a:srgbClr val="FF0000"/>
                        </a:solidFill>
                        <a:effectLst/>
                        <a:latin typeface="Source Sans Pro" panose="020B0503030403020204" pitchFamily="34" charset="0"/>
                        <a:ea typeface="Source Sans Pro" panose="020B0503030403020204" pitchFamily="34" charset="0"/>
                      </a:endParaRPr>
                    </a:p>
                  </a:txBody>
                  <a:tcPr marL="50132" marR="50132" marT="50132" marB="50132" anchor="ctr"/>
                </a:tc>
                <a:extLst>
                  <a:ext uri="{0D108BD9-81ED-4DB2-BD59-A6C34878D82A}">
                    <a16:rowId xmlns:a16="http://schemas.microsoft.com/office/drawing/2014/main" val="3714002287"/>
                  </a:ext>
                </a:extLst>
              </a:tr>
              <a:tr h="761006">
                <a:tc>
                  <a:txBody>
                    <a:bodyPr/>
                    <a:lstStyle/>
                    <a:p>
                      <a:pPr algn="l" fontAlgn="b"/>
                      <a:r>
                        <a:rPr lang="en-US" sz="2000" u="none" strike="noStrike" dirty="0">
                          <a:effectLst/>
                          <a:latin typeface="Source Sans Pro" panose="020B0503030403020204" pitchFamily="34" charset="0"/>
                          <a:ea typeface="Source Sans Pro" panose="020B0503030403020204" pitchFamily="34" charset="0"/>
                        </a:rPr>
                        <a:t>Reduction from SOA Baseline ($/</a:t>
                      </a:r>
                      <a:r>
                        <a:rPr lang="en-US" sz="2000" u="none" strike="noStrike" dirty="0" err="1">
                          <a:effectLst/>
                          <a:latin typeface="Source Sans Pro" panose="020B0503030403020204" pitchFamily="34" charset="0"/>
                          <a:ea typeface="Source Sans Pro" panose="020B0503030403020204" pitchFamily="34" charset="0"/>
                        </a:rPr>
                        <a:t>sq.ft</a:t>
                      </a:r>
                      <a:r>
                        <a:rPr lang="en-US" sz="2000" u="none" strike="noStrike" dirty="0">
                          <a:effectLst/>
                          <a:latin typeface="Source Sans Pro" panose="020B0503030403020204" pitchFamily="34" charset="0"/>
                          <a:ea typeface="Source Sans Pro" panose="020B0503030403020204" pitchFamily="34" charset="0"/>
                        </a:rPr>
                        <a:t>.)</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u="none" strike="noStrike" dirty="0">
                          <a:effectLst/>
                          <a:latin typeface="Source Sans Pro" panose="020B0503030403020204" pitchFamily="34" charset="0"/>
                          <a:ea typeface="Source Sans Pro" panose="020B0503030403020204" pitchFamily="34" charset="0"/>
                        </a:rPr>
                        <a:t>$0 / </a:t>
                      </a:r>
                      <a:r>
                        <a:rPr lang="en-US" sz="2000" u="none" strike="noStrike" dirty="0" err="1">
                          <a:effectLst/>
                          <a:latin typeface="Source Sans Pro" panose="020B0503030403020204" pitchFamily="34" charset="0"/>
                          <a:ea typeface="Source Sans Pro" panose="020B0503030403020204" pitchFamily="34" charset="0"/>
                        </a:rPr>
                        <a:t>sq.ft</a:t>
                      </a:r>
                      <a:r>
                        <a:rPr lang="en-US" sz="2000" u="none" strike="noStrike" dirty="0">
                          <a:effectLst/>
                          <a:latin typeface="Source Sans Pro" panose="020B0503030403020204" pitchFamily="34" charset="0"/>
                          <a:ea typeface="Source Sans Pro" panose="020B0503030403020204" pitchFamily="34" charset="0"/>
                        </a:rPr>
                        <a:t>.</a:t>
                      </a:r>
                      <a:endParaRPr lang="en-US" sz="2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b="1" u="none" strike="noStrike" dirty="0">
                          <a:solidFill>
                            <a:srgbClr val="FF0000"/>
                          </a:solidFill>
                          <a:effectLst/>
                          <a:latin typeface="Source Sans Pro" panose="020B0503030403020204" pitchFamily="34" charset="0"/>
                          <a:ea typeface="Source Sans Pro" panose="020B0503030403020204" pitchFamily="34" charset="0"/>
                        </a:rPr>
                        <a:t>$2.10 / </a:t>
                      </a:r>
                      <a:r>
                        <a:rPr lang="en-US" sz="2000" b="1" u="none" strike="noStrike" dirty="0" err="1">
                          <a:solidFill>
                            <a:srgbClr val="FF0000"/>
                          </a:solidFill>
                          <a:effectLst/>
                          <a:latin typeface="Source Sans Pro" panose="020B0503030403020204" pitchFamily="34" charset="0"/>
                          <a:ea typeface="Source Sans Pro" panose="020B0503030403020204" pitchFamily="34" charset="0"/>
                        </a:rPr>
                        <a:t>sq.ft</a:t>
                      </a:r>
                      <a:r>
                        <a:rPr lang="en-US" sz="2000" b="1" u="none" strike="noStrike" dirty="0">
                          <a:solidFill>
                            <a:srgbClr val="FF0000"/>
                          </a:solidFill>
                          <a:effectLst/>
                          <a:latin typeface="Source Sans Pro" panose="020B0503030403020204" pitchFamily="34" charset="0"/>
                          <a:ea typeface="Source Sans Pro" panose="020B0503030403020204" pitchFamily="34" charset="0"/>
                        </a:rPr>
                        <a:t>.</a:t>
                      </a:r>
                      <a:endParaRPr lang="en-US" sz="2000" b="1" i="0" u="none" strike="noStrike" dirty="0">
                        <a:solidFill>
                          <a:srgbClr val="FF0000"/>
                        </a:solidFill>
                        <a:effectLst/>
                        <a:latin typeface="Source Sans Pro" panose="020B0503030403020204" pitchFamily="34" charset="0"/>
                        <a:ea typeface="Source Sans Pro" panose="020B0503030403020204" pitchFamily="34" charset="0"/>
                      </a:endParaRPr>
                    </a:p>
                  </a:txBody>
                  <a:tcPr marL="50132" marR="50132" marT="50132" marB="50132" anchor="ctr"/>
                </a:tc>
                <a:tc>
                  <a:txBody>
                    <a:bodyPr/>
                    <a:lstStyle/>
                    <a:p>
                      <a:pPr algn="ctr" fontAlgn="b"/>
                      <a:r>
                        <a:rPr lang="en-US" sz="2000" b="1" u="none" strike="noStrike" dirty="0">
                          <a:solidFill>
                            <a:srgbClr val="FF0000"/>
                          </a:solidFill>
                          <a:effectLst/>
                          <a:latin typeface="Source Sans Pro" panose="020B0503030403020204" pitchFamily="34" charset="0"/>
                          <a:ea typeface="Source Sans Pro" panose="020B0503030403020204" pitchFamily="34" charset="0"/>
                        </a:rPr>
                        <a:t>$3.00 / </a:t>
                      </a:r>
                      <a:r>
                        <a:rPr lang="en-US" sz="2000" b="1" u="none" strike="noStrike" dirty="0" err="1">
                          <a:solidFill>
                            <a:srgbClr val="FF0000"/>
                          </a:solidFill>
                          <a:effectLst/>
                          <a:latin typeface="Source Sans Pro" panose="020B0503030403020204" pitchFamily="34" charset="0"/>
                          <a:ea typeface="Source Sans Pro" panose="020B0503030403020204" pitchFamily="34" charset="0"/>
                        </a:rPr>
                        <a:t>sq.ft</a:t>
                      </a:r>
                      <a:r>
                        <a:rPr lang="en-US" sz="2000" b="1" u="none" strike="noStrike" dirty="0">
                          <a:solidFill>
                            <a:srgbClr val="FF0000"/>
                          </a:solidFill>
                          <a:effectLst/>
                          <a:latin typeface="Source Sans Pro" panose="020B0503030403020204" pitchFamily="34" charset="0"/>
                          <a:ea typeface="Source Sans Pro" panose="020B0503030403020204" pitchFamily="34" charset="0"/>
                        </a:rPr>
                        <a:t>.</a:t>
                      </a:r>
                      <a:endParaRPr lang="en-US" sz="2000" b="1" i="0" u="none" strike="noStrike" dirty="0">
                        <a:solidFill>
                          <a:srgbClr val="FF0000"/>
                        </a:solidFill>
                        <a:effectLst/>
                        <a:latin typeface="Source Sans Pro" panose="020B0503030403020204" pitchFamily="34" charset="0"/>
                        <a:ea typeface="Source Sans Pro" panose="020B0503030403020204" pitchFamily="34" charset="0"/>
                      </a:endParaRPr>
                    </a:p>
                  </a:txBody>
                  <a:tcPr marL="50132" marR="50132" marT="50132" marB="50132" anchor="ctr"/>
                </a:tc>
                <a:extLst>
                  <a:ext uri="{0D108BD9-81ED-4DB2-BD59-A6C34878D82A}">
                    <a16:rowId xmlns:a16="http://schemas.microsoft.com/office/drawing/2014/main" val="2677058329"/>
                  </a:ext>
                </a:extLst>
              </a:tr>
              <a:tr h="761006">
                <a:tc gridSpan="4">
                  <a:txBody>
                    <a:bodyPr/>
                    <a:lstStyle/>
                    <a:p>
                      <a:pPr algn="l" fontAlgn="b"/>
                      <a:r>
                        <a:rPr lang="en-US" sz="1600" u="none" strike="noStrike" dirty="0">
                          <a:effectLst/>
                          <a:latin typeface="Source Sans Pro" panose="020B0503030403020204" pitchFamily="34" charset="0"/>
                          <a:ea typeface="Source Sans Pro" panose="020B0503030403020204" pitchFamily="34" charset="0"/>
                        </a:rPr>
                        <a:t>Note 1: Includes all installed components except ductwork and Pinnacle DOAS equipment and installation</a:t>
                      </a:r>
                      <a:endParaRPr lang="en-US" sz="16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4569" marR="94569" marT="47285" marB="47285"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2977573"/>
                  </a:ext>
                </a:extLst>
              </a:tr>
            </a:tbl>
          </a:graphicData>
        </a:graphic>
      </p:graphicFrame>
    </p:spTree>
    <p:extLst>
      <p:ext uri="{BB962C8B-B14F-4D97-AF65-F5344CB8AC3E}">
        <p14:creationId xmlns:p14="http://schemas.microsoft.com/office/powerpoint/2010/main" val="1669384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7600" y="214466"/>
            <a:ext cx="9230816" cy="470817"/>
          </a:xfrm>
        </p:spPr>
        <p:txBody>
          <a:bodyPr>
            <a:noAutofit/>
          </a:bodyPr>
          <a:lstStyle/>
          <a:p>
            <a:pPr algn="l" eaLnBrk="1" hangingPunct="1"/>
            <a:r>
              <a:rPr lang="en-US" dirty="0"/>
              <a:t>Primary Loop Installation Cost Analysis:  NEUTON 4-Pipe vs. SOA</a:t>
            </a:r>
          </a:p>
        </p:txBody>
      </p:sp>
      <p:sp>
        <p:nvSpPr>
          <p:cNvPr id="2" name="Rectangle 1"/>
          <p:cNvSpPr/>
          <p:nvPr/>
        </p:nvSpPr>
        <p:spPr>
          <a:xfrm>
            <a:off x="1100667" y="929312"/>
            <a:ext cx="9990666" cy="369332"/>
          </a:xfrm>
          <a:prstGeom prst="rect">
            <a:avLst/>
          </a:prstGeom>
        </p:spPr>
        <p:txBody>
          <a:bodyPr wrap="square">
            <a:spAutoFit/>
          </a:bodyPr>
          <a:lstStyle/>
          <a:p>
            <a:r>
              <a:rPr lang="en-US" b="1" dirty="0">
                <a:latin typeface="Source Sans Pro" panose="020B0503030403020204" pitchFamily="34" charset="0"/>
                <a:ea typeface="Source Sans Pro" panose="020B0503030403020204" pitchFamily="34" charset="0"/>
              </a:rPr>
              <a:t>Summary of Performance/Cost Analysis for 4 Pipe Approach: Current State of the Art vs. NEUTON</a:t>
            </a:r>
          </a:p>
        </p:txBody>
      </p:sp>
      <p:graphicFrame>
        <p:nvGraphicFramePr>
          <p:cNvPr id="3" name="Table 2"/>
          <p:cNvGraphicFramePr>
            <a:graphicFrameLocks noGrp="1"/>
          </p:cNvGraphicFramePr>
          <p:nvPr>
            <p:extLst>
              <p:ext uri="{D42A27DB-BD31-4B8C-83A1-F6EECF244321}">
                <p14:modId xmlns:p14="http://schemas.microsoft.com/office/powerpoint/2010/main" val="2648142448"/>
              </p:ext>
            </p:extLst>
          </p:nvPr>
        </p:nvGraphicFramePr>
        <p:xfrm>
          <a:off x="604867" y="1262145"/>
          <a:ext cx="10982267" cy="4799605"/>
        </p:xfrm>
        <a:graphic>
          <a:graphicData uri="http://schemas.openxmlformats.org/drawingml/2006/table">
            <a:tbl>
              <a:tblPr firstRow="1" bandRow="1">
                <a:tableStyleId>{7DF18680-E054-41AD-8BC1-D1AEF772440D}</a:tableStyleId>
              </a:tblPr>
              <a:tblGrid>
                <a:gridCol w="1885607">
                  <a:extLst>
                    <a:ext uri="{9D8B030D-6E8A-4147-A177-3AD203B41FA5}">
                      <a16:colId xmlns:a16="http://schemas.microsoft.com/office/drawing/2014/main" val="20000"/>
                    </a:ext>
                  </a:extLst>
                </a:gridCol>
                <a:gridCol w="1990446">
                  <a:extLst>
                    <a:ext uri="{9D8B030D-6E8A-4147-A177-3AD203B41FA5}">
                      <a16:colId xmlns:a16="http://schemas.microsoft.com/office/drawing/2014/main" val="20001"/>
                    </a:ext>
                  </a:extLst>
                </a:gridCol>
                <a:gridCol w="2214834">
                  <a:extLst>
                    <a:ext uri="{9D8B030D-6E8A-4147-A177-3AD203B41FA5}">
                      <a16:colId xmlns:a16="http://schemas.microsoft.com/office/drawing/2014/main" val="20002"/>
                    </a:ext>
                  </a:extLst>
                </a:gridCol>
                <a:gridCol w="2371012">
                  <a:extLst>
                    <a:ext uri="{9D8B030D-6E8A-4147-A177-3AD203B41FA5}">
                      <a16:colId xmlns:a16="http://schemas.microsoft.com/office/drawing/2014/main" val="20003"/>
                    </a:ext>
                  </a:extLst>
                </a:gridCol>
                <a:gridCol w="2520368">
                  <a:extLst>
                    <a:ext uri="{9D8B030D-6E8A-4147-A177-3AD203B41FA5}">
                      <a16:colId xmlns:a16="http://schemas.microsoft.com/office/drawing/2014/main" val="20004"/>
                    </a:ext>
                  </a:extLst>
                </a:gridCol>
              </a:tblGrid>
              <a:tr h="638329">
                <a:tc>
                  <a:txBody>
                    <a:bodyPr/>
                    <a:lstStyle/>
                    <a:p>
                      <a:pPr algn="ctr" fontAlgn="ctr"/>
                      <a:endParaRPr lang="en-US" sz="1500" b="0" i="0" u="none" strike="noStrike" dirty="0">
                        <a:solidFill>
                          <a:srgbClr val="000000"/>
                        </a:solidFill>
                        <a:effectLst/>
                        <a:latin typeface="Calibri"/>
                      </a:endParaRPr>
                    </a:p>
                  </a:txBody>
                  <a:tcPr marL="49311" marR="49311" marT="49311" marB="49311" anchor="ctr">
                    <a:solidFill>
                      <a:srgbClr val="1A3731"/>
                    </a:solidFill>
                  </a:tcPr>
                </a:tc>
                <a:tc>
                  <a:txBody>
                    <a:bodyPr/>
                    <a:lstStyle/>
                    <a:p>
                      <a:pPr algn="ctr" fontAlgn="ctr"/>
                      <a:endParaRPr lang="en-US" sz="1500" b="0" i="0" u="none" strike="noStrike" dirty="0">
                        <a:solidFill>
                          <a:srgbClr val="000000"/>
                        </a:solidFill>
                        <a:effectLst/>
                        <a:latin typeface="Calibri"/>
                      </a:endParaRPr>
                    </a:p>
                  </a:txBody>
                  <a:tcPr marL="49311" marR="49311" marT="49311" marB="49311" anchor="ctr">
                    <a:solidFill>
                      <a:srgbClr val="1A3731"/>
                    </a:solidFill>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SOA 4 Pipe</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solidFill>
                      <a:srgbClr val="1A3731"/>
                    </a:solidFill>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NEUTON 4 Pipe</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solidFill>
                      <a:srgbClr val="1A3731"/>
                    </a:solidFill>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Percent Reduction with NEUTON</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solidFill>
                      <a:srgbClr val="1A3731"/>
                    </a:solidFill>
                  </a:tcPr>
                </a:tc>
                <a:extLst>
                  <a:ext uri="{0D108BD9-81ED-4DB2-BD59-A6C34878D82A}">
                    <a16:rowId xmlns:a16="http://schemas.microsoft.com/office/drawing/2014/main" val="10000"/>
                  </a:ext>
                </a:extLst>
              </a:tr>
              <a:tr h="358490">
                <a:tc rowSpan="2">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Flow Required</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8621" marR="9862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Cooling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112 GPM</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35 GPM</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69%</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extLst>
                  <a:ext uri="{0D108BD9-81ED-4DB2-BD59-A6C34878D82A}">
                    <a16:rowId xmlns:a16="http://schemas.microsoft.com/office/drawing/2014/main" val="10001"/>
                  </a:ext>
                </a:extLst>
              </a:tr>
              <a:tr h="358490">
                <a:tc vMerge="1">
                  <a:txBody>
                    <a:bodyPr/>
                    <a:lstStyle/>
                    <a:p>
                      <a:endParaRPr lang="en-US"/>
                    </a:p>
                  </a:txBody>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Heating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31 GPM</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6.5 GPM</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79%</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extLst>
                  <a:ext uri="{0D108BD9-81ED-4DB2-BD59-A6C34878D82A}">
                    <a16:rowId xmlns:a16="http://schemas.microsoft.com/office/drawing/2014/main" val="10002"/>
                  </a:ext>
                </a:extLst>
              </a:tr>
              <a:tr h="358490">
                <a:tc rowSpan="2">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Pump Power</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8621" marR="9862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Cooling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1.1 HP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.2 HP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81%</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extLst>
                  <a:ext uri="{0D108BD9-81ED-4DB2-BD59-A6C34878D82A}">
                    <a16:rowId xmlns:a16="http://schemas.microsoft.com/office/drawing/2014/main" val="10003"/>
                  </a:ext>
                </a:extLst>
              </a:tr>
              <a:tr h="358490">
                <a:tc vMerge="1">
                  <a:txBody>
                    <a:bodyPr/>
                    <a:lstStyle/>
                    <a:p>
                      <a:endParaRPr lang="en-US"/>
                    </a:p>
                  </a:txBody>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Heating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.2 HP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.04 HP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80%</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extLst>
                  <a:ext uri="{0D108BD9-81ED-4DB2-BD59-A6C34878D82A}">
                    <a16:rowId xmlns:a16="http://schemas.microsoft.com/office/drawing/2014/main" val="10004"/>
                  </a:ext>
                </a:extLst>
              </a:tr>
              <a:tr h="358490">
                <a:tc rowSpan="2">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Pipe Diameter</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8621" marR="9862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Cooling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3"</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2"</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33%</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extLst>
                  <a:ext uri="{0D108BD9-81ED-4DB2-BD59-A6C34878D82A}">
                    <a16:rowId xmlns:a16="http://schemas.microsoft.com/office/drawing/2014/main" val="10005"/>
                  </a:ext>
                </a:extLst>
              </a:tr>
              <a:tr h="358490">
                <a:tc vMerge="1">
                  <a:txBody>
                    <a:bodyPr/>
                    <a:lstStyle/>
                    <a:p>
                      <a:endParaRPr lang="en-US"/>
                    </a:p>
                  </a:txBody>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Heating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2"</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50%</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extLst>
                  <a:ext uri="{0D108BD9-81ED-4DB2-BD59-A6C34878D82A}">
                    <a16:rowId xmlns:a16="http://schemas.microsoft.com/office/drawing/2014/main" val="10006"/>
                  </a:ext>
                </a:extLst>
              </a:tr>
              <a:tr h="358490">
                <a:tc rowSpan="3">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Estimated Installation Cost</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8621" marR="9862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Cooling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$30,400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$16,600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45%</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extLst>
                  <a:ext uri="{0D108BD9-81ED-4DB2-BD59-A6C34878D82A}">
                    <a16:rowId xmlns:a16="http://schemas.microsoft.com/office/drawing/2014/main" val="10007"/>
                  </a:ext>
                </a:extLst>
              </a:tr>
              <a:tr h="358490">
                <a:tc vMerge="1">
                  <a:txBody>
                    <a:bodyPr/>
                    <a:lstStyle/>
                    <a:p>
                      <a:endParaRPr lang="en-US"/>
                    </a:p>
                  </a:txBody>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Heating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$16,600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$7,240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56%</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extLst>
                  <a:ext uri="{0D108BD9-81ED-4DB2-BD59-A6C34878D82A}">
                    <a16:rowId xmlns:a16="http://schemas.microsoft.com/office/drawing/2014/main" val="10008"/>
                  </a:ext>
                </a:extLst>
              </a:tr>
              <a:tr h="609433">
                <a:tc vMerge="1">
                  <a:txBody>
                    <a:bodyPr/>
                    <a:lstStyle/>
                    <a:p>
                      <a:endParaRPr lang="en-US"/>
                    </a:p>
                  </a:txBody>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Secondary Loop </a:t>
                      </a:r>
                      <a:r>
                        <a:rPr lang="en-US" sz="1500" u="none" strike="noStrike" baseline="30000" dirty="0">
                          <a:effectLst/>
                          <a:latin typeface="Source Sans Pro" panose="020B0503030403020204" pitchFamily="34" charset="0"/>
                          <a:ea typeface="Source Sans Pro" panose="020B0503030403020204" pitchFamily="34" charset="0"/>
                        </a:rPr>
                        <a:t>(1) </a:t>
                      </a:r>
                      <a:r>
                        <a:rPr lang="en-US" sz="1500" u="none" strike="noStrike" dirty="0">
                          <a:effectLst/>
                          <a:latin typeface="Source Sans Pro" panose="020B0503030403020204" pitchFamily="34" charset="0"/>
                          <a:ea typeface="Source Sans Pro" panose="020B0503030403020204" pitchFamily="34" charset="0"/>
                        </a:rPr>
                        <a:t>Hot and Cold</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$18,000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100%</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extLst>
                  <a:ext uri="{0D108BD9-81ED-4DB2-BD59-A6C34878D82A}">
                    <a16:rowId xmlns:a16="http://schemas.microsoft.com/office/drawing/2014/main" val="10009"/>
                  </a:ext>
                </a:extLst>
              </a:tr>
              <a:tr h="683923">
                <a:tc>
                  <a:txBody>
                    <a:bodyPr/>
                    <a:lstStyle/>
                    <a:p>
                      <a:pPr algn="ctr" fontAlgn="ctr"/>
                      <a:endParaRPr lang="en-US" sz="1500" b="0" i="0" u="none" strike="noStrike" dirty="0">
                        <a:solidFill>
                          <a:srgbClr val="000000"/>
                        </a:solidFill>
                        <a:effectLst/>
                        <a:latin typeface="Calibri"/>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Total Installation Cost</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$65,000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$23,840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49311" marR="49311" marT="49311" marB="49311" anchor="ctr"/>
                </a:tc>
                <a:tc>
                  <a:txBody>
                    <a:bodyPr/>
                    <a:lstStyle/>
                    <a:p>
                      <a:pPr algn="ctr"/>
                      <a:r>
                        <a:rPr lang="en-US" sz="1500" b="1" dirty="0">
                          <a:solidFill>
                            <a:srgbClr val="FF0000"/>
                          </a:solidFill>
                          <a:latin typeface="Source Sans Pro" panose="020B0503030403020204" pitchFamily="34" charset="0"/>
                          <a:ea typeface="Source Sans Pro" panose="020B0503030403020204" pitchFamily="34" charset="0"/>
                        </a:rPr>
                        <a:t>$41,160 savings</a:t>
                      </a:r>
                    </a:p>
                    <a:p>
                      <a:pPr algn="ctr"/>
                      <a:r>
                        <a:rPr lang="en-US" sz="1500" b="1" dirty="0">
                          <a:solidFill>
                            <a:srgbClr val="FF0000"/>
                          </a:solidFill>
                          <a:latin typeface="Source Sans Pro" panose="020B0503030403020204" pitchFamily="34" charset="0"/>
                          <a:ea typeface="Source Sans Pro" panose="020B0503030403020204" pitchFamily="34" charset="0"/>
                        </a:rPr>
                        <a:t>(63% Reduction)</a:t>
                      </a:r>
                      <a:endParaRPr lang="en-US" sz="1500" b="1" i="0" u="none" strike="noStrike" dirty="0">
                        <a:solidFill>
                          <a:srgbClr val="FF0000"/>
                        </a:solidFill>
                        <a:effectLst/>
                        <a:latin typeface="Source Sans Pro" panose="020B0503030403020204" pitchFamily="34" charset="0"/>
                        <a:ea typeface="Source Sans Pro" panose="020B0503030403020204" pitchFamily="34" charset="0"/>
                      </a:endParaRPr>
                    </a:p>
                  </a:txBody>
                  <a:tcPr marL="49311" marR="49311" marT="49311" marB="49311" anchor="ctr"/>
                </a:tc>
                <a:extLst>
                  <a:ext uri="{0D108BD9-81ED-4DB2-BD59-A6C34878D82A}">
                    <a16:rowId xmlns:a16="http://schemas.microsoft.com/office/drawing/2014/main" val="10010"/>
                  </a:ext>
                </a:extLst>
              </a:tr>
            </a:tbl>
          </a:graphicData>
        </a:graphic>
      </p:graphicFrame>
      <p:sp>
        <p:nvSpPr>
          <p:cNvPr id="7" name="Rectangle 6"/>
          <p:cNvSpPr/>
          <p:nvPr/>
        </p:nvSpPr>
        <p:spPr>
          <a:xfrm>
            <a:off x="509333" y="6132973"/>
            <a:ext cx="10827929" cy="523220"/>
          </a:xfrm>
          <a:prstGeom prst="rect">
            <a:avLst/>
          </a:prstGeom>
        </p:spPr>
        <p:txBody>
          <a:bodyPr wrap="square">
            <a:spAutoFit/>
          </a:bodyPr>
          <a:lstStyle/>
          <a:p>
            <a:r>
              <a:rPr lang="en-US" sz="1400" dirty="0">
                <a:latin typeface="Source Sans Pro" panose="020B0503030403020204" pitchFamily="34" charset="0"/>
                <a:ea typeface="Source Sans Pro" panose="020B0503030403020204" pitchFamily="34" charset="0"/>
              </a:rPr>
              <a:t>Note 1: Estimated cost associated with creating a separate secondary water loop to serve the chilled beams (cooling and heating).  This would include plate frame heat exchanger, piping, valves and installation.</a:t>
            </a:r>
          </a:p>
        </p:txBody>
      </p:sp>
    </p:spTree>
    <p:extLst>
      <p:ext uri="{BB962C8B-B14F-4D97-AF65-F5344CB8AC3E}">
        <p14:creationId xmlns:p14="http://schemas.microsoft.com/office/powerpoint/2010/main" val="190347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6633" y="883813"/>
            <a:ext cx="12125783" cy="646331"/>
          </a:xfrm>
          <a:prstGeom prst="rect">
            <a:avLst/>
          </a:prstGeom>
        </p:spPr>
        <p:txBody>
          <a:bodyPr wrap="square">
            <a:spAutoFit/>
          </a:bodyPr>
          <a:lstStyle/>
          <a:p>
            <a:r>
              <a:rPr lang="en-US" b="1" dirty="0">
                <a:latin typeface="Source Sans Pro" panose="020B0503030403020204" pitchFamily="34" charset="0"/>
                <a:ea typeface="Source Sans Pro" panose="020B0503030403020204" pitchFamily="34" charset="0"/>
              </a:rPr>
              <a:t>Summary of Primary Loop Performance/Cost Analysis: Current State of the Art 4-pipe Approach vs. </a:t>
            </a:r>
            <a:br>
              <a:rPr lang="en-US" b="1" dirty="0">
                <a:latin typeface="Source Sans Pro" panose="020B0503030403020204" pitchFamily="34" charset="0"/>
                <a:ea typeface="Source Sans Pro" panose="020B0503030403020204" pitchFamily="34" charset="0"/>
              </a:rPr>
            </a:br>
            <a:r>
              <a:rPr lang="en-US" b="1" dirty="0">
                <a:latin typeface="Source Sans Pro" panose="020B0503030403020204" pitchFamily="34" charset="0"/>
                <a:ea typeface="Source Sans Pro" panose="020B0503030403020204" pitchFamily="34" charset="0"/>
              </a:rPr>
              <a:t>NEUTON 2-pipe Approach</a:t>
            </a:r>
          </a:p>
        </p:txBody>
      </p:sp>
      <p:graphicFrame>
        <p:nvGraphicFramePr>
          <p:cNvPr id="3" name="Table 2"/>
          <p:cNvGraphicFramePr>
            <a:graphicFrameLocks noGrp="1"/>
          </p:cNvGraphicFramePr>
          <p:nvPr>
            <p:extLst>
              <p:ext uri="{D42A27DB-BD31-4B8C-83A1-F6EECF244321}">
                <p14:modId xmlns:p14="http://schemas.microsoft.com/office/powerpoint/2010/main" val="2322993680"/>
              </p:ext>
            </p:extLst>
          </p:nvPr>
        </p:nvGraphicFramePr>
        <p:xfrm>
          <a:off x="236633" y="1553888"/>
          <a:ext cx="11718733" cy="4420299"/>
        </p:xfrm>
        <a:graphic>
          <a:graphicData uri="http://schemas.openxmlformats.org/drawingml/2006/table">
            <a:tbl>
              <a:tblPr firstRow="1" bandRow="1">
                <a:tableStyleId>{7DF18680-E054-41AD-8BC1-D1AEF772440D}</a:tableStyleId>
              </a:tblPr>
              <a:tblGrid>
                <a:gridCol w="1931573">
                  <a:extLst>
                    <a:ext uri="{9D8B030D-6E8A-4147-A177-3AD203B41FA5}">
                      <a16:colId xmlns:a16="http://schemas.microsoft.com/office/drawing/2014/main" val="20000"/>
                    </a:ext>
                  </a:extLst>
                </a:gridCol>
                <a:gridCol w="2287171">
                  <a:extLst>
                    <a:ext uri="{9D8B030D-6E8A-4147-A177-3AD203B41FA5}">
                      <a16:colId xmlns:a16="http://schemas.microsoft.com/office/drawing/2014/main" val="20001"/>
                    </a:ext>
                  </a:extLst>
                </a:gridCol>
                <a:gridCol w="2020622">
                  <a:extLst>
                    <a:ext uri="{9D8B030D-6E8A-4147-A177-3AD203B41FA5}">
                      <a16:colId xmlns:a16="http://schemas.microsoft.com/office/drawing/2014/main" val="20002"/>
                    </a:ext>
                  </a:extLst>
                </a:gridCol>
                <a:gridCol w="2428811">
                  <a:extLst>
                    <a:ext uri="{9D8B030D-6E8A-4147-A177-3AD203B41FA5}">
                      <a16:colId xmlns:a16="http://schemas.microsoft.com/office/drawing/2014/main" val="20003"/>
                    </a:ext>
                  </a:extLst>
                </a:gridCol>
                <a:gridCol w="3050556">
                  <a:extLst>
                    <a:ext uri="{9D8B030D-6E8A-4147-A177-3AD203B41FA5}">
                      <a16:colId xmlns:a16="http://schemas.microsoft.com/office/drawing/2014/main" val="20004"/>
                    </a:ext>
                  </a:extLst>
                </a:gridCol>
              </a:tblGrid>
              <a:tr h="655900">
                <a:tc>
                  <a:txBody>
                    <a:bodyPr/>
                    <a:lstStyle/>
                    <a:p>
                      <a:pPr algn="ctr" fontAlgn="ct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solidFill>
                      <a:srgbClr val="1A3731"/>
                    </a:solidFill>
                  </a:tcPr>
                </a:tc>
                <a:tc>
                  <a:txBody>
                    <a:bodyPr/>
                    <a:lstStyle/>
                    <a:p>
                      <a:pPr algn="ctr" fontAlgn="ct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solidFill>
                      <a:srgbClr val="1A3731"/>
                    </a:solidFill>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SOA 4 Pipe</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solidFill>
                      <a:srgbClr val="1A3731"/>
                    </a:solidFill>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NEUTON 2 Pipe</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solidFill>
                      <a:srgbClr val="1A3731"/>
                    </a:solidFill>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Percent Reduction with 2 pipe NEUTON</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solidFill>
                      <a:srgbClr val="1A3731"/>
                    </a:solidFill>
                  </a:tcPr>
                </a:tc>
                <a:extLst>
                  <a:ext uri="{0D108BD9-81ED-4DB2-BD59-A6C34878D82A}">
                    <a16:rowId xmlns:a16="http://schemas.microsoft.com/office/drawing/2014/main" val="10000"/>
                  </a:ext>
                </a:extLst>
              </a:tr>
              <a:tr h="313895">
                <a:tc rowSpan="2">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Flow Required</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2491" marR="92491" marT="46245" marB="4624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Cooling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112 GPM</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67 GPM</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40%</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extLst>
                  <a:ext uri="{0D108BD9-81ED-4DB2-BD59-A6C34878D82A}">
                    <a16:rowId xmlns:a16="http://schemas.microsoft.com/office/drawing/2014/main" val="10001"/>
                  </a:ext>
                </a:extLst>
              </a:tr>
              <a:tr h="313895">
                <a:tc vMerge="1">
                  <a:txBody>
                    <a:bodyPr/>
                    <a:lstStyle/>
                    <a:p>
                      <a:endParaRPr lang="en-US"/>
                    </a:p>
                  </a:txBody>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Heating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31 GPM</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14 GPM</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55%</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extLst>
                  <a:ext uri="{0D108BD9-81ED-4DB2-BD59-A6C34878D82A}">
                    <a16:rowId xmlns:a16="http://schemas.microsoft.com/office/drawing/2014/main" val="10002"/>
                  </a:ext>
                </a:extLst>
              </a:tr>
              <a:tr h="313895">
                <a:tc rowSpan="2">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Pump Power</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2491" marR="92491" marT="46245" marB="4624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Cooling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1.1 HP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.6 HP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45%</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extLst>
                  <a:ext uri="{0D108BD9-81ED-4DB2-BD59-A6C34878D82A}">
                    <a16:rowId xmlns:a16="http://schemas.microsoft.com/office/drawing/2014/main" val="10003"/>
                  </a:ext>
                </a:extLst>
              </a:tr>
              <a:tr h="313895">
                <a:tc vMerge="1">
                  <a:txBody>
                    <a:bodyPr/>
                    <a:lstStyle/>
                    <a:p>
                      <a:endParaRPr lang="en-US"/>
                    </a:p>
                  </a:txBody>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Heating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.2 HP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.06 HP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70%</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extLst>
                  <a:ext uri="{0D108BD9-81ED-4DB2-BD59-A6C34878D82A}">
                    <a16:rowId xmlns:a16="http://schemas.microsoft.com/office/drawing/2014/main" val="10004"/>
                  </a:ext>
                </a:extLst>
              </a:tr>
              <a:tr h="313895">
                <a:tc rowSpan="2">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Pipe Diameter</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2491" marR="92491" marT="46245" marB="4624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Cooling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3"</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2"</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33%</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extLst>
                  <a:ext uri="{0D108BD9-81ED-4DB2-BD59-A6C34878D82A}">
                    <a16:rowId xmlns:a16="http://schemas.microsoft.com/office/drawing/2014/main" val="10005"/>
                  </a:ext>
                </a:extLst>
              </a:tr>
              <a:tr h="313895">
                <a:tc vMerge="1">
                  <a:txBody>
                    <a:bodyPr/>
                    <a:lstStyle/>
                    <a:p>
                      <a:endParaRPr lang="en-US"/>
                    </a:p>
                  </a:txBody>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Heating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2"</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1.25"</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38%</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extLst>
                  <a:ext uri="{0D108BD9-81ED-4DB2-BD59-A6C34878D82A}">
                    <a16:rowId xmlns:a16="http://schemas.microsoft.com/office/drawing/2014/main" val="10006"/>
                  </a:ext>
                </a:extLst>
              </a:tr>
              <a:tr h="313895">
                <a:tc rowSpan="3">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Estimated Installation Cost</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2491" marR="92491" marT="46245" marB="4624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Cooling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$30,400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$8,300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73%</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extLst>
                  <a:ext uri="{0D108BD9-81ED-4DB2-BD59-A6C34878D82A}">
                    <a16:rowId xmlns:a16="http://schemas.microsoft.com/office/drawing/2014/main" val="10007"/>
                  </a:ext>
                </a:extLst>
              </a:tr>
              <a:tr h="313895">
                <a:tc vMerge="1">
                  <a:txBody>
                    <a:bodyPr/>
                    <a:lstStyle/>
                    <a:p>
                      <a:endParaRPr lang="en-US"/>
                    </a:p>
                  </a:txBody>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Heating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$16,600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$2,150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87%</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extLst>
                  <a:ext uri="{0D108BD9-81ED-4DB2-BD59-A6C34878D82A}">
                    <a16:rowId xmlns:a16="http://schemas.microsoft.com/office/drawing/2014/main" val="10008"/>
                  </a:ext>
                </a:extLst>
              </a:tr>
              <a:tr h="550488">
                <a:tc vMerge="1">
                  <a:txBody>
                    <a:bodyPr/>
                    <a:lstStyle/>
                    <a:p>
                      <a:endParaRPr lang="en-US"/>
                    </a:p>
                  </a:txBody>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Secondary Loop </a:t>
                      </a:r>
                      <a:r>
                        <a:rPr lang="en-US" sz="1500" u="none" strike="noStrike" baseline="30000" dirty="0">
                          <a:effectLst/>
                          <a:latin typeface="Source Sans Pro" panose="020B0503030403020204" pitchFamily="34" charset="0"/>
                          <a:ea typeface="Source Sans Pro" panose="020B0503030403020204" pitchFamily="34" charset="0"/>
                        </a:rPr>
                        <a:t>(1) </a:t>
                      </a:r>
                    </a:p>
                    <a:p>
                      <a:pPr algn="ctr" fontAlgn="ctr"/>
                      <a:r>
                        <a:rPr lang="en-US" sz="1500" u="none" strike="noStrike" dirty="0">
                          <a:effectLst/>
                          <a:latin typeface="Source Sans Pro" panose="020B0503030403020204" pitchFamily="34" charset="0"/>
                          <a:ea typeface="Source Sans Pro" panose="020B0503030403020204" pitchFamily="34" charset="0"/>
                        </a:rPr>
                        <a:t>Hot and Cold</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$18,000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100%</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extLst>
                  <a:ext uri="{0D108BD9-81ED-4DB2-BD59-A6C34878D82A}">
                    <a16:rowId xmlns:a16="http://schemas.microsoft.com/office/drawing/2014/main" val="10009"/>
                  </a:ext>
                </a:extLst>
              </a:tr>
              <a:tr h="702751">
                <a:tc>
                  <a:txBody>
                    <a:bodyPr/>
                    <a:lstStyle/>
                    <a:p>
                      <a:pPr algn="ctr" fontAlgn="ct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Total Installation Cost</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$65,000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$10,450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0" marR="0" marT="0" marB="0" anchor="ctr"/>
                </a:tc>
                <a:tc>
                  <a:txBody>
                    <a:bodyPr/>
                    <a:lstStyle/>
                    <a:p>
                      <a:pPr algn="ctr"/>
                      <a:r>
                        <a:rPr lang="en-US" sz="1500" b="1" dirty="0">
                          <a:solidFill>
                            <a:srgbClr val="FF0000"/>
                          </a:solidFill>
                          <a:latin typeface="Source Sans Pro" panose="020B0503030403020204" pitchFamily="34" charset="0"/>
                          <a:ea typeface="Source Sans Pro" panose="020B0503030403020204" pitchFamily="34" charset="0"/>
                        </a:rPr>
                        <a:t>$54,550 savings</a:t>
                      </a:r>
                    </a:p>
                    <a:p>
                      <a:pPr algn="ctr"/>
                      <a:r>
                        <a:rPr lang="en-US" sz="1500" b="1" dirty="0">
                          <a:solidFill>
                            <a:srgbClr val="FF0000"/>
                          </a:solidFill>
                          <a:latin typeface="Source Sans Pro" panose="020B0503030403020204" pitchFamily="34" charset="0"/>
                          <a:ea typeface="Source Sans Pro" panose="020B0503030403020204" pitchFamily="34" charset="0"/>
                        </a:rPr>
                        <a:t>(84% Reduction)</a:t>
                      </a:r>
                    </a:p>
                  </a:txBody>
                  <a:tcPr marL="0" marR="0" marT="0" marB="0" anchor="ctr"/>
                </a:tc>
                <a:extLst>
                  <a:ext uri="{0D108BD9-81ED-4DB2-BD59-A6C34878D82A}">
                    <a16:rowId xmlns:a16="http://schemas.microsoft.com/office/drawing/2014/main" val="10010"/>
                  </a:ext>
                </a:extLst>
              </a:tr>
            </a:tbl>
          </a:graphicData>
        </a:graphic>
      </p:graphicFrame>
      <p:sp>
        <p:nvSpPr>
          <p:cNvPr id="5" name="Title 4"/>
          <p:cNvSpPr>
            <a:spLocks noGrp="1"/>
          </p:cNvSpPr>
          <p:nvPr>
            <p:ph type="title"/>
          </p:nvPr>
        </p:nvSpPr>
        <p:spPr>
          <a:xfrm>
            <a:off x="295846" y="268663"/>
            <a:ext cx="9230816" cy="470817"/>
          </a:xfrm>
        </p:spPr>
        <p:txBody>
          <a:bodyPr/>
          <a:lstStyle/>
          <a:p>
            <a:r>
              <a:rPr lang="en-US" dirty="0"/>
              <a:t>Primary Loop Installation Cost Analysis:  NEUTON 2-Pipe vs. SOA</a:t>
            </a:r>
          </a:p>
        </p:txBody>
      </p:sp>
      <p:sp>
        <p:nvSpPr>
          <p:cNvPr id="8" name="Rectangle 7"/>
          <p:cNvSpPr/>
          <p:nvPr/>
        </p:nvSpPr>
        <p:spPr>
          <a:xfrm>
            <a:off x="236633" y="6066117"/>
            <a:ext cx="9877777" cy="523220"/>
          </a:xfrm>
          <a:prstGeom prst="rect">
            <a:avLst/>
          </a:prstGeom>
        </p:spPr>
        <p:txBody>
          <a:bodyPr wrap="square">
            <a:spAutoFit/>
          </a:bodyPr>
          <a:lstStyle/>
          <a:p>
            <a:r>
              <a:rPr lang="en-US" sz="1400" dirty="0">
                <a:latin typeface="Source Sans Pro" panose="020B0503030403020204" pitchFamily="34" charset="0"/>
                <a:ea typeface="Source Sans Pro" panose="020B0503030403020204" pitchFamily="34" charset="0"/>
              </a:rPr>
              <a:t>Note 1: Estimated cost associated with creating a separate secondary water loop to serve the chilled beams (cooling and heating).  This would include plate frame heat exchanger, piping, valves and installation.</a:t>
            </a:r>
          </a:p>
        </p:txBody>
      </p:sp>
    </p:spTree>
    <p:extLst>
      <p:ext uri="{BB962C8B-B14F-4D97-AF65-F5344CB8AC3E}">
        <p14:creationId xmlns:p14="http://schemas.microsoft.com/office/powerpoint/2010/main" val="13459982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037" y="884236"/>
            <a:ext cx="12061925" cy="646331"/>
          </a:xfrm>
          <a:prstGeom prst="rect">
            <a:avLst/>
          </a:prstGeom>
          <a:noFill/>
        </p:spPr>
        <p:txBody>
          <a:bodyPr wrap="square" rtlCol="0">
            <a:spAutoFit/>
          </a:bodyPr>
          <a:lstStyle/>
          <a:p>
            <a:r>
              <a:rPr lang="en-US" b="1" dirty="0">
                <a:latin typeface="Source Sans Pro" panose="020B0503030403020204" pitchFamily="34" charset="0"/>
                <a:ea typeface="Source Sans Pro" panose="020B0503030403020204" pitchFamily="34" charset="0"/>
              </a:rPr>
              <a:t>Summary of Zone Internal Loop Performance/Cost Analysis: Current State of the Art 4 Pipe Approach vs. NEUTON</a:t>
            </a:r>
            <a:br>
              <a:rPr lang="en-US" b="1" dirty="0">
                <a:latin typeface="Source Sans Pro" panose="020B0503030403020204" pitchFamily="34" charset="0"/>
                <a:ea typeface="Source Sans Pro" panose="020B0503030403020204" pitchFamily="34" charset="0"/>
              </a:rPr>
            </a:br>
            <a:r>
              <a:rPr lang="en-US" b="1" dirty="0">
                <a:latin typeface="Source Sans Pro" panose="020B0503030403020204" pitchFamily="34" charset="0"/>
                <a:ea typeface="Source Sans Pro" panose="020B0503030403020204" pitchFamily="34" charset="0"/>
              </a:rPr>
              <a:t>and 2 Pipe Approach</a:t>
            </a:r>
          </a:p>
        </p:txBody>
      </p:sp>
      <p:graphicFrame>
        <p:nvGraphicFramePr>
          <p:cNvPr id="3" name="Table 2"/>
          <p:cNvGraphicFramePr>
            <a:graphicFrameLocks noGrp="1"/>
          </p:cNvGraphicFramePr>
          <p:nvPr>
            <p:extLst>
              <p:ext uri="{D42A27DB-BD31-4B8C-83A1-F6EECF244321}">
                <p14:modId xmlns:p14="http://schemas.microsoft.com/office/powerpoint/2010/main" val="2369752648"/>
              </p:ext>
            </p:extLst>
          </p:nvPr>
        </p:nvGraphicFramePr>
        <p:xfrm>
          <a:off x="65038" y="1530567"/>
          <a:ext cx="12061924" cy="4265997"/>
        </p:xfrm>
        <a:graphic>
          <a:graphicData uri="http://schemas.openxmlformats.org/drawingml/2006/table">
            <a:tbl>
              <a:tblPr firstRow="1" bandRow="1">
                <a:tableStyleId>{7DF18680-E054-41AD-8BC1-D1AEF772440D}</a:tableStyleId>
              </a:tblPr>
              <a:tblGrid>
                <a:gridCol w="2477701">
                  <a:extLst>
                    <a:ext uri="{9D8B030D-6E8A-4147-A177-3AD203B41FA5}">
                      <a16:colId xmlns:a16="http://schemas.microsoft.com/office/drawing/2014/main" val="20000"/>
                    </a:ext>
                  </a:extLst>
                </a:gridCol>
                <a:gridCol w="2820013">
                  <a:extLst>
                    <a:ext uri="{9D8B030D-6E8A-4147-A177-3AD203B41FA5}">
                      <a16:colId xmlns:a16="http://schemas.microsoft.com/office/drawing/2014/main" val="20001"/>
                    </a:ext>
                  </a:extLst>
                </a:gridCol>
                <a:gridCol w="1678969">
                  <a:extLst>
                    <a:ext uri="{9D8B030D-6E8A-4147-A177-3AD203B41FA5}">
                      <a16:colId xmlns:a16="http://schemas.microsoft.com/office/drawing/2014/main" val="20002"/>
                    </a:ext>
                  </a:extLst>
                </a:gridCol>
                <a:gridCol w="1825674">
                  <a:extLst>
                    <a:ext uri="{9D8B030D-6E8A-4147-A177-3AD203B41FA5}">
                      <a16:colId xmlns:a16="http://schemas.microsoft.com/office/drawing/2014/main" val="20003"/>
                    </a:ext>
                  </a:extLst>
                </a:gridCol>
                <a:gridCol w="3259567">
                  <a:extLst>
                    <a:ext uri="{9D8B030D-6E8A-4147-A177-3AD203B41FA5}">
                      <a16:colId xmlns:a16="http://schemas.microsoft.com/office/drawing/2014/main" val="20004"/>
                    </a:ext>
                  </a:extLst>
                </a:gridCol>
              </a:tblGrid>
              <a:tr h="589610">
                <a:tc>
                  <a:txBody>
                    <a:bodyPr/>
                    <a:lstStyle/>
                    <a:p>
                      <a:pPr algn="l" fontAlgn="ct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solidFill>
                      <a:srgbClr val="1A3731"/>
                    </a:solidFill>
                  </a:tcPr>
                </a:tc>
                <a:tc>
                  <a:txBody>
                    <a:bodyPr/>
                    <a:lstStyle/>
                    <a:p>
                      <a:pPr algn="l" fontAlgn="ct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solidFill>
                      <a:srgbClr val="1A3731"/>
                    </a:solidFill>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SOA 4 Pipe Coils</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solidFill>
                      <a:srgbClr val="1A3731"/>
                    </a:solidFill>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NEUTON 2 Pipe Coils</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solidFill>
                      <a:srgbClr val="1A3731"/>
                    </a:solidFill>
                  </a:tcP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Percent Reduction with </a:t>
                      </a:r>
                    </a:p>
                    <a:p>
                      <a:pPr algn="ctr" fontAlgn="ctr"/>
                      <a:r>
                        <a:rPr lang="en-US" sz="1500" u="none" strike="noStrike" dirty="0">
                          <a:effectLst/>
                          <a:latin typeface="Source Sans Pro" panose="020B0503030403020204" pitchFamily="34" charset="0"/>
                          <a:ea typeface="Source Sans Pro" panose="020B0503030403020204" pitchFamily="34" charset="0"/>
                        </a:rPr>
                        <a:t>2 NEUTON pump modules</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solidFill>
                      <a:srgbClr val="1A3731"/>
                    </a:solidFill>
                  </a:tcPr>
                </a:tc>
                <a:extLst>
                  <a:ext uri="{0D108BD9-81ED-4DB2-BD59-A6C34878D82A}">
                    <a16:rowId xmlns:a16="http://schemas.microsoft.com/office/drawing/2014/main" val="10000"/>
                  </a:ext>
                </a:extLst>
              </a:tr>
              <a:tr h="589610">
                <a:tc>
                  <a:txBody>
                    <a:bodyPr/>
                    <a:lstStyle/>
                    <a:p>
                      <a:pPr algn="l" fontAlgn="ctr"/>
                      <a:r>
                        <a:rPr lang="en-US" sz="1500" u="none" strike="noStrike" dirty="0">
                          <a:effectLst/>
                          <a:latin typeface="Source Sans Pro" panose="020B0503030403020204" pitchFamily="34" charset="0"/>
                          <a:ea typeface="Source Sans Pro" panose="020B0503030403020204" pitchFamily="34" charset="0"/>
                        </a:rPr>
                        <a:t>Flow Required</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l" fontAlgn="ctr"/>
                      <a:r>
                        <a:rPr lang="en-US" sz="1500" u="none" strike="noStrike" dirty="0">
                          <a:effectLst/>
                          <a:latin typeface="Source Sans Pro" panose="020B0503030403020204" pitchFamily="34" charset="0"/>
                          <a:ea typeface="Source Sans Pro" panose="020B0503030403020204" pitchFamily="34" charset="0"/>
                        </a:rPr>
                        <a:t>Cooling Loop</a:t>
                      </a: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Heating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112 GPM</a:t>
                      </a: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31 GPM</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84 GPM</a:t>
                      </a: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21 GPM</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25%</a:t>
                      </a: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32%</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extLst>
                  <a:ext uri="{0D108BD9-81ED-4DB2-BD59-A6C34878D82A}">
                    <a16:rowId xmlns:a16="http://schemas.microsoft.com/office/drawing/2014/main" val="10001"/>
                  </a:ext>
                </a:extLst>
              </a:tr>
              <a:tr h="589610">
                <a:tc>
                  <a:txBody>
                    <a:bodyPr/>
                    <a:lstStyle/>
                    <a:p>
                      <a:pPr algn="l" fontAlgn="ctr"/>
                      <a:r>
                        <a:rPr lang="en-US" sz="1500" u="none" strike="noStrike" dirty="0">
                          <a:effectLst/>
                          <a:latin typeface="Source Sans Pro" panose="020B0503030403020204" pitchFamily="34" charset="0"/>
                          <a:ea typeface="Source Sans Pro" panose="020B0503030403020204" pitchFamily="34" charset="0"/>
                        </a:rPr>
                        <a:t>Pump Power</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l" fontAlgn="ctr"/>
                      <a:r>
                        <a:rPr lang="en-US" sz="1500" u="none" strike="noStrike" dirty="0">
                          <a:effectLst/>
                          <a:latin typeface="Source Sans Pro" panose="020B0503030403020204" pitchFamily="34" charset="0"/>
                          <a:ea typeface="Source Sans Pro" panose="020B0503030403020204" pitchFamily="34" charset="0"/>
                        </a:rPr>
                        <a:t>Cooling Loop</a:t>
                      </a: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Heating Loop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.75 HP</a:t>
                      </a: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.08 HP</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a:effectLst/>
                          <a:latin typeface="Source Sans Pro" panose="020B0503030403020204" pitchFamily="34" charset="0"/>
                          <a:ea typeface="Source Sans Pro" panose="020B0503030403020204" pitchFamily="34" charset="0"/>
                        </a:rPr>
                        <a:t>1.4 - .4 HP</a:t>
                      </a:r>
                      <a:r>
                        <a:rPr lang="en-US" sz="1500" u="none" strike="noStrike" baseline="30000">
                          <a:effectLst/>
                          <a:latin typeface="Source Sans Pro" panose="020B0503030403020204" pitchFamily="34" charset="0"/>
                          <a:ea typeface="Source Sans Pro" panose="020B0503030403020204" pitchFamily="34" charset="0"/>
                        </a:rPr>
                        <a:t> (1)</a:t>
                      </a:r>
                      <a:br>
                        <a:rPr lang="en-US" sz="1500" u="none" strike="noStrike" baseline="30000">
                          <a:effectLst/>
                          <a:latin typeface="Source Sans Pro" panose="020B0503030403020204" pitchFamily="34" charset="0"/>
                          <a:ea typeface="Source Sans Pro" panose="020B0503030403020204" pitchFamily="34" charset="0"/>
                        </a:rPr>
                      </a:br>
                      <a:r>
                        <a:rPr lang="en-US" sz="1500" u="none" strike="noStrike">
                          <a:effectLst/>
                          <a:latin typeface="Source Sans Pro" panose="020B0503030403020204" pitchFamily="34" charset="0"/>
                          <a:ea typeface="Source Sans Pro" panose="020B0503030403020204" pitchFamily="34" charset="0"/>
                        </a:rPr>
                        <a:t>.11 - .03 HP </a:t>
                      </a:r>
                      <a:r>
                        <a:rPr lang="en-US" sz="1500" u="none" strike="noStrike" baseline="30000">
                          <a:effectLst/>
                          <a:latin typeface="Source Sans Pro" panose="020B0503030403020204" pitchFamily="34" charset="0"/>
                          <a:ea typeface="Source Sans Pro" panose="020B0503030403020204" pitchFamily="34" charset="0"/>
                        </a:rPr>
                        <a:t> (1)</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47% </a:t>
                      </a:r>
                      <a:r>
                        <a:rPr lang="en-US" sz="1500" u="none" strike="noStrike" baseline="30000" dirty="0">
                          <a:effectLst/>
                          <a:latin typeface="Source Sans Pro" panose="020B0503030403020204" pitchFamily="34" charset="0"/>
                          <a:ea typeface="Source Sans Pro" panose="020B0503030403020204" pitchFamily="34" charset="0"/>
                        </a:rPr>
                        <a:t>(2)</a:t>
                      </a: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63% </a:t>
                      </a:r>
                      <a:r>
                        <a:rPr lang="en-US" sz="1500" u="none" strike="noStrike" baseline="30000" dirty="0">
                          <a:effectLst/>
                          <a:latin typeface="Source Sans Pro" panose="020B0503030403020204" pitchFamily="34" charset="0"/>
                          <a:ea typeface="Source Sans Pro" panose="020B0503030403020204" pitchFamily="34" charset="0"/>
                        </a:rPr>
                        <a:t>(2)</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extLst>
                  <a:ext uri="{0D108BD9-81ED-4DB2-BD59-A6C34878D82A}">
                    <a16:rowId xmlns:a16="http://schemas.microsoft.com/office/drawing/2014/main" val="10002"/>
                  </a:ext>
                </a:extLst>
              </a:tr>
              <a:tr h="589610">
                <a:tc>
                  <a:txBody>
                    <a:bodyPr/>
                    <a:lstStyle/>
                    <a:p>
                      <a:pPr algn="l" fontAlgn="ctr"/>
                      <a:r>
                        <a:rPr lang="en-US" sz="1500" u="none" strike="noStrike" dirty="0">
                          <a:effectLst/>
                          <a:latin typeface="Source Sans Pro" panose="020B0503030403020204" pitchFamily="34" charset="0"/>
                          <a:ea typeface="Source Sans Pro" panose="020B0503030403020204" pitchFamily="34" charset="0"/>
                        </a:rPr>
                        <a:t>Chilled Beam Cost </a:t>
                      </a:r>
                      <a:r>
                        <a:rPr lang="en-US" sz="1500" u="none" strike="noStrike" baseline="30000" dirty="0">
                          <a:effectLst/>
                          <a:latin typeface="Source Sans Pro" panose="020B0503030403020204" pitchFamily="34" charset="0"/>
                          <a:ea typeface="Source Sans Pro" panose="020B0503030403020204" pitchFamily="34" charset="0"/>
                        </a:rPr>
                        <a:t>(3)</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l" fontAlgn="ctr"/>
                      <a:r>
                        <a:rPr lang="en-US" sz="1500" u="none" strike="noStrike">
                          <a:effectLst/>
                          <a:latin typeface="Source Sans Pro" panose="020B0503030403020204" pitchFamily="34" charset="0"/>
                          <a:ea typeface="Source Sans Pro" panose="020B0503030403020204" pitchFamily="34" charset="0"/>
                        </a:rPr>
                        <a:t>4 Pipe - 8' beam</a:t>
                      </a:r>
                      <a:br>
                        <a:rPr lang="en-US" sz="1500" u="none" strike="noStrike">
                          <a:effectLst/>
                          <a:latin typeface="Source Sans Pro" panose="020B0503030403020204" pitchFamily="34" charset="0"/>
                          <a:ea typeface="Source Sans Pro" panose="020B0503030403020204" pitchFamily="34" charset="0"/>
                        </a:rPr>
                      </a:br>
                      <a:r>
                        <a:rPr lang="en-US" sz="1500" u="none" strike="noStrike">
                          <a:effectLst/>
                          <a:latin typeface="Source Sans Pro" panose="020B0503030403020204" pitchFamily="34" charset="0"/>
                          <a:ea typeface="Source Sans Pro" panose="020B0503030403020204" pitchFamily="34" charset="0"/>
                        </a:rPr>
                        <a:t>2 Pipe - 8' beam</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$49,890</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$43,890</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12%</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extLst>
                  <a:ext uri="{0D108BD9-81ED-4DB2-BD59-A6C34878D82A}">
                    <a16:rowId xmlns:a16="http://schemas.microsoft.com/office/drawing/2014/main" val="10003"/>
                  </a:ext>
                </a:extLst>
              </a:tr>
              <a:tr h="1560728">
                <a:tc>
                  <a:txBody>
                    <a:bodyPr/>
                    <a:lstStyle/>
                    <a:p>
                      <a:pPr algn="l" fontAlgn="ctr"/>
                      <a:r>
                        <a:rPr lang="en-US" sz="1500" u="none" strike="noStrike" dirty="0">
                          <a:effectLst/>
                          <a:latin typeface="Source Sans Pro" panose="020B0503030403020204" pitchFamily="34" charset="0"/>
                          <a:ea typeface="Source Sans Pro" panose="020B0503030403020204" pitchFamily="34" charset="0"/>
                        </a:rPr>
                        <a:t>Estimated</a:t>
                      </a:r>
                      <a:r>
                        <a:rPr lang="en-US" sz="1500" u="none" strike="noStrike" baseline="30000" dirty="0">
                          <a:effectLst/>
                          <a:latin typeface="Source Sans Pro" panose="020B0503030403020204" pitchFamily="34" charset="0"/>
                          <a:ea typeface="Source Sans Pro" panose="020B0503030403020204" pitchFamily="34" charset="0"/>
                        </a:rPr>
                        <a:t> (4)</a:t>
                      </a:r>
                      <a:r>
                        <a:rPr lang="en-US" sz="1500" u="none" strike="noStrike" dirty="0">
                          <a:effectLst/>
                          <a:latin typeface="Source Sans Pro" panose="020B0503030403020204" pitchFamily="34" charset="0"/>
                          <a:ea typeface="Source Sans Pro" panose="020B0503030403020204" pitchFamily="34" charset="0"/>
                        </a:rPr>
                        <a:t> Installation Cost</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l" fontAlgn="ctr"/>
                      <a:r>
                        <a:rPr lang="en-US" sz="1500" u="none" strike="noStrike" dirty="0">
                          <a:effectLst/>
                          <a:latin typeface="Source Sans Pro" panose="020B0503030403020204" pitchFamily="34" charset="0"/>
                          <a:ea typeface="Source Sans Pro" panose="020B0503030403020204" pitchFamily="34" charset="0"/>
                        </a:rPr>
                        <a:t>Piping Cost</a:t>
                      </a:r>
                      <a:br>
                        <a:rPr lang="en-US" sz="1500" u="none" strike="noStrike" dirty="0">
                          <a:effectLst/>
                          <a:latin typeface="Source Sans Pro" panose="020B0503030403020204" pitchFamily="34" charset="0"/>
                          <a:ea typeface="Source Sans Pro" panose="020B0503030403020204" pitchFamily="34" charset="0"/>
                        </a:rPr>
                      </a:b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Valves, controllers, flow measurement, electrical, etc.</a:t>
                      </a:r>
                      <a:br>
                        <a:rPr lang="en-US" sz="1500" u="none" strike="noStrike" dirty="0">
                          <a:effectLst/>
                          <a:latin typeface="Source Sans Pro" panose="020B0503030403020204" pitchFamily="34" charset="0"/>
                          <a:ea typeface="Source Sans Pro" panose="020B0503030403020204" pitchFamily="34" charset="0"/>
                        </a:rPr>
                      </a:b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NEUTON Pump Modules</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$8,400</a:t>
                      </a:r>
                      <a:br>
                        <a:rPr lang="en-US" sz="1500" u="none" strike="noStrike" dirty="0">
                          <a:effectLst/>
                          <a:latin typeface="Source Sans Pro" panose="020B0503030403020204" pitchFamily="34" charset="0"/>
                          <a:ea typeface="Source Sans Pro" panose="020B0503030403020204" pitchFamily="34" charset="0"/>
                        </a:rPr>
                      </a:b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$9,940</a:t>
                      </a:r>
                    </a:p>
                    <a:p>
                      <a:pPr algn="ctr" fontAlgn="ctr"/>
                      <a:br>
                        <a:rPr lang="en-US" sz="1500" u="none" strike="noStrike" dirty="0">
                          <a:effectLst/>
                          <a:latin typeface="Source Sans Pro" panose="020B0503030403020204" pitchFamily="34" charset="0"/>
                          <a:ea typeface="Source Sans Pro" panose="020B0503030403020204" pitchFamily="34" charset="0"/>
                        </a:rPr>
                      </a:b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$4,200</a:t>
                      </a:r>
                      <a:br>
                        <a:rPr lang="en-US" sz="1500" u="none" strike="noStrike" dirty="0">
                          <a:effectLst/>
                          <a:latin typeface="Source Sans Pro" panose="020B0503030403020204" pitchFamily="34" charset="0"/>
                          <a:ea typeface="Source Sans Pro" panose="020B0503030403020204" pitchFamily="34" charset="0"/>
                        </a:rPr>
                      </a:b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$3,220</a:t>
                      </a:r>
                      <a:br>
                        <a:rPr lang="en-US" sz="1500" u="none" strike="noStrike" dirty="0">
                          <a:effectLst/>
                          <a:latin typeface="Source Sans Pro" panose="020B0503030403020204" pitchFamily="34" charset="0"/>
                          <a:ea typeface="Source Sans Pro" panose="020B0503030403020204" pitchFamily="34" charset="0"/>
                        </a:rPr>
                      </a:b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$25,900</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50%</a:t>
                      </a:r>
                      <a:br>
                        <a:rPr lang="en-US" sz="1500" u="none" strike="noStrike" dirty="0">
                          <a:effectLst/>
                          <a:latin typeface="Source Sans Pro" panose="020B0503030403020204" pitchFamily="34" charset="0"/>
                          <a:ea typeface="Source Sans Pro" panose="020B0503030403020204" pitchFamily="34" charset="0"/>
                        </a:rPr>
                      </a:br>
                      <a:br>
                        <a:rPr lang="en-US" sz="1500" u="none" strike="noStrike" dirty="0">
                          <a:effectLst/>
                          <a:latin typeface="Source Sans Pro" panose="020B0503030403020204" pitchFamily="34" charset="0"/>
                          <a:ea typeface="Source Sans Pro" panose="020B0503030403020204" pitchFamily="34" charset="0"/>
                        </a:rPr>
                      </a:br>
                      <a:r>
                        <a:rPr lang="en-US" sz="1500" u="none" strike="noStrike" dirty="0">
                          <a:effectLst/>
                          <a:latin typeface="Source Sans Pro" panose="020B0503030403020204" pitchFamily="34" charset="0"/>
                          <a:ea typeface="Source Sans Pro" panose="020B0503030403020204" pitchFamily="34" charset="0"/>
                        </a:rPr>
                        <a:t>-161%</a:t>
                      </a:r>
                      <a:br>
                        <a:rPr lang="en-US" sz="1500" u="none" strike="noStrike" dirty="0">
                          <a:effectLst/>
                          <a:latin typeface="Source Sans Pro" panose="020B0503030403020204" pitchFamily="34" charset="0"/>
                          <a:ea typeface="Source Sans Pro" panose="020B0503030403020204" pitchFamily="34" charset="0"/>
                        </a:rPr>
                      </a:br>
                      <a:br>
                        <a:rPr lang="en-US" sz="1500" u="none" strike="noStrike" dirty="0">
                          <a:effectLst/>
                          <a:latin typeface="Source Sans Pro" panose="020B0503030403020204" pitchFamily="34" charset="0"/>
                          <a:ea typeface="Source Sans Pro" panose="020B0503030403020204" pitchFamily="34" charset="0"/>
                        </a:rPr>
                      </a:b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extLst>
                  <a:ext uri="{0D108BD9-81ED-4DB2-BD59-A6C34878D82A}">
                    <a16:rowId xmlns:a16="http://schemas.microsoft.com/office/drawing/2014/main" val="10004"/>
                  </a:ext>
                </a:extLst>
              </a:tr>
              <a:tr h="346829">
                <a:tc>
                  <a:txBody>
                    <a:bodyPr/>
                    <a:lstStyle/>
                    <a:p>
                      <a:pPr algn="l" fontAlgn="ct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l" fontAlgn="ctr"/>
                      <a:r>
                        <a:rPr lang="en-US" sz="1500" u="none" strike="noStrike" dirty="0">
                          <a:effectLst/>
                          <a:latin typeface="Source Sans Pro" panose="020B0503030403020204" pitchFamily="34" charset="0"/>
                          <a:ea typeface="Source Sans Pro" panose="020B0503030403020204" pitchFamily="34" charset="0"/>
                        </a:rPr>
                        <a:t>Total Installation Cost</a:t>
                      </a:r>
                      <a:endParaRPr lang="en-US" sz="1500" b="1"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$68,230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u="none" strike="noStrike" dirty="0">
                          <a:effectLst/>
                          <a:latin typeface="Source Sans Pro" panose="020B0503030403020204" pitchFamily="34" charset="0"/>
                          <a:ea typeface="Source Sans Pro" panose="020B0503030403020204" pitchFamily="34" charset="0"/>
                        </a:rPr>
                        <a:t>$77,300 </a:t>
                      </a:r>
                      <a:endParaRPr lang="en-US" sz="15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52025" marR="52025" marT="52025" marB="52025" anchor="ctr"/>
                </a:tc>
                <a:tc>
                  <a:txBody>
                    <a:bodyPr/>
                    <a:lstStyle/>
                    <a:p>
                      <a:pPr algn="ctr" fontAlgn="ctr"/>
                      <a:r>
                        <a:rPr lang="en-US" sz="1500" b="1" u="none" strike="noStrike" dirty="0">
                          <a:solidFill>
                            <a:srgbClr val="FF0000"/>
                          </a:solidFill>
                          <a:effectLst/>
                          <a:latin typeface="Source Sans Pro" panose="020B0503030403020204" pitchFamily="34" charset="0"/>
                          <a:ea typeface="Source Sans Pro" panose="020B0503030403020204" pitchFamily="34" charset="0"/>
                        </a:rPr>
                        <a:t>($9,070)</a:t>
                      </a:r>
                      <a:endParaRPr lang="en-US" sz="1500" b="1" i="0" u="none" strike="noStrike" dirty="0">
                        <a:solidFill>
                          <a:srgbClr val="FF0000"/>
                        </a:solidFill>
                        <a:effectLst/>
                        <a:latin typeface="Source Sans Pro" panose="020B0503030403020204" pitchFamily="34" charset="0"/>
                        <a:ea typeface="Source Sans Pro" panose="020B0503030403020204" pitchFamily="34" charset="0"/>
                      </a:endParaRPr>
                    </a:p>
                  </a:txBody>
                  <a:tcPr marL="52025" marR="52025" marT="52025" marB="52025" anchor="ctr"/>
                </a:tc>
                <a:extLst>
                  <a:ext uri="{0D108BD9-81ED-4DB2-BD59-A6C34878D82A}">
                    <a16:rowId xmlns:a16="http://schemas.microsoft.com/office/drawing/2014/main" val="10005"/>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083156691"/>
              </p:ext>
            </p:extLst>
          </p:nvPr>
        </p:nvGraphicFramePr>
        <p:xfrm>
          <a:off x="65037" y="5810113"/>
          <a:ext cx="12061925" cy="832485"/>
        </p:xfrm>
        <a:graphic>
          <a:graphicData uri="http://schemas.openxmlformats.org/drawingml/2006/table">
            <a:tbl>
              <a:tblPr>
                <a:tableStyleId>{5C22544A-7EE6-4342-B048-85BDC9FD1C3A}</a:tableStyleId>
              </a:tblPr>
              <a:tblGrid>
                <a:gridCol w="12061925">
                  <a:extLst>
                    <a:ext uri="{9D8B030D-6E8A-4147-A177-3AD203B41FA5}">
                      <a16:colId xmlns:a16="http://schemas.microsoft.com/office/drawing/2014/main" val="20000"/>
                    </a:ext>
                  </a:extLst>
                </a:gridCol>
              </a:tblGrid>
              <a:tr h="182880">
                <a:tc>
                  <a:txBody>
                    <a:bodyPr/>
                    <a:lstStyle/>
                    <a:p>
                      <a:pPr algn="l" fontAlgn="ctr"/>
                      <a:r>
                        <a:rPr lang="en-US" sz="1000" u="none" strike="noStrike" dirty="0">
                          <a:effectLst/>
                          <a:latin typeface="Source Sans Pro" panose="020B0503030403020204" pitchFamily="34" charset="0"/>
                          <a:ea typeface="Source Sans Pro" panose="020B0503030403020204" pitchFamily="34" charset="0"/>
                        </a:rPr>
                        <a:t>Note 1: Reflects the difference between a low efficiency and high efficiency ECM pump</a:t>
                      </a:r>
                      <a:endParaRPr lang="en-US" sz="1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525" marR="9525" marT="9525" marB="0" anchor="ctr"/>
                </a:tc>
                <a:extLst>
                  <a:ext uri="{0D108BD9-81ED-4DB2-BD59-A6C34878D82A}">
                    <a16:rowId xmlns:a16="http://schemas.microsoft.com/office/drawing/2014/main" val="10000"/>
                  </a:ext>
                </a:extLst>
              </a:tr>
              <a:tr h="182880">
                <a:tc>
                  <a:txBody>
                    <a:bodyPr/>
                    <a:lstStyle/>
                    <a:p>
                      <a:pPr algn="l" fontAlgn="ctr"/>
                      <a:r>
                        <a:rPr lang="en-US" sz="1000" u="none" strike="noStrike" dirty="0">
                          <a:effectLst/>
                          <a:latin typeface="Source Sans Pro" panose="020B0503030403020204" pitchFamily="34" charset="0"/>
                          <a:ea typeface="Source Sans Pro" panose="020B0503030403020204" pitchFamily="34" charset="0"/>
                        </a:rPr>
                        <a:t>Note 2: Comparison with the preferred high efficiency pump used for NEUTON</a:t>
                      </a:r>
                      <a:endParaRPr lang="en-US" sz="1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525" marR="9525" marT="9525" marB="0" anchor="ctr"/>
                </a:tc>
                <a:extLst>
                  <a:ext uri="{0D108BD9-81ED-4DB2-BD59-A6C34878D82A}">
                    <a16:rowId xmlns:a16="http://schemas.microsoft.com/office/drawing/2014/main" val="10001"/>
                  </a:ext>
                </a:extLst>
              </a:tr>
              <a:tr h="304800">
                <a:tc>
                  <a:txBody>
                    <a:bodyPr/>
                    <a:lstStyle/>
                    <a:p>
                      <a:pPr algn="l" fontAlgn="ctr"/>
                      <a:r>
                        <a:rPr lang="en-US" sz="1000" u="none" strike="noStrike" dirty="0">
                          <a:effectLst/>
                          <a:latin typeface="Source Sans Pro" panose="020B0503030403020204" pitchFamily="34" charset="0"/>
                          <a:ea typeface="Source Sans Pro" panose="020B0503030403020204" pitchFamily="34" charset="0"/>
                        </a:rPr>
                        <a:t>Note 3: Reflects cost difference between a two pipe and 4 pipe coil in the chilled beams (required by SOA approach)</a:t>
                      </a:r>
                      <a:endParaRPr lang="en-US" sz="1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525" marR="9525" marT="9525" marB="0" anchor="ctr"/>
                </a:tc>
                <a:extLst>
                  <a:ext uri="{0D108BD9-81ED-4DB2-BD59-A6C34878D82A}">
                    <a16:rowId xmlns:a16="http://schemas.microsoft.com/office/drawing/2014/main" val="10002"/>
                  </a:ext>
                </a:extLst>
              </a:tr>
              <a:tr h="91440">
                <a:tc>
                  <a:txBody>
                    <a:bodyPr/>
                    <a:lstStyle/>
                    <a:p>
                      <a:pPr algn="l" fontAlgn="ctr"/>
                      <a:r>
                        <a:rPr lang="en-US" sz="1000" u="none" strike="noStrike" dirty="0">
                          <a:effectLst/>
                          <a:latin typeface="Source Sans Pro" panose="020B0503030403020204" pitchFamily="34" charset="0"/>
                          <a:ea typeface="Source Sans Pro" panose="020B0503030403020204" pitchFamily="34" charset="0"/>
                        </a:rPr>
                        <a:t>Note 4: Pipe cost and component installation cost estimates from R.S. Means (2009)</a:t>
                      </a:r>
                      <a:endParaRPr lang="en-US" sz="1000" b="0" i="0" u="none" strike="noStrike" dirty="0">
                        <a:solidFill>
                          <a:srgbClr val="000000"/>
                        </a:solidFill>
                        <a:effectLst/>
                        <a:latin typeface="Source Sans Pro" panose="020B0503030403020204" pitchFamily="34" charset="0"/>
                        <a:ea typeface="Source Sans Pro" panose="020B0503030403020204" pitchFamily="34" charset="0"/>
                      </a:endParaRPr>
                    </a:p>
                  </a:txBody>
                  <a:tcPr marL="9525" marR="9525" marT="9525" marB="0" anchor="ct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140887" y="215402"/>
            <a:ext cx="9230816" cy="470817"/>
          </a:xfrm>
        </p:spPr>
        <p:txBody>
          <a:bodyPr/>
          <a:lstStyle/>
          <a:p>
            <a:r>
              <a:rPr lang="en-US" dirty="0"/>
              <a:t>Zone Internal Loop Cost Analysis: NEUTON vs. SOA</a:t>
            </a:r>
          </a:p>
        </p:txBody>
      </p:sp>
    </p:spTree>
    <p:extLst>
      <p:ext uri="{BB962C8B-B14F-4D97-AF65-F5344CB8AC3E}">
        <p14:creationId xmlns:p14="http://schemas.microsoft.com/office/powerpoint/2010/main" val="34598167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270BB-6381-274C-F71B-0990B34ADBE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20B652A-E9CF-10C6-7207-0AE3657DB6E0}"/>
              </a:ext>
              <a:ext uri="{C183D7F6-B498-43B3-948B-1728B52AA6E4}">
                <adec:decorative xmlns:adec="http://schemas.microsoft.com/office/drawing/2017/decorative" val="1"/>
              </a:ext>
            </a:extLst>
          </p:cNvPr>
          <p:cNvSpPr/>
          <p:nvPr/>
        </p:nvSpPr>
        <p:spPr>
          <a:xfrm>
            <a:off x="0" y="0"/>
            <a:ext cx="12192000" cy="6960358"/>
          </a:xfrm>
          <a:prstGeom prst="rect">
            <a:avLst/>
          </a:prstGeom>
          <a:solidFill>
            <a:srgbClr val="59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5">
            <a:extLst>
              <a:ext uri="{FF2B5EF4-FFF2-40B4-BE49-F238E27FC236}">
                <a16:creationId xmlns:a16="http://schemas.microsoft.com/office/drawing/2014/main" id="{FE842D0F-27C2-9079-CB37-6D270D86410D}"/>
              </a:ext>
            </a:extLst>
          </p:cNvPr>
          <p:cNvSpPr txBox="1">
            <a:spLocks/>
          </p:cNvSpPr>
          <p:nvPr/>
        </p:nvSpPr>
        <p:spPr>
          <a:xfrm>
            <a:off x="3168330" y="3123315"/>
            <a:ext cx="5855341" cy="611371"/>
          </a:xfrm>
          <a:prstGeom prst="rect">
            <a:avLst/>
          </a:prstGeom>
        </p:spPr>
        <p:txBody>
          <a:bodyPr vert="horz" lIns="0" tIns="0" rIns="0" bIns="0" rtlCol="0" anchor="b">
            <a:noAutofit/>
          </a:bodyPr>
          <a:lstStyle>
            <a:lvl1pPr algn="l" defTabSz="914400" rtl="0" eaLnBrk="1" latinLnBrk="0" hangingPunct="1">
              <a:lnSpc>
                <a:spcPct val="85000"/>
              </a:lnSpc>
              <a:spcBef>
                <a:spcPct val="0"/>
              </a:spcBef>
              <a:buNone/>
              <a:defRPr sz="3600" kern="1200">
                <a:solidFill>
                  <a:schemeClr val="bg1"/>
                </a:solidFill>
                <a:latin typeface="+mj-lt"/>
                <a:ea typeface="+mj-ea"/>
                <a:cs typeface="+mj-cs"/>
              </a:defRPr>
            </a:lvl1pPr>
          </a:lstStyle>
          <a:p>
            <a:r>
              <a:rPr lang="en-US" b="1" dirty="0">
                <a:latin typeface="Source Sans Pro" panose="020B0503030403020204" pitchFamily="34" charset="0"/>
                <a:ea typeface="Source Sans Pro" panose="020B0503030403020204" pitchFamily="34" charset="0"/>
              </a:rPr>
              <a:t>Energy Saving With NEUTON</a:t>
            </a:r>
          </a:p>
        </p:txBody>
      </p:sp>
    </p:spTree>
    <p:extLst>
      <p:ext uri="{BB962C8B-B14F-4D97-AF65-F5344CB8AC3E}">
        <p14:creationId xmlns:p14="http://schemas.microsoft.com/office/powerpoint/2010/main" val="19572411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99542" y="243041"/>
            <a:ext cx="9230816" cy="470817"/>
          </a:xfrm>
        </p:spPr>
        <p:txBody>
          <a:bodyPr>
            <a:noAutofit/>
          </a:bodyPr>
          <a:lstStyle/>
          <a:p>
            <a:pPr algn="l" eaLnBrk="1" hangingPunct="1"/>
            <a:r>
              <a:rPr lang="en-US" dirty="0"/>
              <a:t>Energy Use Comparison</a:t>
            </a:r>
          </a:p>
        </p:txBody>
      </p:sp>
      <p:sp>
        <p:nvSpPr>
          <p:cNvPr id="2" name="Rectangle 1"/>
          <p:cNvSpPr/>
          <p:nvPr/>
        </p:nvSpPr>
        <p:spPr>
          <a:xfrm>
            <a:off x="1508597" y="5968628"/>
            <a:ext cx="9174806" cy="646331"/>
          </a:xfrm>
          <a:prstGeom prst="rect">
            <a:avLst/>
          </a:prstGeom>
        </p:spPr>
        <p:txBody>
          <a:bodyPr wrap="square">
            <a:spAutoFit/>
          </a:bodyPr>
          <a:lstStyle/>
          <a:p>
            <a:r>
              <a:rPr lang="en-US" dirty="0">
                <a:latin typeface="Source Sans Pro" panose="020B0503030403020204" pitchFamily="34" charset="0"/>
                <a:ea typeface="Source Sans Pro" panose="020B0503030403020204" pitchFamily="34" charset="0"/>
              </a:rPr>
              <a:t>This chart shows energy modeling completed for a 200,000 </a:t>
            </a:r>
            <a:r>
              <a:rPr lang="en-US" dirty="0" err="1">
                <a:latin typeface="Source Sans Pro" panose="020B0503030403020204" pitchFamily="34" charset="0"/>
                <a:ea typeface="Source Sans Pro" panose="020B0503030403020204" pitchFamily="34" charset="0"/>
              </a:rPr>
              <a:t>sq.ft</a:t>
            </a:r>
            <a:r>
              <a:rPr lang="en-US" dirty="0">
                <a:latin typeface="Source Sans Pro" panose="020B0503030403020204" pitchFamily="34" charset="0"/>
                <a:ea typeface="Source Sans Pro" panose="020B0503030403020204" pitchFamily="34" charset="0"/>
              </a:rPr>
              <a:t>. high school. NEUTON pump modules combined with chilled beams result in the most energy efficient system available.</a:t>
            </a:r>
          </a:p>
        </p:txBody>
      </p:sp>
      <p:pic>
        <p:nvPicPr>
          <p:cNvPr id="4" name="Picture 3">
            <a:extLst>
              <a:ext uri="{FF2B5EF4-FFF2-40B4-BE49-F238E27FC236}">
                <a16:creationId xmlns:a16="http://schemas.microsoft.com/office/drawing/2014/main" id="{B49BE5DE-18CF-153D-169A-F056E0DEFD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900" y="1014120"/>
            <a:ext cx="10538200" cy="482975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0296" y="4193109"/>
            <a:ext cx="1515727" cy="1512366"/>
          </a:xfrm>
          <a:prstGeom prst="rect">
            <a:avLst/>
          </a:prstGeom>
        </p:spPr>
      </p:pic>
    </p:spTree>
    <p:extLst>
      <p:ext uri="{BB962C8B-B14F-4D97-AF65-F5344CB8AC3E}">
        <p14:creationId xmlns:p14="http://schemas.microsoft.com/office/powerpoint/2010/main" val="205255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69358" y="185820"/>
            <a:ext cx="9230816" cy="470817"/>
          </a:xfrm>
        </p:spPr>
        <p:txBody>
          <a:bodyPr>
            <a:normAutofit/>
          </a:bodyPr>
          <a:lstStyle/>
          <a:p>
            <a:pPr algn="l" eaLnBrk="1" hangingPunct="1"/>
            <a:r>
              <a:rPr lang="en-US" dirty="0"/>
              <a:t>Substantial Pump Energy Savings Example</a:t>
            </a: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100138" y="1514065"/>
            <a:ext cx="9991724" cy="4406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69358" y="822787"/>
            <a:ext cx="11203517" cy="923330"/>
          </a:xfrm>
          <a:prstGeom prst="rect">
            <a:avLst/>
          </a:prstGeom>
        </p:spPr>
        <p:txBody>
          <a:bodyPr wrap="square">
            <a:spAutoFit/>
          </a:bodyPr>
          <a:lstStyle/>
          <a:p>
            <a:r>
              <a:rPr lang="en-US" b="1" dirty="0">
                <a:latin typeface="Source Sans Pro" panose="020B0503030403020204" pitchFamily="34" charset="0"/>
                <a:ea typeface="Source Sans Pro" panose="020B0503030403020204" pitchFamily="34" charset="0"/>
              </a:rPr>
              <a:t>Graphic representation of energy use comparison between the baseline cycled constant speed zone pump and the high efficiency variable speed zone pump used in NEUTON.</a:t>
            </a:r>
          </a:p>
          <a:p>
            <a:pPr algn="ctr"/>
            <a:r>
              <a:rPr lang="en-US" b="1" dirty="0"/>
              <a:t> </a:t>
            </a:r>
          </a:p>
        </p:txBody>
      </p:sp>
      <p:sp>
        <p:nvSpPr>
          <p:cNvPr id="3" name="Rectangle 2"/>
          <p:cNvSpPr/>
          <p:nvPr/>
        </p:nvSpPr>
        <p:spPr>
          <a:xfrm>
            <a:off x="305329" y="6035213"/>
            <a:ext cx="11581342" cy="400110"/>
          </a:xfrm>
          <a:prstGeom prst="rect">
            <a:avLst/>
          </a:prstGeom>
        </p:spPr>
        <p:txBody>
          <a:bodyPr wrap="square">
            <a:spAutoFit/>
          </a:bodyPr>
          <a:lstStyle/>
          <a:p>
            <a:r>
              <a:rPr lang="en-US" sz="2000" b="1" cap="all" dirty="0">
                <a:solidFill>
                  <a:srgbClr val="1A3731"/>
                </a:solidFill>
                <a:latin typeface="Source Sans Pro" panose="020B0503030403020204" pitchFamily="34" charset="0"/>
                <a:ea typeface="Source Sans Pro" panose="020B0503030403020204" pitchFamily="34" charset="0"/>
              </a:rPr>
              <a:t>R</a:t>
            </a:r>
            <a:r>
              <a:rPr lang="en-US" sz="2000" b="1" dirty="0">
                <a:solidFill>
                  <a:srgbClr val="1A3731"/>
                </a:solidFill>
                <a:latin typeface="Source Sans Pro" panose="020B0503030403020204" pitchFamily="34" charset="0"/>
                <a:ea typeface="Source Sans Pro" panose="020B0503030403020204" pitchFamily="34" charset="0"/>
              </a:rPr>
              <a:t>esults</a:t>
            </a:r>
            <a:r>
              <a:rPr lang="en-US" sz="2000" b="1" cap="all" dirty="0">
                <a:solidFill>
                  <a:srgbClr val="1A3731"/>
                </a:solidFill>
                <a:latin typeface="Source Sans Pro" panose="020B0503030403020204" pitchFamily="34" charset="0"/>
                <a:ea typeface="Source Sans Pro" panose="020B0503030403020204" pitchFamily="34" charset="0"/>
              </a:rPr>
              <a:t>:  NEUTON </a:t>
            </a:r>
            <a:r>
              <a:rPr lang="en-US" sz="2000" b="1" dirty="0">
                <a:solidFill>
                  <a:srgbClr val="1A3731"/>
                </a:solidFill>
                <a:latin typeface="Source Sans Pro" panose="020B0503030403020204" pitchFamily="34" charset="0"/>
                <a:ea typeface="Source Sans Pro" panose="020B0503030403020204" pitchFamily="34" charset="0"/>
              </a:rPr>
              <a:t>uses an average of 80% less pump energy to achieve the same beam cooling output</a:t>
            </a:r>
          </a:p>
        </p:txBody>
      </p:sp>
    </p:spTree>
    <p:extLst>
      <p:ext uri="{BB962C8B-B14F-4D97-AF65-F5344CB8AC3E}">
        <p14:creationId xmlns:p14="http://schemas.microsoft.com/office/powerpoint/2010/main" val="22594069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1"/>
          <p:cNvSpPr>
            <a:spLocks noGrp="1"/>
          </p:cNvSpPr>
          <p:nvPr>
            <p:ph type="body" sz="quarter" idx="11"/>
          </p:nvPr>
        </p:nvSpPr>
        <p:spPr>
          <a:xfrm>
            <a:off x="324180" y="931753"/>
            <a:ext cx="6995846" cy="5461790"/>
          </a:xfrm>
        </p:spPr>
        <p:txBody>
          <a:bodyPr>
            <a:normAutofit/>
          </a:bodyPr>
          <a:lstStyle/>
          <a:p>
            <a:pPr marL="342900" indent="-342900">
              <a:buFont typeface="Arial" panose="020B0604020202020204" pitchFamily="34" charset="0"/>
              <a:buChar char="•"/>
            </a:pPr>
            <a:r>
              <a:rPr lang="en-US" sz="1800" dirty="0"/>
              <a:t>High efficiency ECM motor combined with substantial power reduction offered by variable flow pump results in significant energy savings over a traditional, constant flow – on/off design approach</a:t>
            </a:r>
            <a:br>
              <a:rPr lang="en-US" sz="1800" dirty="0"/>
            </a:br>
            <a:endParaRPr lang="en-US" sz="1800" dirty="0"/>
          </a:p>
          <a:p>
            <a:pPr marL="342900" indent="-342900">
              <a:buFont typeface="Arial" panose="020B0604020202020204" pitchFamily="34" charset="0"/>
              <a:buChar char="•"/>
            </a:pPr>
            <a:r>
              <a:rPr lang="en-US" sz="1800" dirty="0"/>
              <a:t>Three cooling conditions analyzed: peak coil cooling power (24,000 BTUs), 80% of peak (19,200 BTUs) and 60% of peak (14,400 BTUs).</a:t>
            </a:r>
            <a:br>
              <a:rPr lang="en-US" sz="1800" dirty="0"/>
            </a:br>
            <a:endParaRPr lang="en-US" sz="1800" dirty="0"/>
          </a:p>
          <a:p>
            <a:pPr marL="342900" indent="-342900">
              <a:buFont typeface="Arial" panose="020B0604020202020204" pitchFamily="34" charset="0"/>
              <a:buChar char="•"/>
            </a:pPr>
            <a:r>
              <a:rPr lang="en-US" sz="1800" dirty="0"/>
              <a:t>Constant speed pump operated to deliver a constant flow of 6 GPM at a 13 foot pressure head – cycled on and off during part load </a:t>
            </a:r>
            <a:br>
              <a:rPr lang="en-US" sz="1800" dirty="0"/>
            </a:br>
            <a:endParaRPr lang="en-US" sz="1800" dirty="0"/>
          </a:p>
          <a:p>
            <a:pPr marL="342900" indent="-342900">
              <a:buFont typeface="Arial" panose="020B0604020202020204" pitchFamily="34" charset="0"/>
              <a:buChar char="•"/>
            </a:pPr>
            <a:r>
              <a:rPr lang="en-US" sz="1800" dirty="0"/>
              <a:t>ECM variable flow pump runs continuously, but varies the flow from 6 GPM down to 3 GPM</a:t>
            </a:r>
          </a:p>
          <a:p>
            <a:pPr marL="342900" indent="-342900">
              <a:buFont typeface="Arial" panose="020B0604020202020204" pitchFamily="34" charset="0"/>
              <a:buChar char="•"/>
            </a:pPr>
            <a:endParaRPr lang="en-US" sz="1800" dirty="0">
              <a:solidFill>
                <a:schemeClr val="tx2"/>
              </a:solidFill>
            </a:endParaRPr>
          </a:p>
          <a:p>
            <a:pPr marL="0" indent="0">
              <a:buNone/>
            </a:pPr>
            <a:r>
              <a:rPr lang="en-US" sz="1800" b="1" dirty="0">
                <a:solidFill>
                  <a:srgbClr val="1A3731"/>
                </a:solidFill>
              </a:rPr>
              <a:t>Results:  In this example, NEUTON uses an average of 80% less pump energy to achieve the same beam cooling output</a:t>
            </a:r>
          </a:p>
        </p:txBody>
      </p:sp>
      <p:sp>
        <p:nvSpPr>
          <p:cNvPr id="5122" name="Rectangle 2"/>
          <p:cNvSpPr>
            <a:spLocks noGrp="1" noChangeArrowheads="1"/>
          </p:cNvSpPr>
          <p:nvPr>
            <p:ph type="title"/>
          </p:nvPr>
        </p:nvSpPr>
        <p:spPr>
          <a:xfrm>
            <a:off x="324180" y="223991"/>
            <a:ext cx="5835465" cy="470817"/>
          </a:xfrm>
        </p:spPr>
        <p:txBody>
          <a:bodyPr>
            <a:normAutofit/>
          </a:bodyPr>
          <a:lstStyle/>
          <a:p>
            <a:pPr algn="l" eaLnBrk="1" hangingPunct="1"/>
            <a:r>
              <a:rPr lang="en-US" dirty="0"/>
              <a:t>Substantial Pump Energy Savings Example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9392" y="805038"/>
            <a:ext cx="4035309" cy="6052962"/>
          </a:xfrm>
          <a:prstGeom prst="rect">
            <a:avLst/>
          </a:prstGeom>
        </p:spPr>
      </p:pic>
    </p:spTree>
    <p:extLst>
      <p:ext uri="{BB962C8B-B14F-4D97-AF65-F5344CB8AC3E}">
        <p14:creationId xmlns:p14="http://schemas.microsoft.com/office/powerpoint/2010/main" val="26567282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EFA58-5521-4540-0853-409886A4D77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77C76F-B065-DA71-8A16-0CA0704A3B15}"/>
              </a:ext>
              <a:ext uri="{C183D7F6-B498-43B3-948B-1728B52AA6E4}">
                <adec:decorative xmlns:adec="http://schemas.microsoft.com/office/drawing/2017/decorative" val="1"/>
              </a:ext>
            </a:extLst>
          </p:cNvPr>
          <p:cNvSpPr/>
          <p:nvPr/>
        </p:nvSpPr>
        <p:spPr>
          <a:xfrm>
            <a:off x="0" y="0"/>
            <a:ext cx="12192000" cy="6960358"/>
          </a:xfrm>
          <a:prstGeom prst="rect">
            <a:avLst/>
          </a:prstGeom>
          <a:solidFill>
            <a:srgbClr val="596A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5">
            <a:extLst>
              <a:ext uri="{FF2B5EF4-FFF2-40B4-BE49-F238E27FC236}">
                <a16:creationId xmlns:a16="http://schemas.microsoft.com/office/drawing/2014/main" id="{0AFB86BB-56EA-BE0A-7C7C-FDD60ED5991B}"/>
              </a:ext>
            </a:extLst>
          </p:cNvPr>
          <p:cNvSpPr txBox="1">
            <a:spLocks/>
          </p:cNvSpPr>
          <p:nvPr/>
        </p:nvSpPr>
        <p:spPr>
          <a:xfrm>
            <a:off x="4865528" y="3123315"/>
            <a:ext cx="2460945" cy="611371"/>
          </a:xfrm>
          <a:prstGeom prst="rect">
            <a:avLst/>
          </a:prstGeom>
        </p:spPr>
        <p:txBody>
          <a:bodyPr vert="horz" lIns="0" tIns="0" rIns="0" bIns="0" rtlCol="0" anchor="b">
            <a:noAutofit/>
          </a:bodyPr>
          <a:lstStyle>
            <a:lvl1pPr algn="l" defTabSz="914400" rtl="0" eaLnBrk="1" latinLnBrk="0" hangingPunct="1">
              <a:lnSpc>
                <a:spcPct val="85000"/>
              </a:lnSpc>
              <a:spcBef>
                <a:spcPct val="0"/>
              </a:spcBef>
              <a:buNone/>
              <a:defRPr sz="3600" kern="1200">
                <a:solidFill>
                  <a:schemeClr val="bg1"/>
                </a:solidFill>
                <a:latin typeface="+mj-lt"/>
                <a:ea typeface="+mj-ea"/>
                <a:cs typeface="+mj-cs"/>
              </a:defRPr>
            </a:lvl1pPr>
          </a:lstStyle>
          <a:p>
            <a:r>
              <a:rPr lang="en-US" b="1" dirty="0" err="1">
                <a:latin typeface="Source Sans Pro" panose="020B0503030403020204" pitchFamily="34" charset="0"/>
                <a:ea typeface="Source Sans Pro" panose="020B0503030403020204" pitchFamily="34" charset="0"/>
              </a:rPr>
              <a:t>Applicatons</a:t>
            </a:r>
            <a:endParaRPr lang="en-US"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1786946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ChangeArrowheads="1"/>
          </p:cNvSpPr>
          <p:nvPr/>
        </p:nvSpPr>
        <p:spPr bwMode="auto">
          <a:xfrm>
            <a:off x="1668448" y="176553"/>
            <a:ext cx="7323152"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ct val="30000"/>
              </a:spcBef>
              <a:buClr>
                <a:srgbClr val="B2B2B2"/>
              </a:buClr>
              <a:buFont typeface="Arial" pitchFamily="34" charset="0"/>
              <a:buChar char="•"/>
              <a:defRPr>
                <a:solidFill>
                  <a:schemeClr val="tx1"/>
                </a:solidFill>
                <a:latin typeface="Calibri" pitchFamily="34" charset="0"/>
              </a:defRPr>
            </a:lvl1pPr>
            <a:lvl2pPr marL="742950" indent="-285750" eaLnBrk="0" hangingPunct="0">
              <a:lnSpc>
                <a:spcPct val="90000"/>
              </a:lnSpc>
              <a:spcBef>
                <a:spcPct val="30000"/>
              </a:spcBef>
              <a:buClr>
                <a:srgbClr val="B2B2B2"/>
              </a:buClr>
              <a:buFont typeface="Arial" pitchFamily="34" charset="0"/>
              <a:buChar char="•"/>
              <a:defRPr sz="1600">
                <a:solidFill>
                  <a:schemeClr val="tx1"/>
                </a:solidFill>
                <a:latin typeface="Calibri" pitchFamily="34" charset="0"/>
              </a:defRPr>
            </a:lvl2pPr>
            <a:lvl3pPr marL="1143000" indent="-228600" eaLnBrk="0" hangingPunct="0">
              <a:lnSpc>
                <a:spcPct val="90000"/>
              </a:lnSpc>
              <a:spcBef>
                <a:spcPct val="30000"/>
              </a:spcBef>
              <a:buClr>
                <a:srgbClr val="B2B2B2"/>
              </a:buClr>
              <a:buFont typeface="Arial" pitchFamily="34" charset="0"/>
              <a:buChar char="•"/>
              <a:defRPr sz="1400">
                <a:solidFill>
                  <a:schemeClr val="tx1"/>
                </a:solidFill>
                <a:latin typeface="Calibri" pitchFamily="34" charset="0"/>
              </a:defRPr>
            </a:lvl3pPr>
            <a:lvl4pPr marL="1600200" indent="-228600" eaLnBrk="0" hangingPunct="0">
              <a:lnSpc>
                <a:spcPct val="90000"/>
              </a:lnSpc>
              <a:spcBef>
                <a:spcPct val="30000"/>
              </a:spcBef>
              <a:buClr>
                <a:srgbClr val="B2B2B2"/>
              </a:buClr>
              <a:buFont typeface="Arial" pitchFamily="34" charset="0"/>
              <a:buChar char="•"/>
              <a:defRPr sz="1200">
                <a:solidFill>
                  <a:schemeClr val="tx1"/>
                </a:solidFill>
                <a:latin typeface="Calibri" pitchFamily="34" charset="0"/>
              </a:defRPr>
            </a:lvl4pPr>
            <a:lvl5pPr marL="2057400" indent="-228600" eaLnBrk="0" hangingPunct="0">
              <a:lnSpc>
                <a:spcPct val="90000"/>
              </a:lnSpc>
              <a:spcBef>
                <a:spcPct val="30000"/>
              </a:spcBef>
              <a:buClr>
                <a:srgbClr val="B2B2B2"/>
              </a:buClr>
              <a:buFont typeface="Arial" pitchFamily="34" charset="0"/>
              <a:buChar char="•"/>
              <a:defRPr sz="1200">
                <a:solidFill>
                  <a:schemeClr val="tx1"/>
                </a:solidFill>
                <a:latin typeface="Calibri" pitchFamily="34" charset="0"/>
              </a:defRPr>
            </a:lvl5pPr>
            <a:lvl6pPr marL="2514600" indent="-228600" eaLnBrk="0" fontAlgn="base" hangingPunct="0">
              <a:lnSpc>
                <a:spcPct val="90000"/>
              </a:lnSpc>
              <a:spcBef>
                <a:spcPct val="30000"/>
              </a:spcBef>
              <a:spcAft>
                <a:spcPct val="0"/>
              </a:spcAft>
              <a:buClr>
                <a:srgbClr val="B2B2B2"/>
              </a:buClr>
              <a:buFont typeface="Arial" pitchFamily="34" charset="0"/>
              <a:buChar char="•"/>
              <a:defRPr sz="1200">
                <a:solidFill>
                  <a:schemeClr val="tx1"/>
                </a:solidFill>
                <a:latin typeface="Calibri" pitchFamily="34" charset="0"/>
              </a:defRPr>
            </a:lvl6pPr>
            <a:lvl7pPr marL="2971800" indent="-228600" eaLnBrk="0" fontAlgn="base" hangingPunct="0">
              <a:lnSpc>
                <a:spcPct val="90000"/>
              </a:lnSpc>
              <a:spcBef>
                <a:spcPct val="30000"/>
              </a:spcBef>
              <a:spcAft>
                <a:spcPct val="0"/>
              </a:spcAft>
              <a:buClr>
                <a:srgbClr val="B2B2B2"/>
              </a:buClr>
              <a:buFont typeface="Arial" pitchFamily="34" charset="0"/>
              <a:buChar char="•"/>
              <a:defRPr sz="1200">
                <a:solidFill>
                  <a:schemeClr val="tx1"/>
                </a:solidFill>
                <a:latin typeface="Calibri" pitchFamily="34" charset="0"/>
              </a:defRPr>
            </a:lvl7pPr>
            <a:lvl8pPr marL="3429000" indent="-228600" eaLnBrk="0" fontAlgn="base" hangingPunct="0">
              <a:lnSpc>
                <a:spcPct val="90000"/>
              </a:lnSpc>
              <a:spcBef>
                <a:spcPct val="30000"/>
              </a:spcBef>
              <a:spcAft>
                <a:spcPct val="0"/>
              </a:spcAft>
              <a:buClr>
                <a:srgbClr val="B2B2B2"/>
              </a:buClr>
              <a:buFont typeface="Arial" pitchFamily="34" charset="0"/>
              <a:buChar char="•"/>
              <a:defRPr sz="1200">
                <a:solidFill>
                  <a:schemeClr val="tx1"/>
                </a:solidFill>
                <a:latin typeface="Calibri" pitchFamily="34" charset="0"/>
              </a:defRPr>
            </a:lvl8pPr>
            <a:lvl9pPr marL="3886200" indent="-228600" eaLnBrk="0" fontAlgn="base" hangingPunct="0">
              <a:lnSpc>
                <a:spcPct val="90000"/>
              </a:lnSpc>
              <a:spcBef>
                <a:spcPct val="30000"/>
              </a:spcBef>
              <a:spcAft>
                <a:spcPct val="0"/>
              </a:spcAft>
              <a:buClr>
                <a:srgbClr val="B2B2B2"/>
              </a:buClr>
              <a:buFont typeface="Arial" pitchFamily="34" charset="0"/>
              <a:buChar char="•"/>
              <a:defRPr sz="1200">
                <a:solidFill>
                  <a:schemeClr val="tx1"/>
                </a:solidFill>
                <a:latin typeface="Calibri" pitchFamily="34" charset="0"/>
              </a:defRPr>
            </a:lvl9pPr>
          </a:lstStyle>
          <a:p>
            <a:pPr eaLnBrk="1" fontAlgn="base" hangingPunct="1">
              <a:lnSpc>
                <a:spcPct val="100000"/>
              </a:lnSpc>
              <a:spcBef>
                <a:spcPct val="0"/>
              </a:spcBef>
              <a:spcAft>
                <a:spcPct val="0"/>
              </a:spcAft>
              <a:buClrTx/>
              <a:buFontTx/>
              <a:buNone/>
            </a:pPr>
            <a:br>
              <a:rPr lang="en-US" altLang="fr-FR" i="1" dirty="0">
                <a:solidFill>
                  <a:srgbClr val="000000"/>
                </a:solidFill>
                <a:latin typeface="Arial" pitchFamily="34" charset="0"/>
                <a:cs typeface="Times New Roman" pitchFamily="18" charset="0"/>
              </a:rPr>
            </a:br>
            <a:endParaRPr lang="en-US" altLang="fr-FR" b="1" dirty="0">
              <a:solidFill>
                <a:srgbClr val="000000"/>
              </a:solidFill>
              <a:latin typeface="Arial" pitchFamily="34" charset="0"/>
              <a:cs typeface="Times New Roman" pitchFamily="18" charset="0"/>
            </a:endParaRPr>
          </a:p>
          <a:p>
            <a:pPr eaLnBrk="1" fontAlgn="base" hangingPunct="1">
              <a:lnSpc>
                <a:spcPct val="100000"/>
              </a:lnSpc>
              <a:spcBef>
                <a:spcPct val="0"/>
              </a:spcBef>
              <a:spcAft>
                <a:spcPct val="0"/>
              </a:spcAft>
              <a:buClrTx/>
              <a:buFontTx/>
              <a:buNone/>
            </a:pPr>
            <a:endParaRPr lang="en-US" altLang="fr-FR" sz="2200" b="1" dirty="0">
              <a:solidFill>
                <a:srgbClr val="000000"/>
              </a:solidFill>
              <a:latin typeface="Calibri"/>
              <a:cs typeface="Times New Roman" pitchFamily="18" charset="0"/>
            </a:endParaRPr>
          </a:p>
          <a:p>
            <a:pPr eaLnBrk="1" fontAlgn="base" hangingPunct="1">
              <a:lnSpc>
                <a:spcPct val="100000"/>
              </a:lnSpc>
              <a:spcBef>
                <a:spcPct val="0"/>
              </a:spcBef>
              <a:spcAft>
                <a:spcPct val="0"/>
              </a:spcAft>
              <a:buClrTx/>
              <a:buFontTx/>
              <a:buNone/>
            </a:pPr>
            <a:endParaRPr lang="en-US" altLang="fr-FR" sz="1100" dirty="0">
              <a:solidFill>
                <a:srgbClr val="000000"/>
              </a:solidFill>
              <a:latin typeface="Calibri"/>
              <a:cs typeface="Times New Roman" pitchFamily="18" charset="0"/>
            </a:endParaRPr>
          </a:p>
          <a:p>
            <a:pPr eaLnBrk="1" fontAlgn="base" hangingPunct="1">
              <a:lnSpc>
                <a:spcPct val="100000"/>
              </a:lnSpc>
              <a:spcBef>
                <a:spcPct val="0"/>
              </a:spcBef>
              <a:spcAft>
                <a:spcPct val="0"/>
              </a:spcAft>
              <a:buClrTx/>
              <a:buFontTx/>
              <a:buNone/>
            </a:pPr>
            <a:endParaRPr lang="en-US" altLang="fr-FR" dirty="0">
              <a:solidFill>
                <a:srgbClr val="000000"/>
              </a:solidFill>
              <a:latin typeface="Arial" pitchFamily="34" charset="0"/>
              <a:cs typeface="Times New Roman" pitchFamily="18" charset="0"/>
            </a:endParaRPr>
          </a:p>
        </p:txBody>
      </p:sp>
      <p:sp>
        <p:nvSpPr>
          <p:cNvPr id="4" name="Text Placeholder 3"/>
          <p:cNvSpPr>
            <a:spLocks noGrp="1"/>
          </p:cNvSpPr>
          <p:nvPr>
            <p:ph type="body" sz="quarter" idx="11"/>
          </p:nvPr>
        </p:nvSpPr>
        <p:spPr>
          <a:xfrm>
            <a:off x="6384971" y="930264"/>
            <a:ext cx="5536253" cy="5461790"/>
          </a:xfrm>
        </p:spPr>
        <p:txBody>
          <a:bodyPr>
            <a:normAutofit/>
          </a:bodyPr>
          <a:lstStyle/>
          <a:p>
            <a:pPr marL="342900" indent="-342900">
              <a:spcBef>
                <a:spcPts val="1200"/>
              </a:spcBef>
              <a:buFont typeface="Arial" panose="020B0604020202020204" pitchFamily="34" charset="0"/>
              <a:buChar char="•"/>
            </a:pPr>
            <a:r>
              <a:rPr lang="en-US" b="1" dirty="0"/>
              <a:t>LEED Chilled Beam Projects </a:t>
            </a:r>
            <a:r>
              <a:rPr lang="en-US" dirty="0"/>
              <a:t>where highest energy efficiency is desired</a:t>
            </a:r>
          </a:p>
          <a:p>
            <a:pPr marL="342900" indent="-342900">
              <a:spcBef>
                <a:spcPts val="1200"/>
              </a:spcBef>
              <a:buFont typeface="Arial" panose="020B0604020202020204" pitchFamily="34" charset="0"/>
              <a:buChar char="•"/>
            </a:pPr>
            <a:r>
              <a:rPr lang="en-US" b="1" dirty="0"/>
              <a:t>Schools, offices, laboratories, etc. </a:t>
            </a:r>
            <a:r>
              <a:rPr lang="en-US" dirty="0"/>
              <a:t>–reduce first costs of the system and provide long term energy savings</a:t>
            </a:r>
          </a:p>
          <a:p>
            <a:pPr marL="342900" indent="-342900">
              <a:spcBef>
                <a:spcPts val="1200"/>
              </a:spcBef>
              <a:buFont typeface="Arial" panose="020B0604020202020204" pitchFamily="34" charset="0"/>
              <a:buChar char="•"/>
            </a:pPr>
            <a:r>
              <a:rPr lang="en-US" b="1" dirty="0"/>
              <a:t>Renovations</a:t>
            </a:r>
            <a:r>
              <a:rPr lang="en-US" dirty="0"/>
              <a:t> –allows existing distribution piping accommodating traditional hot and cold-water temperatures to be reused  </a:t>
            </a:r>
          </a:p>
          <a:p>
            <a:pPr marL="342900" indent="-342900">
              <a:spcBef>
                <a:spcPts val="1200"/>
              </a:spcBef>
              <a:buFont typeface="Arial" panose="020B0604020202020204" pitchFamily="34" charset="0"/>
              <a:buChar char="•"/>
            </a:pPr>
            <a:r>
              <a:rPr lang="en-US" dirty="0"/>
              <a:t>Projects where installing active chilled beams at the </a:t>
            </a:r>
            <a:r>
              <a:rPr lang="en-US" b="1" dirty="0"/>
              <a:t>lowest cost is desired</a:t>
            </a:r>
          </a:p>
        </p:txBody>
      </p:sp>
      <p:sp>
        <p:nvSpPr>
          <p:cNvPr id="2" name="Title 1"/>
          <p:cNvSpPr>
            <a:spLocks noGrp="1"/>
          </p:cNvSpPr>
          <p:nvPr>
            <p:ph type="title"/>
          </p:nvPr>
        </p:nvSpPr>
        <p:spPr/>
        <p:txBody>
          <a:bodyPr/>
          <a:lstStyle/>
          <a:p>
            <a:r>
              <a:rPr lang="en-US" dirty="0"/>
              <a:t>Projects by Application Type*: Key selling points </a:t>
            </a:r>
          </a:p>
        </p:txBody>
      </p:sp>
      <p:sp>
        <p:nvSpPr>
          <p:cNvPr id="5" name="Rectangle 4"/>
          <p:cNvSpPr/>
          <p:nvPr/>
        </p:nvSpPr>
        <p:spPr>
          <a:xfrm>
            <a:off x="10408567" y="6238166"/>
            <a:ext cx="1285929" cy="307777"/>
          </a:xfrm>
          <a:prstGeom prst="rect">
            <a:avLst/>
          </a:prstGeom>
        </p:spPr>
        <p:txBody>
          <a:bodyPr wrap="none">
            <a:spAutoFit/>
          </a:bodyPr>
          <a:lstStyle/>
          <a:p>
            <a:pPr>
              <a:spcBef>
                <a:spcPts val="1200"/>
              </a:spcBef>
            </a:pPr>
            <a:r>
              <a:rPr lang="en-US" sz="1400" dirty="0">
                <a:latin typeface="Source Sans Pro" panose="020B0503030403020204" pitchFamily="34" charset="0"/>
                <a:ea typeface="Source Sans Pro" panose="020B0503030403020204" pitchFamily="34" charset="0"/>
              </a:rPr>
              <a:t>(*a partial list) </a:t>
            </a:r>
            <a:endParaRPr lang="en-US" sz="1400" b="1" dirty="0">
              <a:latin typeface="Source Sans Pro" panose="020B0503030403020204" pitchFamily="34" charset="0"/>
              <a:ea typeface="Source Sans Pro" panose="020B0503030403020204" pitchFamily="34"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
          <a:stretch/>
        </p:blipFill>
        <p:spPr>
          <a:xfrm>
            <a:off x="0" y="785037"/>
            <a:ext cx="6115137" cy="6072963"/>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0024" y="5338385"/>
            <a:ext cx="1449030" cy="1469155"/>
          </a:xfrm>
          <a:prstGeom prst="rect">
            <a:avLst/>
          </a:prstGeom>
        </p:spPr>
      </p:pic>
    </p:spTree>
    <p:extLst>
      <p:ext uri="{BB962C8B-B14F-4D97-AF65-F5344CB8AC3E}">
        <p14:creationId xmlns:p14="http://schemas.microsoft.com/office/powerpoint/2010/main" val="39779105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136711" y="893653"/>
            <a:ext cx="5835465" cy="5461790"/>
          </a:xfrm>
        </p:spPr>
        <p:txBody>
          <a:bodyPr>
            <a:normAutofit/>
          </a:bodyPr>
          <a:lstStyle/>
          <a:p>
            <a:pPr marL="0" lvl="0" indent="0">
              <a:buNone/>
            </a:pPr>
            <a:r>
              <a:rPr lang="en-US" sz="2200" dirty="0">
                <a:solidFill>
                  <a:srgbClr val="000000"/>
                </a:solidFill>
              </a:rPr>
              <a:t>Campbell Junior High School</a:t>
            </a:r>
            <a:br>
              <a:rPr lang="en-US" sz="2200" dirty="0">
                <a:solidFill>
                  <a:srgbClr val="000000"/>
                </a:solidFill>
              </a:rPr>
            </a:br>
            <a:r>
              <a:rPr lang="en-US" sz="1900" dirty="0">
                <a:solidFill>
                  <a:srgbClr val="000000"/>
                </a:solidFill>
              </a:rPr>
              <a:t>Winchester, Kentucky</a:t>
            </a:r>
          </a:p>
          <a:p>
            <a:pPr marL="0" lvl="0" indent="0">
              <a:lnSpc>
                <a:spcPct val="120000"/>
              </a:lnSpc>
              <a:buNone/>
            </a:pPr>
            <a:r>
              <a:rPr lang="en-US" sz="1900" i="1" dirty="0">
                <a:solidFill>
                  <a:srgbClr val="000000"/>
                </a:solidFill>
              </a:rPr>
              <a:t>3fficiency - (2) 5000-cfm Pinnacle DOAS units, (212) IQHC Active Chilled Beams, and (46) NEUTON Pump Modules</a:t>
            </a:r>
            <a:endParaRPr lang="en-US" sz="2200" i="1" dirty="0">
              <a:solidFill>
                <a:srgbClr val="000000"/>
              </a:solidFill>
            </a:endParaRPr>
          </a:p>
          <a:p>
            <a:pPr lvl="0">
              <a:spcBef>
                <a:spcPts val="1200"/>
              </a:spcBef>
            </a:pPr>
            <a:r>
              <a:rPr lang="en-US" sz="2000" dirty="0"/>
              <a:t>Combined chilled beam pinpoint indoor air comfort temperature and humidity control with energy efficiency</a:t>
            </a:r>
          </a:p>
          <a:p>
            <a:pPr lvl="0">
              <a:spcBef>
                <a:spcPts val="1200"/>
              </a:spcBef>
            </a:pPr>
            <a:r>
              <a:rPr lang="en-US" sz="2000" dirty="0"/>
              <a:t>Saved $147,000 labor/installation vs. a VRF System</a:t>
            </a:r>
          </a:p>
          <a:p>
            <a:pPr lvl="0">
              <a:spcBef>
                <a:spcPts val="1200"/>
              </a:spcBef>
            </a:pPr>
            <a:r>
              <a:rPr lang="en-US" sz="2000" dirty="0"/>
              <a:t>$33,000 annual energy savings over the school's former system</a:t>
            </a:r>
          </a:p>
          <a:p>
            <a:pPr lvl="0">
              <a:spcBef>
                <a:spcPts val="1200"/>
              </a:spcBef>
            </a:pPr>
            <a:r>
              <a:rPr lang="en-US" sz="2000" dirty="0"/>
              <a:t>Increased attendance at the school attributed to the quiet system and superior indoor air quality </a:t>
            </a:r>
            <a:endParaRPr lang="en-US" sz="1600" dirty="0">
              <a:solidFill>
                <a:srgbClr val="000000"/>
              </a:solidFill>
            </a:endParaRPr>
          </a:p>
        </p:txBody>
      </p:sp>
      <p:sp>
        <p:nvSpPr>
          <p:cNvPr id="2" name="Title 1"/>
          <p:cNvSpPr>
            <a:spLocks noGrp="1"/>
          </p:cNvSpPr>
          <p:nvPr>
            <p:ph type="title"/>
          </p:nvPr>
        </p:nvSpPr>
        <p:spPr>
          <a:xfrm>
            <a:off x="260535" y="233516"/>
            <a:ext cx="5835465" cy="470817"/>
          </a:xfrm>
        </p:spPr>
        <p:txBody>
          <a:bodyPr/>
          <a:lstStyle/>
          <a:p>
            <a:pPr eaLnBrk="1" hangingPunct="1"/>
            <a:r>
              <a:rPr lang="en-US" dirty="0">
                <a:cs typeface="+mn-cs"/>
              </a:rPr>
              <a:t>NEUTON: Case Study Example</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238875" y="820871"/>
            <a:ext cx="5953125" cy="6037129"/>
          </a:xfrm>
          <a:prstGeom prst="rect">
            <a:avLst/>
          </a:prstGeom>
        </p:spPr>
      </p:pic>
    </p:spTree>
    <p:extLst>
      <p:ext uri="{BB962C8B-B14F-4D97-AF65-F5344CB8AC3E}">
        <p14:creationId xmlns:p14="http://schemas.microsoft.com/office/powerpoint/2010/main" val="5664696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F2973E-1BE0-4309-8198-E4031471FE89}"/>
              </a:ext>
            </a:extLst>
          </p:cNvPr>
          <p:cNvSpPr>
            <a:spLocks noGrp="1"/>
          </p:cNvSpPr>
          <p:nvPr>
            <p:ph type="title"/>
          </p:nvPr>
        </p:nvSpPr>
        <p:spPr>
          <a:xfrm>
            <a:off x="-279208" y="0"/>
            <a:ext cx="7872875" cy="814269"/>
          </a:xfrm>
        </p:spPr>
        <p:txBody>
          <a:bodyPr/>
          <a:lstStyle/>
          <a:p>
            <a:endParaRPr lang="en-US" dirty="0">
              <a:solidFill>
                <a:srgbClr val="1A3731"/>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1586937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G_LANGUAGETEXTBOX" val="Eng US"/>
</p:tagLst>
</file>

<file path=ppt/theme/theme1.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28064</TotalTime>
  <Words>4860</Words>
  <Application>Microsoft Office PowerPoint</Application>
  <PresentationFormat>Widescreen</PresentationFormat>
  <Paragraphs>617</Paragraphs>
  <Slides>57</Slides>
  <Notes>57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Arial</vt:lpstr>
      <vt:lpstr>Boxed Book</vt:lpstr>
      <vt:lpstr>Calibri</vt:lpstr>
      <vt:lpstr>Calibri Light</vt:lpstr>
      <vt:lpstr>Courier New</vt:lpstr>
      <vt:lpstr>Source Sans Pro</vt:lpstr>
      <vt:lpstr>Times New Roman</vt:lpstr>
      <vt:lpstr>Wingdings</vt:lpstr>
      <vt:lpstr>1_DH_Template</vt:lpstr>
      <vt:lpstr>PowerPoint Presentation</vt:lpstr>
      <vt:lpstr>PowerPoint Presentation</vt:lpstr>
      <vt:lpstr>PowerPoint Presentation</vt:lpstr>
      <vt:lpstr>PowerPoint Presentation</vt:lpstr>
      <vt:lpstr>PowerPoint Presentation</vt:lpstr>
      <vt:lpstr>What is the NEUTON?</vt:lpstr>
      <vt:lpstr>NEUTON: Efficient Design</vt:lpstr>
      <vt:lpstr>Greatly Simplify Design and Installation Process</vt:lpstr>
      <vt:lpstr>NEUTON: Component Parts</vt:lpstr>
      <vt:lpstr>How NEUTON Works: Cooling Mode</vt:lpstr>
      <vt:lpstr>How NEUTON Works: Heating Mode</vt:lpstr>
      <vt:lpstr>NEUTON: Active Condensation Control</vt:lpstr>
      <vt:lpstr>NEUTON: Resources Available to you</vt:lpstr>
      <vt:lpstr>PowerPoint Presentation</vt:lpstr>
      <vt:lpstr>Challenges with Traditional Chilled Beam Designs without NEUTON </vt:lpstr>
      <vt:lpstr>Traditional Chilled Beam Piping Layout: Cooling </vt:lpstr>
      <vt:lpstr>Traditional Chilled Beam Piping Layout: Heating </vt:lpstr>
      <vt:lpstr>Additional Chilled Beam Design Requirements without NEUTON</vt:lpstr>
      <vt:lpstr>PowerPoint Presentation</vt:lpstr>
      <vt:lpstr>NEUTON Design Requirements: 4 Pipe Approach</vt:lpstr>
      <vt:lpstr>NEUTON Design Requirements: 4 Pipe Approach</vt:lpstr>
      <vt:lpstr>Chilled Beam Pipe Layout with NEUTON: 4 pipe Approach</vt:lpstr>
      <vt:lpstr>NEUTON Design Requirements: 2 Pipe Approach</vt:lpstr>
      <vt:lpstr>Chilled Beam Pipe Layout with NEUTON: 2 pipe Approach</vt:lpstr>
      <vt:lpstr>NEUTON: 3fficiency</vt:lpstr>
      <vt:lpstr>PowerPoint Presentation</vt:lpstr>
      <vt:lpstr>NEUTON Multiple Zone: Individual Offices </vt:lpstr>
      <vt:lpstr>NEUTON Multiple Zone: Piping Example</vt:lpstr>
      <vt:lpstr>PowerPoint Presentation</vt:lpstr>
      <vt:lpstr>Compatible Room Smart Sensor</vt:lpstr>
      <vt:lpstr>Integrated Control Functionality</vt:lpstr>
      <vt:lpstr>NEUTON with BACnet: Typical Points List</vt:lpstr>
      <vt:lpstr>Installation: Vertical or Horizontal Mounting Accommodated</vt:lpstr>
      <vt:lpstr>High Efficiency Variable Speed Pump: Performance and Service</vt:lpstr>
      <vt:lpstr>Product Family</vt:lpstr>
      <vt:lpstr>PowerPoint Presentation</vt:lpstr>
      <vt:lpstr>NEUTON</vt:lpstr>
      <vt:lpstr>Product Family</vt:lpstr>
      <vt:lpstr>Selecting and Sizing Easily Done: Cooling Example</vt:lpstr>
      <vt:lpstr>NEUTON Capacity Pump Curve</vt:lpstr>
      <vt:lpstr>PowerPoint Presentation</vt:lpstr>
      <vt:lpstr>NEUTON: Cost Savings</vt:lpstr>
      <vt:lpstr>High Cost of Chilled Beam Piping without NEUTON</vt:lpstr>
      <vt:lpstr>NEUTON: Installation Savings</vt:lpstr>
      <vt:lpstr>Installed Cost Analysis: Traditional Approach vs. NEUTON</vt:lpstr>
      <vt:lpstr>Reduced First Cost Comparison</vt:lpstr>
      <vt:lpstr>Primary Loop Installation Cost Analysis:  NEUTON 4-Pipe vs. SOA</vt:lpstr>
      <vt:lpstr>Primary Loop Installation Cost Analysis:  NEUTON 2-Pipe vs. SOA</vt:lpstr>
      <vt:lpstr>Zone Internal Loop Cost Analysis: NEUTON vs. SOA</vt:lpstr>
      <vt:lpstr>PowerPoint Presentation</vt:lpstr>
      <vt:lpstr>Energy Use Comparison</vt:lpstr>
      <vt:lpstr>Substantial Pump Energy Savings Example</vt:lpstr>
      <vt:lpstr>Substantial Pump Energy Savings Example</vt:lpstr>
      <vt:lpstr>PowerPoint Presentation</vt:lpstr>
      <vt:lpstr>Projects by Application Type*: Key selling points </vt:lpstr>
      <vt:lpstr>NEUTON: Case Study Example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Devlin (FläktGroup)</dc:creator>
  <cp:lastModifiedBy>Katherine Jovanovic (FläktGroup)</cp:lastModifiedBy>
  <cp:revision>330</cp:revision>
  <cp:lastPrinted>2018-06-26T13:24:06Z</cp:lastPrinted>
  <dcterms:created xsi:type="dcterms:W3CDTF">2018-05-09T22:20:48Z</dcterms:created>
  <dcterms:modified xsi:type="dcterms:W3CDTF">2026-03-10T21:56:04Z</dcterms:modified>
</cp:coreProperties>
</file>