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18"/>
  </p:notesMasterIdLst>
  <p:sldIdLst>
    <p:sldId id="406" r:id="rId2"/>
    <p:sldId id="10860" r:id="rId3"/>
    <p:sldId id="4367" r:id="rId4"/>
    <p:sldId id="10861" r:id="rId5"/>
    <p:sldId id="410" r:id="rId6"/>
    <p:sldId id="430" r:id="rId7"/>
    <p:sldId id="416" r:id="rId8"/>
    <p:sldId id="412" r:id="rId9"/>
    <p:sldId id="413" r:id="rId10"/>
    <p:sldId id="414" r:id="rId11"/>
    <p:sldId id="467" r:id="rId12"/>
    <p:sldId id="335" r:id="rId13"/>
    <p:sldId id="460" r:id="rId14"/>
    <p:sldId id="429" r:id="rId15"/>
    <p:sldId id="465" r:id="rId16"/>
    <p:sldId id="10863" r:id="rId17"/>
  </p:sldIdLst>
  <p:sldSz cx="12192000" cy="6858000"/>
  <p:notesSz cx="9296400" cy="14782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2ED794-5C05-44FF-AAA0-CB15B0BFD9BE}">
          <p14:sldIdLst>
            <p14:sldId id="406"/>
            <p14:sldId id="10860"/>
            <p14:sldId id="4367"/>
            <p14:sldId id="10861"/>
            <p14:sldId id="410"/>
            <p14:sldId id="430"/>
            <p14:sldId id="416"/>
            <p14:sldId id="412"/>
            <p14:sldId id="413"/>
            <p14:sldId id="414"/>
            <p14:sldId id="467"/>
            <p14:sldId id="335"/>
            <p14:sldId id="460"/>
            <p14:sldId id="429"/>
            <p14:sldId id="465"/>
            <p14:sldId id="1086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C4C"/>
    <a:srgbClr val="99CCFF"/>
    <a:srgbClr val="339933"/>
    <a:srgbClr val="0000FF"/>
    <a:srgbClr val="00703C"/>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840" autoAdjust="0"/>
  </p:normalViewPr>
  <p:slideViewPr>
    <p:cSldViewPr snapToGrid="0">
      <p:cViewPr varScale="1">
        <p:scale>
          <a:sx n="89" d="100"/>
          <a:sy n="89" d="100"/>
        </p:scale>
        <p:origin x="1350"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741707"/>
          </a:xfrm>
          <a:prstGeom prst="rect">
            <a:avLst/>
          </a:prstGeom>
        </p:spPr>
        <p:txBody>
          <a:bodyPr vert="horz" lIns="137590" tIns="68795" rIns="137590" bIns="68795" rtlCol="0"/>
          <a:lstStyle>
            <a:lvl1pPr algn="l">
              <a:defRPr sz="18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5265809" y="0"/>
            <a:ext cx="4028440" cy="741707"/>
          </a:xfrm>
          <a:prstGeom prst="rect">
            <a:avLst/>
          </a:prstGeom>
        </p:spPr>
        <p:txBody>
          <a:bodyPr vert="horz" lIns="137590" tIns="68795" rIns="137590" bIns="68795" rtlCol="0"/>
          <a:lstStyle>
            <a:lvl1pPr algn="r">
              <a:defRPr sz="1800">
                <a:latin typeface="Boxed Book" panose="02000506040000020004" pitchFamily="2" charset="0"/>
              </a:defRPr>
            </a:lvl1pPr>
          </a:lstStyle>
          <a:p>
            <a:fld id="{48AB29F4-D744-4C07-B41F-9089C544518A}" type="datetimeFigureOut">
              <a:rPr lang="en-US" smtClean="0"/>
              <a:pPr/>
              <a:t>7/20/2023</a:t>
            </a:fld>
            <a:endParaRPr lang="en-US" dirty="0"/>
          </a:p>
        </p:txBody>
      </p:sp>
      <p:sp>
        <p:nvSpPr>
          <p:cNvPr id="4" name="Slide Image Placeholder 3"/>
          <p:cNvSpPr>
            <a:spLocks noGrp="1" noRot="1" noChangeAspect="1"/>
          </p:cNvSpPr>
          <p:nvPr>
            <p:ph type="sldImg" idx="2"/>
          </p:nvPr>
        </p:nvSpPr>
        <p:spPr>
          <a:xfrm>
            <a:off x="214313" y="1847850"/>
            <a:ext cx="8867775" cy="4989513"/>
          </a:xfrm>
          <a:prstGeom prst="rect">
            <a:avLst/>
          </a:prstGeom>
          <a:noFill/>
          <a:ln w="12700">
            <a:solidFill>
              <a:prstClr val="black"/>
            </a:solidFill>
          </a:ln>
        </p:spPr>
        <p:txBody>
          <a:bodyPr vert="horz" lIns="137590" tIns="68795" rIns="137590" bIns="68795" rtlCol="0" anchor="ctr"/>
          <a:lstStyle/>
          <a:p>
            <a:endParaRPr lang="en-US" dirty="0"/>
          </a:p>
        </p:txBody>
      </p:sp>
      <p:sp>
        <p:nvSpPr>
          <p:cNvPr id="5" name="Notes Placeholder 4"/>
          <p:cNvSpPr>
            <a:spLocks noGrp="1"/>
          </p:cNvSpPr>
          <p:nvPr>
            <p:ph type="body" sz="quarter" idx="3"/>
          </p:nvPr>
        </p:nvSpPr>
        <p:spPr>
          <a:xfrm>
            <a:off x="929640" y="7114222"/>
            <a:ext cx="7437120" cy="5820728"/>
          </a:xfrm>
          <a:prstGeom prst="rect">
            <a:avLst/>
          </a:prstGeom>
        </p:spPr>
        <p:txBody>
          <a:bodyPr vert="horz" lIns="137590" tIns="68795" rIns="137590" bIns="68795"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14041095"/>
            <a:ext cx="4028440" cy="741706"/>
          </a:xfrm>
          <a:prstGeom prst="rect">
            <a:avLst/>
          </a:prstGeom>
        </p:spPr>
        <p:txBody>
          <a:bodyPr vert="horz" lIns="137590" tIns="68795" rIns="137590" bIns="68795" rtlCol="0" anchor="b"/>
          <a:lstStyle>
            <a:lvl1pPr algn="l">
              <a:defRPr sz="18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5265809" y="14041095"/>
            <a:ext cx="4028440" cy="741706"/>
          </a:xfrm>
          <a:prstGeom prst="rect">
            <a:avLst/>
          </a:prstGeom>
        </p:spPr>
        <p:txBody>
          <a:bodyPr vert="horz" lIns="137590" tIns="68795" rIns="137590" bIns="68795" rtlCol="0" anchor="b"/>
          <a:lstStyle>
            <a:lvl1pPr algn="r">
              <a:defRPr sz="18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2</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NEUTON?</a:t>
            </a:r>
          </a:p>
          <a:p>
            <a:endParaRPr lang="en-US" dirty="0"/>
          </a:p>
          <a:p>
            <a:r>
              <a:rPr lang="en-US" dirty="0" err="1"/>
              <a:t>Neuton</a:t>
            </a:r>
            <a:r>
              <a:rPr lang="en-US" dirty="0"/>
              <a:t> is a controlled chilled beam pump module that allows the user to have active condensation controls in a plug and play control system.  </a:t>
            </a:r>
          </a:p>
          <a:p>
            <a:endParaRPr lang="en-US" dirty="0"/>
          </a:p>
          <a:p>
            <a:r>
              <a:rPr lang="en-US" dirty="0" err="1"/>
              <a:t>Neuton</a:t>
            </a:r>
            <a:r>
              <a:rPr lang="en-US" dirty="0"/>
              <a:t> combines high efficiency with effective condensation control at a fraction of the energy used by traditional chilled beam pump loops.</a:t>
            </a:r>
          </a:p>
        </p:txBody>
      </p:sp>
      <p:sp>
        <p:nvSpPr>
          <p:cNvPr id="4" name="Slide Number Placeholder 3"/>
          <p:cNvSpPr>
            <a:spLocks noGrp="1"/>
          </p:cNvSpPr>
          <p:nvPr>
            <p:ph type="sldNum" sz="quarter" idx="10"/>
          </p:nvPr>
        </p:nvSpPr>
        <p:spPr/>
        <p:txBody>
          <a:bodyPr/>
          <a:lstStyle/>
          <a:p>
            <a:fld id="{EE36EED3-A606-4686-B6BD-AA859F00B111}" type="slidenum">
              <a:rPr lang="en-US" smtClean="0"/>
              <a:t>5</a:t>
            </a:fld>
            <a:endParaRPr lang="en-US" dirty="0"/>
          </a:p>
        </p:txBody>
      </p:sp>
    </p:spTree>
    <p:extLst>
      <p:ext uri="{BB962C8B-B14F-4D97-AF65-F5344CB8AC3E}">
        <p14:creationId xmlns:p14="http://schemas.microsoft.com/office/powerpoint/2010/main" val="3336724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Boxed Book" pitchFamily="50" charset="0"/>
              </a:rPr>
              <a:t>Chilled/hot water main loop temperatures (i.e. 42° and 120-180°) </a:t>
            </a:r>
            <a:endParaRPr lang="en-US" dirty="0"/>
          </a:p>
          <a:p>
            <a:r>
              <a:rPr lang="en-US" dirty="0"/>
              <a:t>Controls used </a:t>
            </a:r>
            <a:r>
              <a:rPr lang="en-US" dirty="0">
                <a:latin typeface="Boxed Book" pitchFamily="50" charset="0"/>
              </a:rPr>
              <a:t>to operate chilled beam network, optimize system performance, including communication with the DOAS – “plug-and-play” solutions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9CB9F-518B-4160-9289-638A5019AC60}"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1437680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Biggest benefits of using:</a:t>
            </a:r>
          </a:p>
          <a:p>
            <a:endParaRPr lang="en-US" dirty="0"/>
          </a:p>
          <a:p>
            <a:pPr marL="228600" indent="-228600">
              <a:buAutoNum type="arabicPeriod"/>
            </a:pPr>
            <a:r>
              <a:rPr lang="en-US" dirty="0"/>
              <a:t>Lower install costs because you can use smaller pipes  and less pipes.</a:t>
            </a:r>
          </a:p>
          <a:p>
            <a:pPr marL="228600" indent="-228600">
              <a:buAutoNum type="arabicPeriod"/>
            </a:pPr>
            <a:r>
              <a:rPr lang="en-US" dirty="0"/>
              <a:t>Reduce zone piping as well.</a:t>
            </a:r>
          </a:p>
          <a:p>
            <a:pPr marL="228600" indent="-228600">
              <a:buAutoNum type="arabicPeriod"/>
            </a:pPr>
            <a:r>
              <a:rPr lang="en-US" dirty="0"/>
              <a:t>Can use conventional water supply, doesn’t have to be from separate systems to support just the beams.</a:t>
            </a:r>
          </a:p>
          <a:p>
            <a:pPr marL="228600" indent="-228600">
              <a:buAutoNum type="arabicPeriod"/>
            </a:pPr>
            <a:r>
              <a:rPr lang="en-US" dirty="0"/>
              <a:t>Condensation controls probably the biggest.  Don’t want it to rain at the customers locations.</a:t>
            </a:r>
          </a:p>
          <a:p>
            <a:pPr marL="228600" indent="-228600">
              <a:buAutoNum type="arabicPeriod"/>
            </a:pPr>
            <a:r>
              <a:rPr lang="en-US" dirty="0"/>
              <a:t>Probably the second is the energy savings of the pump.  Savings are based on case by case, but the 90% is based on typical pump to pump savings.</a:t>
            </a:r>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36EED3-A606-4686-B6BD-AA859F00B111}"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2500476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t>
            </a:r>
            <a:r>
              <a:rPr lang="en-US" dirty="0" err="1"/>
              <a:t>Neuton</a:t>
            </a:r>
            <a:r>
              <a:rPr lang="en-US" dirty="0"/>
              <a:t> work:</a:t>
            </a:r>
          </a:p>
          <a:p>
            <a:endParaRPr lang="en-US" dirty="0"/>
          </a:p>
          <a:p>
            <a:pPr marL="228600" indent="-228600">
              <a:buAutoNum type="arabicPeriod"/>
            </a:pPr>
            <a:r>
              <a:rPr lang="en-US" dirty="0"/>
              <a:t>The system slowly injects water from the primary chilled water supply, mixing the chilled water with the </a:t>
            </a:r>
            <a:r>
              <a:rPr lang="en-US" dirty="0" err="1"/>
              <a:t>recircuilated</a:t>
            </a:r>
            <a:r>
              <a:rPr lang="en-US" dirty="0"/>
              <a:t> water from the beams to achieve the correct temperature set for the beams.</a:t>
            </a:r>
          </a:p>
          <a:p>
            <a:pPr marL="228600" indent="-228600">
              <a:buAutoNum type="arabicPeriod"/>
            </a:pPr>
            <a:r>
              <a:rPr lang="en-US" dirty="0"/>
              <a:t>The system is set to a few degrees above the dew point measured in the room by the thermostat and humidity control shipped with the unit.</a:t>
            </a:r>
          </a:p>
          <a:p>
            <a:endParaRPr lang="en-US" dirty="0"/>
          </a:p>
          <a:p>
            <a:r>
              <a:rPr lang="en-US" dirty="0"/>
              <a:t>3. SO in the cooling mode, the water coming into  the system is from chilled water.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36EED3-A606-4686-B6BD-AA859F00B111}"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923232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a:t>
            </a:r>
            <a:r>
              <a:rPr lang="en-US" dirty="0" err="1"/>
              <a:t>Neuton</a:t>
            </a:r>
            <a:r>
              <a:rPr lang="en-US" dirty="0"/>
              <a:t> work:</a:t>
            </a:r>
          </a:p>
          <a:p>
            <a:endParaRPr lang="en-US" dirty="0"/>
          </a:p>
          <a:p>
            <a:pPr marL="228600" indent="-228600">
              <a:buAutoNum type="arabicPeriod"/>
            </a:pPr>
            <a:r>
              <a:rPr lang="en-US" dirty="0"/>
              <a:t>The system slowly injects water from the primary chilled water supply, mixing the hot water with the </a:t>
            </a:r>
            <a:r>
              <a:rPr lang="en-US" dirty="0" err="1"/>
              <a:t>recircuilated</a:t>
            </a:r>
            <a:r>
              <a:rPr lang="en-US" dirty="0"/>
              <a:t> water from the beams to achieve the correct temperature set for the beams.</a:t>
            </a:r>
          </a:p>
          <a:p>
            <a:pPr marL="228600" indent="-228600">
              <a:buAutoNum type="arabicPeriod"/>
            </a:pPr>
            <a:r>
              <a:rPr lang="en-US" dirty="0"/>
              <a:t>The system is set to a few degrees above the dew point measured in the room by the thermostat and humidity control shipped with the unit.</a:t>
            </a:r>
          </a:p>
          <a:p>
            <a:endParaRPr lang="en-US" dirty="0"/>
          </a:p>
          <a:p>
            <a:r>
              <a:rPr lang="en-US" dirty="0"/>
              <a:t>3. SO in the heating mode, the water coming into  the system is from chilled water.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36EED3-A606-4686-B6BD-AA859F00B111}"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3933119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it provide condensation control.</a:t>
            </a:r>
          </a:p>
          <a:p>
            <a:endParaRPr lang="en-US" dirty="0"/>
          </a:p>
          <a:p>
            <a:pPr marL="228600" indent="-228600">
              <a:buAutoNum type="arabicPeriod"/>
            </a:pPr>
            <a:r>
              <a:rPr lang="en-US" dirty="0"/>
              <a:t>The system is set to a few degrees above the dew point measured in the room by the thermostat and humidity control shipped with the unit.</a:t>
            </a:r>
          </a:p>
          <a:p>
            <a:pPr marL="228600" indent="-228600">
              <a:buAutoNum type="arabicPeriod"/>
            </a:pPr>
            <a:r>
              <a:rPr lang="en-US" dirty="0"/>
              <a:t>Additionally, the system is always monitoring the water temperatures of the </a:t>
            </a:r>
            <a:r>
              <a:rPr lang="en-US" dirty="0" err="1"/>
              <a:t>recirc</a:t>
            </a:r>
            <a:r>
              <a:rPr lang="en-US" dirty="0"/>
              <a:t> and the supply water to mix the water to meet the correct temp.</a:t>
            </a:r>
          </a:p>
          <a:p>
            <a:pPr marL="228600" indent="-228600">
              <a:buAutoNum type="arabicPeriod"/>
            </a:pPr>
            <a:endParaRPr lang="en-US" dirty="0"/>
          </a:p>
          <a:p>
            <a:pPr marL="228600" indent="-228600">
              <a:buAutoNum type="arabicPeriod"/>
            </a:pPr>
            <a:r>
              <a:rPr lang="en-US" dirty="0"/>
              <a:t>Concept is simple, but not easy to achieve, which is why we design the system to be plug and play so the control scheme is already created.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36EED3-A606-4686-B6BD-AA859F00B111}"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487465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12</a:t>
            </a:fld>
            <a:endParaRPr lang="en-US" dirty="0"/>
          </a:p>
        </p:txBody>
      </p:sp>
    </p:spTree>
    <p:extLst>
      <p:ext uri="{BB962C8B-B14F-4D97-AF65-F5344CB8AC3E}">
        <p14:creationId xmlns:p14="http://schemas.microsoft.com/office/powerpoint/2010/main" val="2042172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5" name="Picture 4" descr="A picture containing text, gauge&#10;&#10;Description automatically generated">
            <a:extLst>
              <a:ext uri="{FF2B5EF4-FFF2-40B4-BE49-F238E27FC236}">
                <a16:creationId xmlns:a16="http://schemas.microsoft.com/office/drawing/2014/main" id="{97123B6B-21B5-4DA8-9F25-93D5347F7D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08132" y="320040"/>
            <a:ext cx="4139192" cy="731521"/>
          </a:xfrm>
          <a:prstGeom prst="rect">
            <a:avLst/>
          </a:prstGeom>
        </p:spPr>
      </p:pic>
    </p:spTree>
    <p:extLst>
      <p:ext uri="{BB962C8B-B14F-4D97-AF65-F5344CB8AC3E}">
        <p14:creationId xmlns:p14="http://schemas.microsoft.com/office/powerpoint/2010/main" val="1680025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4" name="Picture 3" descr="A picture containing text, gauge&#10;&#10;Description automatically generated">
            <a:extLst>
              <a:ext uri="{FF2B5EF4-FFF2-40B4-BE49-F238E27FC236}">
                <a16:creationId xmlns:a16="http://schemas.microsoft.com/office/drawing/2014/main" id="{BEA45F93-96FA-4FC0-9B6D-742B7EB8685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64585" y="140822"/>
            <a:ext cx="3269626" cy="577842"/>
          </a:xfrm>
          <a:prstGeom prst="rect">
            <a:avLst/>
          </a:prstGeom>
        </p:spPr>
      </p:pic>
    </p:spTree>
    <p:extLst>
      <p:ext uri="{BB962C8B-B14F-4D97-AF65-F5344CB8AC3E}">
        <p14:creationId xmlns:p14="http://schemas.microsoft.com/office/powerpoint/2010/main" val="1600982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4" name="Picture 3" descr="A picture containing text, gauge&#10;&#10;Description automatically generated">
            <a:extLst>
              <a:ext uri="{FF2B5EF4-FFF2-40B4-BE49-F238E27FC236}">
                <a16:creationId xmlns:a16="http://schemas.microsoft.com/office/drawing/2014/main" id="{4CF1D26D-FE36-470F-904E-3657B5C7156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5030" y="161209"/>
            <a:ext cx="2819873" cy="498357"/>
          </a:xfrm>
          <a:prstGeom prst="rect">
            <a:avLst/>
          </a:prstGeom>
        </p:spPr>
      </p:pic>
    </p:spTree>
    <p:extLst>
      <p:ext uri="{BB962C8B-B14F-4D97-AF65-F5344CB8AC3E}">
        <p14:creationId xmlns:p14="http://schemas.microsoft.com/office/powerpoint/2010/main" val="100990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6" name="Picture 5" descr="A picture containing text, gauge&#10;&#10;Description automatically generated">
            <a:extLst>
              <a:ext uri="{FF2B5EF4-FFF2-40B4-BE49-F238E27FC236}">
                <a16:creationId xmlns:a16="http://schemas.microsoft.com/office/drawing/2014/main" id="{A47D3BA7-8CCD-47F3-8593-614CFAB41B7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48893" y="6011594"/>
            <a:ext cx="1870595" cy="330591"/>
          </a:xfrm>
          <a:prstGeom prst="rect">
            <a:avLst/>
          </a:prstGeom>
        </p:spPr>
      </p:pic>
    </p:spTree>
    <p:extLst>
      <p:ext uri="{BB962C8B-B14F-4D97-AF65-F5344CB8AC3E}">
        <p14:creationId xmlns:p14="http://schemas.microsoft.com/office/powerpoint/2010/main" val="30115929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B0AAA08E-8480-428D-9E48-966AE100792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9404" y="6427972"/>
            <a:ext cx="1993396" cy="352294"/>
          </a:xfrm>
          <a:prstGeom prst="rect">
            <a:avLst/>
          </a:prstGeom>
        </p:spPr>
      </p:pic>
    </p:spTree>
    <p:extLst>
      <p:ext uri="{BB962C8B-B14F-4D97-AF65-F5344CB8AC3E}">
        <p14:creationId xmlns:p14="http://schemas.microsoft.com/office/powerpoint/2010/main" val="125667415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90950" y="5508649"/>
            <a:ext cx="6023430" cy="1361348"/>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95426CD8-371B-43F8-BB10-242D70ED7EC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81001" y="5905286"/>
            <a:ext cx="2811155" cy="496817"/>
          </a:xfrm>
          <a:prstGeom prst="rect">
            <a:avLst/>
          </a:prstGeom>
        </p:spPr>
      </p:pic>
    </p:spTree>
    <p:extLst>
      <p:ext uri="{BB962C8B-B14F-4D97-AF65-F5344CB8AC3E}">
        <p14:creationId xmlns:p14="http://schemas.microsoft.com/office/powerpoint/2010/main" val="226909316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40B9271D-2AFD-4CDA-8051-30F7DE1D86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4026" y="6382057"/>
            <a:ext cx="1984488" cy="350720"/>
          </a:xfrm>
          <a:prstGeom prst="rect">
            <a:avLst/>
          </a:prstGeom>
        </p:spPr>
      </p:pic>
    </p:spTree>
    <p:extLst>
      <p:ext uri="{BB962C8B-B14F-4D97-AF65-F5344CB8AC3E}">
        <p14:creationId xmlns:p14="http://schemas.microsoft.com/office/powerpoint/2010/main" val="266348605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B1CEE5E5-CB90-4812-AE55-352EFE9480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8668" y="314984"/>
            <a:ext cx="1818235" cy="321337"/>
          </a:xfrm>
          <a:prstGeom prst="rect">
            <a:avLst/>
          </a:prstGeom>
        </p:spPr>
      </p:pic>
    </p:spTree>
    <p:extLst>
      <p:ext uri="{BB962C8B-B14F-4D97-AF65-F5344CB8AC3E}">
        <p14:creationId xmlns:p14="http://schemas.microsoft.com/office/powerpoint/2010/main" val="71726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33847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FD3B6EB-BDF9-4DF3-A889-88093CE203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91954" y="120748"/>
            <a:ext cx="3159842" cy="558440"/>
          </a:xfrm>
          <a:prstGeom prst="rect">
            <a:avLst/>
          </a:prstGeom>
        </p:spPr>
      </p:pic>
    </p:spTree>
    <p:extLst>
      <p:ext uri="{BB962C8B-B14F-4D97-AF65-F5344CB8AC3E}">
        <p14:creationId xmlns:p14="http://schemas.microsoft.com/office/powerpoint/2010/main" val="2654617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10"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6" name="Picture 5" descr="A picture containing text, gauge&#10;&#10;Description automatically generated">
            <a:extLst>
              <a:ext uri="{FF2B5EF4-FFF2-40B4-BE49-F238E27FC236}">
                <a16:creationId xmlns:a16="http://schemas.microsoft.com/office/drawing/2014/main" id="{2E354F57-7309-4744-B129-CADE620F15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8093" y="281414"/>
            <a:ext cx="2204411" cy="389586"/>
          </a:xfrm>
          <a:prstGeom prst="rect">
            <a:avLst/>
          </a:prstGeom>
        </p:spPr>
      </p:pic>
    </p:spTree>
    <p:extLst>
      <p:ext uri="{BB962C8B-B14F-4D97-AF65-F5344CB8AC3E}">
        <p14:creationId xmlns:p14="http://schemas.microsoft.com/office/powerpoint/2010/main" val="95476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1"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08F8F72-A01B-4C12-A802-D910C21AFE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0203" y="276232"/>
            <a:ext cx="2052902" cy="362810"/>
          </a:xfrm>
          <a:prstGeom prst="rect">
            <a:avLst/>
          </a:prstGeom>
        </p:spPr>
      </p:pic>
    </p:spTree>
    <p:extLst>
      <p:ext uri="{BB962C8B-B14F-4D97-AF65-F5344CB8AC3E}">
        <p14:creationId xmlns:p14="http://schemas.microsoft.com/office/powerpoint/2010/main" val="1782532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5"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9954487-BEDA-468F-8571-380A9D8F52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96694"/>
            <a:ext cx="2110627" cy="373012"/>
          </a:xfrm>
          <a:prstGeom prst="rect">
            <a:avLst/>
          </a:prstGeom>
        </p:spPr>
      </p:pic>
    </p:spTree>
    <p:extLst>
      <p:ext uri="{BB962C8B-B14F-4D97-AF65-F5344CB8AC3E}">
        <p14:creationId xmlns:p14="http://schemas.microsoft.com/office/powerpoint/2010/main" val="3363066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28F36381-126F-4943-8D70-3265E5DAFB5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11508" y="221708"/>
            <a:ext cx="1970319" cy="348216"/>
          </a:xfrm>
          <a:prstGeom prst="rect">
            <a:avLst/>
          </a:prstGeom>
        </p:spPr>
      </p:pic>
    </p:spTree>
    <p:extLst>
      <p:ext uri="{BB962C8B-B14F-4D97-AF65-F5344CB8AC3E}">
        <p14:creationId xmlns:p14="http://schemas.microsoft.com/office/powerpoint/2010/main" val="2642207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6" name="Picture 5" descr="A picture containing text, gauge&#10;&#10;Description automatically generated">
            <a:extLst>
              <a:ext uri="{FF2B5EF4-FFF2-40B4-BE49-F238E27FC236}">
                <a16:creationId xmlns:a16="http://schemas.microsoft.com/office/drawing/2014/main" id="{7E6C3602-540F-44E1-932C-8F83514659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72958"/>
            <a:ext cx="2087836" cy="368984"/>
          </a:xfrm>
          <a:prstGeom prst="rect">
            <a:avLst/>
          </a:prstGeom>
        </p:spPr>
      </p:pic>
    </p:spTree>
    <p:extLst>
      <p:ext uri="{BB962C8B-B14F-4D97-AF65-F5344CB8AC3E}">
        <p14:creationId xmlns:p14="http://schemas.microsoft.com/office/powerpoint/2010/main" val="211033921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 name="Rak 23"/>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14"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6" name="Picture 5" descr="A picture containing text, gauge&#10;&#10;Description automatically generated">
            <a:extLst>
              <a:ext uri="{FF2B5EF4-FFF2-40B4-BE49-F238E27FC236}">
                <a16:creationId xmlns:a16="http://schemas.microsoft.com/office/drawing/2014/main" id="{68A069EF-6255-4400-8827-C35A422194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70099" y="281354"/>
            <a:ext cx="2152405" cy="380396"/>
          </a:xfrm>
          <a:prstGeom prst="rect">
            <a:avLst/>
          </a:prstGeom>
        </p:spPr>
      </p:pic>
    </p:spTree>
    <p:extLst>
      <p:ext uri="{BB962C8B-B14F-4D97-AF65-F5344CB8AC3E}">
        <p14:creationId xmlns:p14="http://schemas.microsoft.com/office/powerpoint/2010/main" val="421575733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D89F7C77-B496-4D5A-8670-6FFED210C80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54642" y="302307"/>
            <a:ext cx="2118012" cy="374317"/>
          </a:xfrm>
          <a:prstGeom prst="rect">
            <a:avLst/>
          </a:prstGeom>
        </p:spPr>
      </p:pic>
    </p:spTree>
    <p:extLst>
      <p:ext uri="{BB962C8B-B14F-4D97-AF65-F5344CB8AC3E}">
        <p14:creationId xmlns:p14="http://schemas.microsoft.com/office/powerpoint/2010/main" val="1814439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7"/>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text, gauge&#10;&#10;Description automatically generated">
            <a:extLst>
              <a:ext uri="{FF2B5EF4-FFF2-40B4-BE49-F238E27FC236}">
                <a16:creationId xmlns:a16="http://schemas.microsoft.com/office/drawing/2014/main" id="{73B85D32-2BF5-4AD3-9C91-A3D480F410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70848" y="255190"/>
            <a:ext cx="2151656" cy="380263"/>
          </a:xfrm>
          <a:prstGeom prst="rect">
            <a:avLst/>
          </a:prstGeom>
        </p:spPr>
      </p:pic>
    </p:spTree>
    <p:extLst>
      <p:ext uri="{BB962C8B-B14F-4D97-AF65-F5344CB8AC3E}">
        <p14:creationId xmlns:p14="http://schemas.microsoft.com/office/powerpoint/2010/main" val="2530956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9385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947611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4C4815E-CD8D-4A58-B4D6-57F840235F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36270" y="284454"/>
            <a:ext cx="2103401" cy="371735"/>
          </a:xfrm>
          <a:prstGeom prst="rect">
            <a:avLst/>
          </a:prstGeom>
        </p:spPr>
      </p:pic>
    </p:spTree>
    <p:extLst>
      <p:ext uri="{BB962C8B-B14F-4D97-AF65-F5344CB8AC3E}">
        <p14:creationId xmlns:p14="http://schemas.microsoft.com/office/powerpoint/2010/main" val="27523274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8EB74864-4C71-49BE-A0F8-06E0A6F159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32379" y="296477"/>
            <a:ext cx="1894524" cy="334820"/>
          </a:xfrm>
          <a:prstGeom prst="rect">
            <a:avLst/>
          </a:prstGeom>
        </p:spPr>
      </p:pic>
    </p:spTree>
    <p:extLst>
      <p:ext uri="{BB962C8B-B14F-4D97-AF65-F5344CB8AC3E}">
        <p14:creationId xmlns:p14="http://schemas.microsoft.com/office/powerpoint/2010/main" val="1953124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28018"/>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41E29A81-59F7-4C6C-936B-F32B69F891E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20326" y="251688"/>
            <a:ext cx="2108024" cy="372552"/>
          </a:xfrm>
          <a:prstGeom prst="rect">
            <a:avLst/>
          </a:prstGeom>
        </p:spPr>
      </p:pic>
    </p:spTree>
    <p:extLst>
      <p:ext uri="{BB962C8B-B14F-4D97-AF65-F5344CB8AC3E}">
        <p14:creationId xmlns:p14="http://schemas.microsoft.com/office/powerpoint/2010/main" val="739885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70413"/>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97BB6C29-DBA1-4BE9-8B9C-878B0BF771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5725" y="275083"/>
            <a:ext cx="2142301" cy="378610"/>
          </a:xfrm>
          <a:prstGeom prst="rect">
            <a:avLst/>
          </a:prstGeom>
        </p:spPr>
      </p:pic>
    </p:spTree>
    <p:extLst>
      <p:ext uri="{BB962C8B-B14F-4D97-AF65-F5344CB8AC3E}">
        <p14:creationId xmlns:p14="http://schemas.microsoft.com/office/powerpoint/2010/main" val="371981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85491" y="1070413"/>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B00B67F9-751A-435C-AF29-093321A4890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39172" y="267949"/>
            <a:ext cx="2142301" cy="378609"/>
          </a:xfrm>
          <a:prstGeom prst="rect">
            <a:avLst/>
          </a:prstGeom>
        </p:spPr>
      </p:pic>
    </p:spTree>
    <p:extLst>
      <p:ext uri="{BB962C8B-B14F-4D97-AF65-F5344CB8AC3E}">
        <p14:creationId xmlns:p14="http://schemas.microsoft.com/office/powerpoint/2010/main" val="27871496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70413"/>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FFEE152E-6FD6-4E9D-B7DD-FBAD71A51DB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66994"/>
            <a:ext cx="2069593" cy="365760"/>
          </a:xfrm>
          <a:prstGeom prst="rect">
            <a:avLst/>
          </a:prstGeom>
        </p:spPr>
      </p:pic>
    </p:spTree>
    <p:extLst>
      <p:ext uri="{BB962C8B-B14F-4D97-AF65-F5344CB8AC3E}">
        <p14:creationId xmlns:p14="http://schemas.microsoft.com/office/powerpoint/2010/main" val="4066014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2"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87F38746-325B-4429-BBFC-1FDA0EE4A4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6558" y="287500"/>
            <a:ext cx="2069596" cy="365761"/>
          </a:xfrm>
          <a:prstGeom prst="rect">
            <a:avLst/>
          </a:prstGeom>
        </p:spPr>
      </p:pic>
    </p:spTree>
    <p:extLst>
      <p:ext uri="{BB962C8B-B14F-4D97-AF65-F5344CB8AC3E}">
        <p14:creationId xmlns:p14="http://schemas.microsoft.com/office/powerpoint/2010/main" val="2855356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CB7D36E7-96D9-47B4-9549-AFA332005CD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23112" y="281428"/>
            <a:ext cx="2199392" cy="388699"/>
          </a:xfrm>
          <a:prstGeom prst="rect">
            <a:avLst/>
          </a:prstGeom>
        </p:spPr>
      </p:pic>
    </p:spTree>
    <p:extLst>
      <p:ext uri="{BB962C8B-B14F-4D97-AF65-F5344CB8AC3E}">
        <p14:creationId xmlns:p14="http://schemas.microsoft.com/office/powerpoint/2010/main" val="32995030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2BC1FFF4-D250-4A58-ACFD-84DF7A76E3D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64985" y="254179"/>
            <a:ext cx="2157519" cy="381299"/>
          </a:xfrm>
          <a:prstGeom prst="rect">
            <a:avLst/>
          </a:prstGeom>
        </p:spPr>
      </p:pic>
    </p:spTree>
    <p:extLst>
      <p:ext uri="{BB962C8B-B14F-4D97-AF65-F5344CB8AC3E}">
        <p14:creationId xmlns:p14="http://schemas.microsoft.com/office/powerpoint/2010/main" val="3828212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0" name="Bildobjekt 15"/>
          <p:cNvPicPr>
            <a:picLocks noChangeAspect="1"/>
          </p:cNvPicPr>
          <p:nvPr userDrawn="1"/>
        </p:nvPicPr>
        <p:blipFill rotWithShape="1">
          <a:blip r:embed="rId3"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0307D8E1-67F3-427B-9F4A-AC722C56236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0203" y="282391"/>
            <a:ext cx="2110627" cy="373012"/>
          </a:xfrm>
          <a:prstGeom prst="rect">
            <a:avLst/>
          </a:prstGeom>
        </p:spPr>
      </p:pic>
    </p:spTree>
    <p:extLst>
      <p:ext uri="{BB962C8B-B14F-4D97-AF65-F5344CB8AC3E}">
        <p14:creationId xmlns:p14="http://schemas.microsoft.com/office/powerpoint/2010/main" val="3513341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9283831C-8C86-4E8E-915A-7E5399916E7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0203" y="224900"/>
            <a:ext cx="2064274" cy="364820"/>
          </a:xfrm>
          <a:prstGeom prst="rect">
            <a:avLst/>
          </a:prstGeom>
        </p:spPr>
      </p:pic>
    </p:spTree>
    <p:extLst>
      <p:ext uri="{BB962C8B-B14F-4D97-AF65-F5344CB8AC3E}">
        <p14:creationId xmlns:p14="http://schemas.microsoft.com/office/powerpoint/2010/main" val="7630352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rgbClr val="FFFFFF"/>
                </a:solidFill>
              </a:defRPr>
            </a:lvl1pPr>
            <a:lvl2pPr marL="510574" indent="-188990">
              <a:buFont typeface="Arial" charset="0"/>
              <a:buChar char="•"/>
              <a:defRPr lang="en-US" sz="2133" smtClean="0">
                <a:solidFill>
                  <a:srgbClr val="FFFFFF"/>
                </a:solidFill>
              </a:defRPr>
            </a:lvl2pPr>
            <a:lvl3pPr marL="880157" indent="-188990">
              <a:buFont typeface="Arial" charset="0"/>
              <a:buChar char="•"/>
              <a:defRPr lang="en-US" sz="1867" smtClean="0">
                <a:solidFill>
                  <a:srgbClr val="FFFFFF"/>
                </a:solidFill>
              </a:defRPr>
            </a:lvl3pPr>
            <a:lvl4pPr marL="1241338" indent="-132594">
              <a:buFont typeface="Arial" charset="0"/>
              <a:buChar char="•"/>
              <a:defRPr lang="en-US" sz="1600" smtClean="0">
                <a:solidFill>
                  <a:srgbClr val="FFFFFF"/>
                </a:solidFill>
              </a:defRPr>
            </a:lvl4pPr>
            <a:lvl5pPr marL="1612720" indent="-132594">
              <a:buFont typeface="Arial" charset="0"/>
              <a:buChar char="•"/>
              <a:defRPr lang="en-GB" sz="1600">
                <a:solidFill>
                  <a:srgbClr val="FFFFFF"/>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text, gauge&#10;&#10;Description automatically generated">
            <a:extLst>
              <a:ext uri="{FF2B5EF4-FFF2-40B4-BE49-F238E27FC236}">
                <a16:creationId xmlns:a16="http://schemas.microsoft.com/office/drawing/2014/main" id="{1DFA0949-1E83-443A-A369-528F7BE329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31536" y="283786"/>
            <a:ext cx="2190967" cy="387210"/>
          </a:xfrm>
          <a:prstGeom prst="rect">
            <a:avLst/>
          </a:prstGeom>
        </p:spPr>
      </p:pic>
    </p:spTree>
    <p:extLst>
      <p:ext uri="{BB962C8B-B14F-4D97-AF65-F5344CB8AC3E}">
        <p14:creationId xmlns:p14="http://schemas.microsoft.com/office/powerpoint/2010/main" val="17326962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sp>
        <p:nvSpPr>
          <p:cNvPr id="11" name="Rektangel 10"/>
          <p:cNvSpPr/>
          <p:nvPr/>
        </p:nvSpPr>
        <p:spPr>
          <a:xfrm>
            <a:off x="1069911" y="785037"/>
            <a:ext cx="4661159" cy="5566980"/>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3" name="Picture 2" descr="A picture containing text, gauge&#10;&#10;Description automatically generated">
            <a:extLst>
              <a:ext uri="{FF2B5EF4-FFF2-40B4-BE49-F238E27FC236}">
                <a16:creationId xmlns:a16="http://schemas.microsoft.com/office/drawing/2014/main" id="{F4BEB706-44BB-45A2-A517-8990A6224FA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20462" y="281831"/>
            <a:ext cx="2202042" cy="389168"/>
          </a:xfrm>
          <a:prstGeom prst="rect">
            <a:avLst/>
          </a:prstGeom>
        </p:spPr>
      </p:pic>
    </p:spTree>
    <p:extLst>
      <p:ext uri="{BB962C8B-B14F-4D97-AF65-F5344CB8AC3E}">
        <p14:creationId xmlns:p14="http://schemas.microsoft.com/office/powerpoint/2010/main" val="4242488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3" name="Picture 2" descr="A picture containing text, gauge&#10;&#10;Description automatically generated">
            <a:extLst>
              <a:ext uri="{FF2B5EF4-FFF2-40B4-BE49-F238E27FC236}">
                <a16:creationId xmlns:a16="http://schemas.microsoft.com/office/drawing/2014/main" id="{1B5C4BCC-BAB8-4A9B-95CE-6B26C4140FB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50648" y="269493"/>
            <a:ext cx="2271856" cy="401506"/>
          </a:xfrm>
          <a:prstGeom prst="rect">
            <a:avLst/>
          </a:prstGeom>
        </p:spPr>
      </p:pic>
    </p:spTree>
    <p:extLst>
      <p:ext uri="{BB962C8B-B14F-4D97-AF65-F5344CB8AC3E}">
        <p14:creationId xmlns:p14="http://schemas.microsoft.com/office/powerpoint/2010/main" val="224910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441133" y="-13196"/>
            <a:ext cx="7872875" cy="814269"/>
          </a:xfrm>
        </p:spPr>
        <p:txBody>
          <a:bodyPr/>
          <a:lstStyle>
            <a:lvl1pPr algn="ctr">
              <a:defRPr sz="4000" b="0" i="0" baseline="0">
                <a:solidFill>
                  <a:srgbClr val="004C4C"/>
                </a:solidFill>
                <a:latin typeface="+mn-lt"/>
                <a:ea typeface="Boxed Semibold" panose="02000506030000020004" pitchFamily="50" charset="0"/>
                <a:cs typeface="Boxed Semibold" panose="02000506030000020004" pitchFamily="50"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4" name="Picture 3" descr="A group of people sitting around a table&#10;&#10;Description automatically generated">
            <a:extLst>
              <a:ext uri="{FF2B5EF4-FFF2-40B4-BE49-F238E27FC236}">
                <a16:creationId xmlns:a16="http://schemas.microsoft.com/office/drawing/2014/main" id="{132D5CA8-E873-4A4C-A200-EBFC31805C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8116"/>
          <a:stretch/>
        </p:blipFill>
        <p:spPr>
          <a:xfrm>
            <a:off x="0" y="785037"/>
            <a:ext cx="12192000" cy="6642979"/>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2649620C-3B0F-40FB-9717-498B65AD0B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80565" y="159289"/>
            <a:ext cx="2655445" cy="469298"/>
          </a:xfrm>
          <a:prstGeom prst="rect">
            <a:avLst/>
          </a:prstGeom>
        </p:spPr>
      </p:pic>
    </p:spTree>
    <p:extLst>
      <p:ext uri="{BB962C8B-B14F-4D97-AF65-F5344CB8AC3E}">
        <p14:creationId xmlns:p14="http://schemas.microsoft.com/office/powerpoint/2010/main" val="5408990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05580CC5-DA34-46F8-B2A2-8A008CD3786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14684" y="5998340"/>
            <a:ext cx="1804380" cy="318889"/>
          </a:xfrm>
          <a:prstGeom prst="rect">
            <a:avLst/>
          </a:prstGeom>
        </p:spPr>
      </p:pic>
    </p:spTree>
    <p:extLst>
      <p:ext uri="{BB962C8B-B14F-4D97-AF65-F5344CB8AC3E}">
        <p14:creationId xmlns:p14="http://schemas.microsoft.com/office/powerpoint/2010/main" val="29220382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7/20/2023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6574577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35124697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7/20/2023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6333188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2405727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150594662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8" r:id="rId37"/>
    <p:sldLayoutId id="2147483789" r:id="rId38"/>
    <p:sldLayoutId id="2147483790" r:id="rId39"/>
    <p:sldLayoutId id="2147483791" r:id="rId40"/>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9.xml"/><Relationship Id="rId5" Type="http://schemas.openxmlformats.org/officeDocument/2006/relationships/image" Target="../media/image2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18" Type="http://schemas.microsoft.com/office/2007/relationships/hdphoto" Target="../media/hdphoto7.wdp"/><Relationship Id="rId3" Type="http://schemas.openxmlformats.org/officeDocument/2006/relationships/image" Target="../media/image23.png"/><Relationship Id="rId21" Type="http://schemas.openxmlformats.org/officeDocument/2006/relationships/image" Target="../media/image34.png"/><Relationship Id="rId7" Type="http://schemas.openxmlformats.org/officeDocument/2006/relationships/image" Target="../media/image26.png"/><Relationship Id="rId12" Type="http://schemas.microsoft.com/office/2007/relationships/hdphoto" Target="../media/hdphoto4.wdp"/><Relationship Id="rId17" Type="http://schemas.openxmlformats.org/officeDocument/2006/relationships/image" Target="../media/image32.png"/><Relationship Id="rId2" Type="http://schemas.openxmlformats.org/officeDocument/2006/relationships/notesSlide" Target="../notesSlides/notesSlide1.xml"/><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slideLayout" Target="../slideLayouts/slideLayout37.xml"/><Relationship Id="rId6" Type="http://schemas.openxmlformats.org/officeDocument/2006/relationships/image" Target="../media/image25.png"/><Relationship Id="rId11" Type="http://schemas.openxmlformats.org/officeDocument/2006/relationships/image" Target="../media/image29.png"/><Relationship Id="rId24" Type="http://schemas.microsoft.com/office/2007/relationships/hdphoto" Target="../media/hdphoto10.wdp"/><Relationship Id="rId5" Type="http://schemas.openxmlformats.org/officeDocument/2006/relationships/image" Target="../media/image24.jpg"/><Relationship Id="rId15" Type="http://schemas.openxmlformats.org/officeDocument/2006/relationships/image" Target="../media/image31.png"/><Relationship Id="rId23" Type="http://schemas.openxmlformats.org/officeDocument/2006/relationships/image" Target="../media/image35.png"/><Relationship Id="rId10" Type="http://schemas.openxmlformats.org/officeDocument/2006/relationships/image" Target="../media/image28.png"/><Relationship Id="rId19" Type="http://schemas.openxmlformats.org/officeDocument/2006/relationships/image" Target="../media/image33.png"/><Relationship Id="rId4" Type="http://schemas.microsoft.com/office/2007/relationships/hdphoto" Target="../media/hdphoto2.wdp"/><Relationship Id="rId9" Type="http://schemas.microsoft.com/office/2007/relationships/hdphoto" Target="../media/hdphoto3.wdp"/><Relationship Id="rId14" Type="http://schemas.microsoft.com/office/2007/relationships/hdphoto" Target="../media/hdphoto5.wdp"/><Relationship Id="rId22" Type="http://schemas.microsoft.com/office/2007/relationships/hdphoto" Target="../media/hdphoto9.wdp"/></Relationships>
</file>

<file path=ppt/slides/_rels/slide3.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jp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38.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jpg"/><Relationship Id="rId9" Type="http://schemas.openxmlformats.org/officeDocument/2006/relationships/image" Target="../media/image42.png"/><Relationship Id="rId14" Type="http://schemas.microsoft.com/office/2007/relationships/hdphoto" Target="../media/hdphoto11.wdp"/></Relationships>
</file>

<file path=ppt/slides/_rels/slide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jpg"/><Relationship Id="rId7" Type="http://schemas.microsoft.com/office/2007/relationships/hdphoto" Target="../media/hdphoto13.wdp"/><Relationship Id="rId2" Type="http://schemas.openxmlformats.org/officeDocument/2006/relationships/notesSlide" Target="../notesSlides/notesSlide3.xml"/><Relationship Id="rId1" Type="http://schemas.openxmlformats.org/officeDocument/2006/relationships/slideLayout" Target="../slideLayouts/slideLayout39.xml"/><Relationship Id="rId6" Type="http://schemas.openxmlformats.org/officeDocument/2006/relationships/image" Target="../media/image49.png"/><Relationship Id="rId11" Type="http://schemas.openxmlformats.org/officeDocument/2006/relationships/image" Target="../media/image52.png"/><Relationship Id="rId5" Type="http://schemas.microsoft.com/office/2007/relationships/hdphoto" Target="../media/hdphoto12.wdp"/><Relationship Id="rId10" Type="http://schemas.microsoft.com/office/2007/relationships/hdphoto" Target="../media/hdphoto14.wdp"/><Relationship Id="rId4" Type="http://schemas.openxmlformats.org/officeDocument/2006/relationships/image" Target="../media/image48.png"/><Relationship Id="rId9" Type="http://schemas.openxmlformats.org/officeDocument/2006/relationships/image" Target="../media/image51.png"/></Relationships>
</file>

<file path=ppt/slides/_rels/slide5.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jpe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hyperlink" Target="mailto:duct.semco@flaktgroup.com" TargetMode="External"/><Relationship Id="rId13" Type="http://schemas.openxmlformats.org/officeDocument/2006/relationships/hyperlink" Target="https://info.semcohvac.com/claim-form" TargetMode="External"/><Relationship Id="rId3" Type="http://schemas.openxmlformats.org/officeDocument/2006/relationships/image" Target="../media/image67.png"/><Relationship Id="rId7" Type="http://schemas.openxmlformats.org/officeDocument/2006/relationships/hyperlink" Target="mailto:elite.semco@flaktgroup.com" TargetMode="External"/><Relationship Id="rId12" Type="http://schemas.openxmlformats.org/officeDocument/2006/relationships/hyperlink" Target="mailto:service.semco2@flaktgroup.com" TargetMode="External"/><Relationship Id="rId2" Type="http://schemas.openxmlformats.org/officeDocument/2006/relationships/image" Target="../media/image66.png"/><Relationship Id="rId1" Type="http://schemas.openxmlformats.org/officeDocument/2006/relationships/slideLayout" Target="../slideLayouts/slideLayout40.xml"/><Relationship Id="rId6" Type="http://schemas.openxmlformats.org/officeDocument/2006/relationships/hyperlink" Target="mailto:unitary.semco@flaktgroup.com" TargetMode="External"/><Relationship Id="rId11" Type="http://schemas.openxmlformats.org/officeDocument/2006/relationships/hyperlink" Target="mailto:oem.semco@flaktgroup.com" TargetMode="External"/><Relationship Id="rId5" Type="http://schemas.openxmlformats.org/officeDocument/2006/relationships/hyperlink" Target="mailto:chilledbeams.semco@flaktgroup.com" TargetMode="External"/><Relationship Id="rId15" Type="http://schemas.openxmlformats.org/officeDocument/2006/relationships/hyperlink" Target="https://info.semcohvac.com/parts-request" TargetMode="External"/><Relationship Id="rId10" Type="http://schemas.openxmlformats.org/officeDocument/2006/relationships/hyperlink" Target="mailto:refresh.semco@flaktgroup.com" TargetMode="External"/><Relationship Id="rId4" Type="http://schemas.openxmlformats.org/officeDocument/2006/relationships/hyperlink" Target="mailto:applied.semco@flaktgroup.com" TargetMode="External"/><Relationship Id="rId9" Type="http://schemas.openxmlformats.org/officeDocument/2006/relationships/hyperlink" Target="mailto:panels.semco@flaktgroup.com" TargetMode="External"/><Relationship Id="rId14" Type="http://schemas.openxmlformats.org/officeDocument/2006/relationships/hyperlink" Target="https://info.semcohvac.com/service-reque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r="10714"/>
          <a:stretch/>
        </p:blipFill>
        <p:spPr>
          <a:xfrm>
            <a:off x="0" y="0"/>
            <a:ext cx="10885714" cy="6858000"/>
          </a:xfrm>
          <a:prstGeom prst="rect">
            <a:avLst/>
          </a:prstGeom>
        </p:spPr>
      </p:pic>
      <p:sp>
        <p:nvSpPr>
          <p:cNvPr id="26" name="Title 25"/>
          <p:cNvSpPr>
            <a:spLocks noGrp="1"/>
          </p:cNvSpPr>
          <p:nvPr>
            <p:ph type="title"/>
          </p:nvPr>
        </p:nvSpPr>
        <p:spPr>
          <a:xfrm>
            <a:off x="1295469" y="2177143"/>
            <a:ext cx="5047273" cy="1682085"/>
          </a:xfrm>
        </p:spPr>
        <p:txBody>
          <a:bodyPr/>
          <a:lstStyle/>
          <a:p>
            <a:r>
              <a:rPr lang="en-US" b="1" dirty="0" err="1">
                <a:latin typeface="+mj-lt"/>
              </a:rPr>
              <a:t>Neuton</a:t>
            </a:r>
            <a:br>
              <a:rPr lang="en-US" b="1" dirty="0">
                <a:latin typeface="+mj-lt"/>
              </a:rPr>
            </a:br>
            <a:r>
              <a:rPr lang="en-US" sz="2400" b="1" dirty="0"/>
              <a:t>Controlled Chilled</a:t>
            </a:r>
            <a:br>
              <a:rPr lang="en-US" sz="2400" b="1" dirty="0"/>
            </a:br>
            <a:r>
              <a:rPr lang="en-US" sz="2400" b="1" dirty="0"/>
              <a:t>Beam Pump Module</a:t>
            </a:r>
            <a:endParaRPr lang="en-US" dirty="0"/>
          </a:p>
        </p:txBody>
      </p:sp>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r="14480" b="8930"/>
          <a:stretch/>
        </p:blipFill>
        <p:spPr>
          <a:xfrm>
            <a:off x="6491445" y="819897"/>
            <a:ext cx="5700555" cy="6038103"/>
          </a:xfrm>
          <a:prstGeom prst="rect">
            <a:avLst/>
          </a:prstGeom>
        </p:spPr>
      </p:pic>
      <p:pic>
        <p:nvPicPr>
          <p:cNvPr id="1026" name="Picture 2">
            <a:extLst>
              <a:ext uri="{FF2B5EF4-FFF2-40B4-BE49-F238E27FC236}">
                <a16:creationId xmlns:a16="http://schemas.microsoft.com/office/drawing/2014/main" id="{B9F0ACD3-C6B1-89B5-5F30-CC40E32CD4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002" y="5262445"/>
            <a:ext cx="1547852" cy="154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605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5692"/>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a:extLst>
              <a:ext uri="{28A0092B-C50C-407E-A947-70E740481C1C}">
                <a14:useLocalDpi xmlns:a14="http://schemas.microsoft.com/office/drawing/2010/main" val="0"/>
              </a:ext>
            </a:extLst>
          </a:blip>
          <a:srcRect l="5150" t="680" b="1"/>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Boxed Book" panose="02000506040000020004" pitchFamily="50" charset="0"/>
              </a:rPr>
              <a:t>Who we are &amp; what we do</a:t>
            </a:r>
          </a:p>
        </p:txBody>
      </p:sp>
      <p:pic>
        <p:nvPicPr>
          <p:cNvPr id="11" name="Picture 10" descr="Logo&#10;&#10;Description automatically generated">
            <a:extLst>
              <a:ext uri="{FF2B5EF4-FFF2-40B4-BE49-F238E27FC236}">
                <a16:creationId xmlns:a16="http://schemas.microsoft.com/office/drawing/2014/main" id="{3EF6087F-60E6-4D7E-90C3-8B4FA53AD5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21476" y="6114617"/>
            <a:ext cx="1519647" cy="559743"/>
          </a:xfrm>
          <a:prstGeom prst="rect">
            <a:avLst/>
          </a:prstGeom>
        </p:spPr>
      </p:pic>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5">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val="0"/>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9">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val="0"/>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1">
              <a:extLst>
                <a:ext uri="{BEBA8EAE-BF5A-486C-A8C5-ECC9F3942E4B}">
                  <a14:imgProps xmlns:a14="http://schemas.microsoft.com/office/drawing/2010/main">
                    <a14:imgLayer r:embed="rId22">
                      <a14:imgEffect>
                        <a14:sharpenSoften amount="50000"/>
                      </a14:imgEffect>
                    </a14:imgLayer>
                  </a14:imgProps>
                </a:ext>
                <a:ext uri="{28A0092B-C50C-407E-A947-70E740481C1C}">
                  <a14:useLocalDpi xmlns:a14="http://schemas.microsoft.com/office/drawing/2010/main" val="0"/>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3">
              <a:extLst>
                <a:ext uri="{BEBA8EAE-BF5A-486C-A8C5-ECC9F3942E4B}">
                  <a14:imgProps xmlns:a14="http://schemas.microsoft.com/office/drawing/2010/main">
                    <a14:imgLayer r:embed="rId24">
                      <a14:imgEffect>
                        <a14:sharpenSoften amount="50000"/>
                      </a14:imgEffect>
                    </a14:imgLayer>
                  </a14:imgProps>
                </a:ext>
                <a:ext uri="{28A0092B-C50C-407E-A947-70E740481C1C}">
                  <a14:useLocalDpi xmlns:a14="http://schemas.microsoft.com/office/drawing/2010/main" val="0"/>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spTree>
    <p:extLst>
      <p:ext uri="{BB962C8B-B14F-4D97-AF65-F5344CB8AC3E}">
        <p14:creationId xmlns:p14="http://schemas.microsoft.com/office/powerpoint/2010/main" val="246025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a:srcRect t="14000"/>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a:clrChange>
                <a:clrFrom>
                  <a:srgbClr val="FFFFFF"/>
                </a:clrFrom>
                <a:clrTo>
                  <a:srgbClr val="FFFFFF">
                    <a:alpha val="0"/>
                  </a:srgbClr>
                </a:clrTo>
              </a:clrChange>
            </a:blip>
            <a:srcRect t="1" b="37170"/>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3"/>
            <a:srcRect l="74475" t="10546" r="17645" b="81220"/>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sz="2200" dirty="0">
                <a:latin typeface="Boxed Book" panose="02000506040000020004" pitchFamily="50" charset="0"/>
              </a:rPr>
              <a:t>FläktGroup SEMCO Products For Commercial Applications</a:t>
            </a:r>
            <a:endParaRPr lang="en-US" sz="2700"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1483799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33673" y="1770671"/>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705696" y="2899579"/>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27290" y="90186"/>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Boxed Book" panose="02000506040000020004" pitchFamily="50" charset="0"/>
                <a:ea typeface="+mj-ea"/>
                <a:cs typeface="+mj-cs"/>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75491" y="4057531"/>
            <a:ext cx="3336128" cy="1437357"/>
          </a:xfrm>
          <a:prstGeom prst="rect">
            <a:avLst/>
          </a:prstGeom>
          <a:ln>
            <a:solidFill>
              <a:schemeClr val="tx1"/>
            </a:solidFill>
          </a:ln>
        </p:spPr>
      </p:pic>
    </p:spTree>
    <p:extLst>
      <p:ext uri="{BB962C8B-B14F-4D97-AF65-F5344CB8AC3E}">
        <p14:creationId xmlns:p14="http://schemas.microsoft.com/office/powerpoint/2010/main" val="2646402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19404" y="1084153"/>
            <a:ext cx="5611058" cy="5461790"/>
          </a:xfrm>
        </p:spPr>
        <p:txBody>
          <a:bodyPr/>
          <a:lstStyle/>
          <a:p>
            <a:pPr marL="0" indent="0">
              <a:buNone/>
            </a:pPr>
            <a:r>
              <a:rPr lang="en-US" dirty="0">
                <a:latin typeface="Boxed Book" pitchFamily="50" charset="0"/>
              </a:rPr>
              <a:t>Controlled Chilled Beam Pump Module that provides:</a:t>
            </a:r>
          </a:p>
          <a:p>
            <a:pPr marL="342900" indent="-342900">
              <a:buFont typeface="Arial" panose="020B0604020202020204" pitchFamily="34" charset="0"/>
              <a:buChar char="•"/>
            </a:pPr>
            <a:r>
              <a:rPr lang="en-US" dirty="0">
                <a:latin typeface="Boxed Book" pitchFamily="50" charset="0"/>
              </a:rPr>
              <a:t>State-of-the art active condensation control system effectively eliminates chilled beam condensation</a:t>
            </a:r>
          </a:p>
          <a:p>
            <a:pPr marL="342900" indent="-342900">
              <a:buFont typeface="Arial" panose="020B0604020202020204" pitchFamily="34" charset="0"/>
              <a:buChar char="•"/>
            </a:pPr>
            <a:r>
              <a:rPr lang="en-US" dirty="0">
                <a:latin typeface="Boxed Book" pitchFamily="50" charset="0"/>
              </a:rPr>
              <a:t>High efficiency, variable speed pump uses a fraction of the energy used by traditional pump loops</a:t>
            </a:r>
          </a:p>
          <a:p>
            <a:pPr marL="342900" indent="-342900">
              <a:buFont typeface="Arial" panose="020B0604020202020204" pitchFamily="34" charset="0"/>
              <a:buChar char="•"/>
            </a:pPr>
            <a:r>
              <a:rPr lang="en-US" dirty="0">
                <a:latin typeface="Boxed Book" pitchFamily="50" charset="0"/>
              </a:rPr>
              <a:t>Plug-and-play control system optimizes water temperature for each zone</a:t>
            </a:r>
          </a:p>
          <a:p>
            <a:pPr>
              <a:lnSpc>
                <a:spcPct val="100000"/>
              </a:lnSpc>
              <a:buClrTx/>
              <a:buFont typeface="Wingdings" panose="05000000000000000000" pitchFamily="2" charset="2"/>
              <a:buChar char="§"/>
            </a:pPr>
            <a:endParaRPr lang="en-US" altLang="en-US" kern="0" dirty="0"/>
          </a:p>
          <a:p>
            <a:pPr marL="342900" indent="-342900">
              <a:buFont typeface="Arial" panose="020B0604020202020204" pitchFamily="34" charset="0"/>
              <a:buChar char="•"/>
            </a:pPr>
            <a:endParaRPr lang="en-US" dirty="0"/>
          </a:p>
        </p:txBody>
      </p:sp>
      <p:sp>
        <p:nvSpPr>
          <p:cNvPr id="2" name="Title 1"/>
          <p:cNvSpPr>
            <a:spLocks noGrp="1"/>
          </p:cNvSpPr>
          <p:nvPr>
            <p:ph type="title"/>
          </p:nvPr>
        </p:nvSpPr>
        <p:spPr/>
        <p:txBody>
          <a:bodyPr/>
          <a:lstStyle/>
          <a:p>
            <a:r>
              <a:rPr lang="en-US" dirty="0"/>
              <a:t>What is NEUTON?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1382" y="323162"/>
            <a:ext cx="3507172" cy="3488467"/>
          </a:xfrm>
          <a:prstGeom prst="rect">
            <a:avLst/>
          </a:prstGeom>
        </p:spPr>
      </p:pic>
      <p:pic>
        <p:nvPicPr>
          <p:cNvPr id="8" name="Picture 6" descr="B:\Restricted\Awards\DDA-Silver-2017\DDA_SILVER_2017-RGB-72dp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3698" y="3924873"/>
            <a:ext cx="1713495" cy="14654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B:\Restricted\Exhibitions\Exhibitions 2016\01-25-16 AHR - Orlando\Innovativation Awards\Graphics - Innovation Awards\H16 INNOVATION AWARDS LOGO_WINNER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07967" y="3787003"/>
            <a:ext cx="1225207" cy="180953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6950626" y="3811629"/>
            <a:ext cx="1342298" cy="1704361"/>
            <a:chOff x="6975225" y="5402337"/>
            <a:chExt cx="803994" cy="1020858"/>
          </a:xfrm>
        </p:grpSpPr>
        <p:pic>
          <p:nvPicPr>
            <p:cNvPr id="11" name="Picture 7" descr="B:\Restricted\Awards\School Planning Gold Award - NEUTON\SPM_NPOY_Award_logo_2016_CMYK_outline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6458" y="5929514"/>
              <a:ext cx="789889" cy="49368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descr="B:\Restricted\Awards\School Planning Gold Award - NEUTON\CPM_NPOY_Award_logo_2016_CMYK_outline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75225" y="5402337"/>
              <a:ext cx="803994" cy="5024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37242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Autofit/>
          </a:bodyPr>
          <a:lstStyle/>
          <a:p>
            <a:pPr algn="l" eaLnBrk="1" hangingPunct="1"/>
            <a:r>
              <a:rPr lang="en-US" dirty="0">
                <a:latin typeface="Boxed Book" pitchFamily="50" charset="0"/>
              </a:rPr>
              <a:t>Challenges with Traditional Chilled Beam Designs Without the NEUTON </a:t>
            </a:r>
            <a:endParaRPr lang="fr-FR" dirty="0">
              <a:latin typeface="Boxed Book" pitchFamily="50" charset="0"/>
            </a:endParaRPr>
          </a:p>
        </p:txBody>
      </p:sp>
      <p:sp>
        <p:nvSpPr>
          <p:cNvPr id="3" name="Text Placeholder 2"/>
          <p:cNvSpPr>
            <a:spLocks noGrp="1"/>
          </p:cNvSpPr>
          <p:nvPr>
            <p:ph type="body" sz="quarter" idx="11"/>
          </p:nvPr>
        </p:nvSpPr>
        <p:spPr/>
        <p:txBody>
          <a:bodyPr/>
          <a:lstStyle/>
          <a:p>
            <a:r>
              <a:rPr lang="en-US" dirty="0">
                <a:latin typeface="Boxed Book" pitchFamily="50" charset="0"/>
              </a:rPr>
              <a:t>Despite the many obvious advantages offered by chilled beams, their acceptance has been limited due to several design challenges: </a:t>
            </a:r>
          </a:p>
          <a:p>
            <a:endParaRPr lang="en-US" sz="1000" dirty="0">
              <a:latin typeface="Boxed Book" pitchFamily="50" charset="0"/>
            </a:endParaRPr>
          </a:p>
          <a:p>
            <a:pPr marL="342900" indent="-342900">
              <a:buFont typeface="Arial" panose="020B0604020202020204" pitchFamily="34" charset="0"/>
              <a:buChar char="•"/>
            </a:pPr>
            <a:r>
              <a:rPr lang="en-US" dirty="0">
                <a:latin typeface="Boxed Book" pitchFamily="50" charset="0"/>
              </a:rPr>
              <a:t>High cost of the primary and secondary piping makes the use of the technology somewhat more expensive than conventional systems</a:t>
            </a:r>
            <a:endParaRPr lang="en-US" sz="1000" dirty="0">
              <a:latin typeface="Boxed Book" pitchFamily="50" charset="0"/>
            </a:endParaRPr>
          </a:p>
          <a:p>
            <a:pPr marL="342900" indent="-342900">
              <a:spcBef>
                <a:spcPts val="1200"/>
              </a:spcBef>
              <a:buFont typeface="Arial" panose="020B0604020202020204" pitchFamily="34" charset="0"/>
              <a:buChar char="•"/>
            </a:pPr>
            <a:r>
              <a:rPr lang="en-US" dirty="0">
                <a:latin typeface="Boxed Book" pitchFamily="50" charset="0"/>
              </a:rPr>
              <a:t>Inability to use traditional chilled/hot water main loop temperatures without costly secondary loops or separate boiler/chillers for the chilled beam network</a:t>
            </a:r>
            <a:endParaRPr lang="en-US" sz="1000" dirty="0">
              <a:latin typeface="Boxed Book" pitchFamily="50" charset="0"/>
            </a:endParaRPr>
          </a:p>
          <a:p>
            <a:pPr marL="342900" indent="-342900">
              <a:spcBef>
                <a:spcPts val="1200"/>
              </a:spcBef>
              <a:buFont typeface="Arial" panose="020B0604020202020204" pitchFamily="34" charset="0"/>
              <a:buChar char="•"/>
            </a:pPr>
            <a:r>
              <a:rPr lang="en-US" dirty="0">
                <a:latin typeface="Boxed Book" pitchFamily="50" charset="0"/>
              </a:rPr>
              <a:t>The concern for condensation on the surfaces of the coils</a:t>
            </a:r>
            <a:endParaRPr lang="en-US" sz="1000" dirty="0">
              <a:latin typeface="Boxed Book" pitchFamily="50" charset="0"/>
            </a:endParaRPr>
          </a:p>
          <a:p>
            <a:pPr marL="342900" indent="-342900">
              <a:spcBef>
                <a:spcPts val="1200"/>
              </a:spcBef>
              <a:buFont typeface="Arial" panose="020B0604020202020204" pitchFamily="34" charset="0"/>
              <a:buChar char="•"/>
            </a:pPr>
            <a:r>
              <a:rPr lang="en-US" dirty="0">
                <a:latin typeface="Boxed Book" pitchFamily="50" charset="0"/>
              </a:rPr>
              <a:t>Designing and implementing controls</a:t>
            </a:r>
          </a:p>
        </p:txBody>
      </p:sp>
    </p:spTree>
    <p:extLst>
      <p:ext uri="{BB962C8B-B14F-4D97-AF65-F5344CB8AC3E}">
        <p14:creationId xmlns:p14="http://schemas.microsoft.com/office/powerpoint/2010/main" val="199695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6808605" y="151199"/>
            <a:ext cx="5109372" cy="6034447"/>
          </a:xfrm>
        </p:spPr>
        <p:txBody>
          <a:bodyPr>
            <a:normAutofit fontScale="85000" lnSpcReduction="20000"/>
          </a:bodyPr>
          <a:lstStyle/>
          <a:p>
            <a:pPr>
              <a:lnSpc>
                <a:spcPct val="120000"/>
              </a:lnSpc>
              <a:spcAft>
                <a:spcPts val="500"/>
              </a:spcAft>
              <a:buFont typeface="Arial" panose="020B0604020202020204" pitchFamily="34" charset="0"/>
              <a:buChar char="•"/>
            </a:pPr>
            <a:r>
              <a:rPr lang="en-US" dirty="0">
                <a:solidFill>
                  <a:schemeClr val="bg1"/>
                </a:solidFill>
              </a:rPr>
              <a:t>Allows beam zones to be served with conventional chilled/hot water temperatures – no need for secondary loops for chilled beams  </a:t>
            </a:r>
          </a:p>
          <a:p>
            <a:pPr>
              <a:lnSpc>
                <a:spcPct val="120000"/>
              </a:lnSpc>
              <a:spcAft>
                <a:spcPts val="500"/>
              </a:spcAft>
              <a:buFont typeface="Arial" panose="020B0604020202020204" pitchFamily="34" charset="0"/>
              <a:buChar char="•"/>
            </a:pPr>
            <a:r>
              <a:rPr lang="en-US" dirty="0">
                <a:solidFill>
                  <a:schemeClr val="bg1"/>
                </a:solidFill>
              </a:rPr>
              <a:t>Simplifies installation, controls and commissioning of a beam system – eliminates frustration and cost of customized controls development and installation </a:t>
            </a:r>
          </a:p>
          <a:p>
            <a:pPr>
              <a:lnSpc>
                <a:spcPct val="120000"/>
              </a:lnSpc>
              <a:spcAft>
                <a:spcPts val="500"/>
              </a:spcAft>
              <a:buFont typeface="Arial" panose="020B0604020202020204" pitchFamily="34" charset="0"/>
              <a:buChar char="•"/>
            </a:pPr>
            <a:r>
              <a:rPr lang="en-US" dirty="0">
                <a:solidFill>
                  <a:schemeClr val="bg1"/>
                </a:solidFill>
              </a:rPr>
              <a:t>Increases beam cooling and heating output  –all coil passes used for both cooling and heating</a:t>
            </a:r>
          </a:p>
          <a:p>
            <a:pPr>
              <a:lnSpc>
                <a:spcPct val="120000"/>
              </a:lnSpc>
              <a:spcAft>
                <a:spcPts val="500"/>
              </a:spcAft>
              <a:buFont typeface="Arial" panose="020B0604020202020204" pitchFamily="34" charset="0"/>
              <a:buChar char="•"/>
            </a:pPr>
            <a:r>
              <a:rPr lang="en-US" dirty="0">
                <a:solidFill>
                  <a:schemeClr val="bg1"/>
                </a:solidFill>
              </a:rPr>
              <a:t>Incredible response to occupied, unoccupied and low load conditions – novel control sequences vary water flow and/or temperature to the beams, as needed, to accommodate changes in zone load conditions</a:t>
            </a:r>
          </a:p>
        </p:txBody>
      </p:sp>
      <p:sp>
        <p:nvSpPr>
          <p:cNvPr id="5122" name="Rectangle 2"/>
          <p:cNvSpPr>
            <a:spLocks noGrp="1" noChangeArrowheads="1"/>
          </p:cNvSpPr>
          <p:nvPr>
            <p:ph type="title"/>
          </p:nvPr>
        </p:nvSpPr>
        <p:spPr/>
        <p:txBody>
          <a:bodyPr/>
          <a:lstStyle/>
          <a:p>
            <a:pPr eaLnBrk="1" hangingPunct="1"/>
            <a:r>
              <a:rPr lang="en-US" sz="2400" dirty="0">
                <a:latin typeface="Boxed Book" pitchFamily="50" charset="0"/>
                <a:ea typeface="+mn-ea"/>
                <a:cs typeface="+mn-cs"/>
              </a:rPr>
              <a:t>SEMCO NEUTON: Efficient Design</a:t>
            </a:r>
            <a:endParaRPr lang="fr-FR" sz="2400" dirty="0">
              <a:solidFill>
                <a:srgbClr val="006600"/>
              </a:solidFill>
              <a:latin typeface="Boxed Book" pitchFamily="50" charset="0"/>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6465" y="876794"/>
            <a:ext cx="3460044" cy="5766740"/>
          </a:xfrm>
          <a:prstGeom prst="rect">
            <a:avLst/>
          </a:prstGeom>
        </p:spPr>
      </p:pic>
    </p:spTree>
    <p:extLst>
      <p:ext uri="{BB962C8B-B14F-4D97-AF65-F5344CB8AC3E}">
        <p14:creationId xmlns:p14="http://schemas.microsoft.com/office/powerpoint/2010/main" val="3646821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NEUTON Works: Cooling Mode</a:t>
            </a:r>
          </a:p>
        </p:txBody>
      </p:sp>
      <p:sp>
        <p:nvSpPr>
          <p:cNvPr id="5" name="Content Placeholder 1"/>
          <p:cNvSpPr>
            <a:spLocks noGrp="1"/>
          </p:cNvSpPr>
          <p:nvPr>
            <p:ph type="body" sz="quarter" idx="11"/>
          </p:nvPr>
        </p:nvSpPr>
        <p:spPr>
          <a:xfrm>
            <a:off x="719404" y="1082469"/>
            <a:ext cx="6226519" cy="5521531"/>
          </a:xfrm>
        </p:spPr>
        <p:txBody>
          <a:bodyPr/>
          <a:lstStyle/>
          <a:p>
            <a:pPr marL="342900" indent="-342900">
              <a:buFont typeface="Arial" panose="020B0604020202020204" pitchFamily="34" charset="0"/>
              <a:buChar char="•"/>
            </a:pPr>
            <a:r>
              <a:rPr lang="en-US" dirty="0">
                <a:latin typeface="Boxed Book" pitchFamily="50" charset="0"/>
              </a:rPr>
              <a:t>Chilled water control valve slowly injects chilled water from the primary loop as recirculated secondary beam loop water is discharged through the check-valve into primary chilled water return loop</a:t>
            </a:r>
          </a:p>
          <a:p>
            <a:pPr marL="171450" indent="-171450">
              <a:buFont typeface="Arial" panose="020B0604020202020204" pitchFamily="34" charset="0"/>
              <a:buChar char="•"/>
            </a:pPr>
            <a:endParaRPr lang="en-US" sz="800" dirty="0">
              <a:latin typeface="Boxed Book" pitchFamily="50" charset="0"/>
            </a:endParaRPr>
          </a:p>
          <a:p>
            <a:pPr marL="342900" indent="-342900">
              <a:buFont typeface="Arial" panose="020B0604020202020204" pitchFamily="34" charset="0"/>
              <a:buChar char="•"/>
            </a:pPr>
            <a:r>
              <a:rPr lang="en-US" dirty="0">
                <a:latin typeface="Boxed Book" pitchFamily="50" charset="0"/>
              </a:rPr>
              <a:t>Hot water control valve is in the full bypass position and the corresponding check valve is closed</a:t>
            </a:r>
          </a:p>
          <a:p>
            <a:pPr marL="171450" indent="-171450">
              <a:buFont typeface="Arial" panose="020B0604020202020204" pitchFamily="34" charset="0"/>
              <a:buChar char="•"/>
            </a:pPr>
            <a:endParaRPr lang="en-US" sz="800" dirty="0">
              <a:latin typeface="Boxed Book" pitchFamily="50" charset="0"/>
            </a:endParaRPr>
          </a:p>
          <a:p>
            <a:pPr marL="342900" indent="-342900">
              <a:buFont typeface="Arial" panose="020B0604020202020204" pitchFamily="34" charset="0"/>
              <a:buChar char="•"/>
            </a:pPr>
            <a:r>
              <a:rPr lang="en-US" dirty="0">
                <a:latin typeface="Boxed Book" pitchFamily="50" charset="0"/>
              </a:rPr>
              <a:t>Conventional 42°F chilled water can be utilized within a single primary loop to serve both the chilled beam zones and the dedicated outdoor air system</a:t>
            </a:r>
            <a:endParaRPr lang="en-US" dirty="0">
              <a:solidFill>
                <a:schemeClr val="tx1">
                  <a:lumMod val="65000"/>
                  <a:lumOff val="35000"/>
                </a:schemeClr>
              </a:solidFill>
              <a:latin typeface="Boxed Book" pitchFamily="50"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3269" y="1082469"/>
            <a:ext cx="3810000" cy="519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268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a:latin typeface="Boxed Book" pitchFamily="50" charset="0"/>
              </a:rPr>
              <a:t>How NEUTON Works: Heating Mode</a:t>
            </a:r>
            <a:endParaRPr lang="fr-FR" dirty="0">
              <a:latin typeface="Boxed Book" pitchFamily="50" charset="0"/>
            </a:endParaRPr>
          </a:p>
        </p:txBody>
      </p:sp>
      <p:sp>
        <p:nvSpPr>
          <p:cNvPr id="4" name="Text Placeholder 3"/>
          <p:cNvSpPr>
            <a:spLocks noGrp="1"/>
          </p:cNvSpPr>
          <p:nvPr>
            <p:ph type="body" sz="quarter" idx="11"/>
          </p:nvPr>
        </p:nvSpPr>
        <p:spPr>
          <a:xfrm>
            <a:off x="5820508" y="1082469"/>
            <a:ext cx="6106395" cy="5521531"/>
          </a:xfrm>
        </p:spPr>
        <p:txBody>
          <a:bodyPr/>
          <a:lstStyle/>
          <a:p>
            <a:pPr marL="342900" indent="-342900">
              <a:buFont typeface="Arial" panose="020B0604020202020204" pitchFamily="34" charset="0"/>
              <a:buChar char="•"/>
            </a:pPr>
            <a:r>
              <a:rPr lang="en-US" kern="0" dirty="0">
                <a:latin typeface="Boxed Book" pitchFamily="50" charset="0"/>
              </a:rPr>
              <a:t>Hot water control valve slowly ejects a metered amount of recirculated secondary beam loop water while corresponding check-valve allows for injection of water from hot water supply loop </a:t>
            </a:r>
          </a:p>
          <a:p>
            <a:pPr marL="171450" indent="-171450">
              <a:buFont typeface="Arial" panose="020B0604020202020204" pitchFamily="34" charset="0"/>
              <a:buChar char="•"/>
            </a:pPr>
            <a:endParaRPr lang="en-US" sz="1000" kern="0" dirty="0">
              <a:latin typeface="Boxed Book" pitchFamily="50" charset="0"/>
            </a:endParaRPr>
          </a:p>
          <a:p>
            <a:pPr marL="342900" indent="-342900">
              <a:buFont typeface="Arial" panose="020B0604020202020204" pitchFamily="34" charset="0"/>
              <a:buChar char="•"/>
            </a:pPr>
            <a:r>
              <a:rPr lang="en-US" kern="0" dirty="0">
                <a:latin typeface="Boxed Book" pitchFamily="50" charset="0"/>
              </a:rPr>
              <a:t>Chilled water control valve is in full bypass position and corresponding check valve is closed</a:t>
            </a:r>
          </a:p>
          <a:p>
            <a:pPr marL="171450" indent="-171450">
              <a:buFont typeface="Arial" panose="020B0604020202020204" pitchFamily="34" charset="0"/>
              <a:buChar char="•"/>
            </a:pPr>
            <a:endParaRPr lang="en-US" sz="1000" kern="0" dirty="0">
              <a:latin typeface="Boxed Book" pitchFamily="50" charset="0"/>
            </a:endParaRPr>
          </a:p>
          <a:p>
            <a:pPr marL="342900" indent="-342900">
              <a:buFont typeface="Arial" panose="020B0604020202020204" pitchFamily="34" charset="0"/>
              <a:buChar char="•"/>
            </a:pPr>
            <a:r>
              <a:rPr lang="en-US" kern="0" dirty="0">
                <a:latin typeface="Boxed Book" pitchFamily="50" charset="0"/>
              </a:rPr>
              <a:t>Conventional 120°F hot water can be utilized within a single primary loop to serve both the chilled beam zones and the DOAS</a:t>
            </a:r>
            <a:endParaRPr lang="en-US" kern="0" dirty="0">
              <a:solidFill>
                <a:schemeClr val="tx1">
                  <a:lumMod val="65000"/>
                  <a:lumOff val="35000"/>
                </a:schemeClr>
              </a:solidFill>
              <a:latin typeface="Boxed Book" pitchFamily="50" charset="0"/>
            </a:endParaRPr>
          </a:p>
          <a:p>
            <a:pPr marL="342900" indent="-342900">
              <a:buFont typeface="Arial" panose="020B0604020202020204" pitchFamily="34" charset="0"/>
              <a:buChar char="•"/>
            </a:pPr>
            <a:endParaRPr lang="en-US"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693" y="995771"/>
            <a:ext cx="3962400" cy="525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4776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p:txBody>
          <a:bodyPr/>
          <a:lstStyle/>
          <a:p>
            <a:r>
              <a:rPr lang="en-US" dirty="0">
                <a:latin typeface="Boxed Book" pitchFamily="50" charset="0"/>
              </a:rPr>
              <a:t>In both heating and cooling modes NEUTON monitors: </a:t>
            </a:r>
          </a:p>
          <a:p>
            <a:pPr marL="952470" lvl="1" indent="-342900">
              <a:buFont typeface="Arial" panose="020B0604020202020204" pitchFamily="34" charset="0"/>
              <a:buChar char="•"/>
            </a:pPr>
            <a:r>
              <a:rPr lang="en-US" dirty="0">
                <a:latin typeface="Boxed Book" pitchFamily="50" charset="0"/>
              </a:rPr>
              <a:t>the zone pump</a:t>
            </a:r>
          </a:p>
          <a:p>
            <a:pPr marL="952470" lvl="1" indent="-342900">
              <a:buFont typeface="Arial" panose="020B0604020202020204" pitchFamily="34" charset="0"/>
              <a:buChar char="•"/>
            </a:pPr>
            <a:r>
              <a:rPr lang="en-US" dirty="0">
                <a:latin typeface="Boxed Book" pitchFamily="50" charset="0"/>
              </a:rPr>
              <a:t>beam water temperature sensor </a:t>
            </a:r>
          </a:p>
          <a:p>
            <a:pPr marL="952470" lvl="1" indent="-342900">
              <a:buFont typeface="Arial" panose="020B0604020202020204" pitchFamily="34" charset="0"/>
              <a:buChar char="•"/>
            </a:pPr>
            <a:r>
              <a:rPr lang="en-US" dirty="0">
                <a:latin typeface="Boxed Book" pitchFamily="50" charset="0"/>
              </a:rPr>
              <a:t>control valves</a:t>
            </a:r>
          </a:p>
          <a:p>
            <a:pPr marL="952470" lvl="1" indent="-342900">
              <a:buFont typeface="Arial" panose="020B0604020202020204" pitchFamily="34" charset="0"/>
              <a:buChar char="•"/>
            </a:pPr>
            <a:r>
              <a:rPr lang="en-US" dirty="0">
                <a:latin typeface="Boxed Book" pitchFamily="50" charset="0"/>
              </a:rPr>
              <a:t>associated electrical and controls </a:t>
            </a:r>
          </a:p>
          <a:p>
            <a:r>
              <a:rPr lang="en-US" dirty="0">
                <a:latin typeface="Boxed Book" pitchFamily="50" charset="0"/>
              </a:rPr>
              <a:t>NEUTON keeps the beam pipe temperature a few degrees above the measured dew point in the room via the supplied wall sensor</a:t>
            </a:r>
          </a:p>
          <a:p>
            <a:r>
              <a:rPr lang="en-US" dirty="0">
                <a:latin typeface="Boxed Book" pitchFamily="50" charset="0"/>
              </a:rPr>
              <a:t>All this is done via factory installed software and tested with sensors</a:t>
            </a:r>
          </a:p>
        </p:txBody>
      </p:sp>
      <p:sp>
        <p:nvSpPr>
          <p:cNvPr id="2" name="Title 1"/>
          <p:cNvSpPr>
            <a:spLocks noGrp="1"/>
          </p:cNvSpPr>
          <p:nvPr>
            <p:ph type="title"/>
          </p:nvPr>
        </p:nvSpPr>
        <p:spPr/>
        <p:txBody>
          <a:bodyPr/>
          <a:lstStyle/>
          <a:p>
            <a:r>
              <a:rPr lang="en-US" dirty="0">
                <a:latin typeface="Boxed Book" pitchFamily="50" charset="0"/>
              </a:rPr>
              <a:t>SEMCO NEUTON: Active Condensation Control</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9684" y="-105324"/>
            <a:ext cx="6713068" cy="5931470"/>
          </a:xfrm>
          <a:prstGeom prst="rect">
            <a:avLst/>
          </a:prstGeom>
        </p:spPr>
      </p:pic>
      <p:sp>
        <p:nvSpPr>
          <p:cNvPr id="8" name="TextBox 7"/>
          <p:cNvSpPr txBox="1"/>
          <p:nvPr/>
        </p:nvSpPr>
        <p:spPr>
          <a:xfrm>
            <a:off x="7046701" y="3036658"/>
            <a:ext cx="2049112" cy="2100106"/>
          </a:xfrm>
          <a:prstGeom prst="rect">
            <a:avLst/>
          </a:prstGeom>
        </p:spPr>
        <p:txBody>
          <a:bodyPr vert="horz" wrap="square"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oxed Semibold"/>
                <a:ea typeface="+mn-ea"/>
                <a:cs typeface="+mn-cs"/>
              </a:rPr>
              <a:t>With NEUTON, you won’t worry about rain coming from your chilled beams. </a:t>
            </a:r>
          </a:p>
        </p:txBody>
      </p:sp>
    </p:spTree>
    <p:extLst>
      <p:ext uri="{BB962C8B-B14F-4D97-AF65-F5344CB8AC3E}">
        <p14:creationId xmlns:p14="http://schemas.microsoft.com/office/powerpoint/2010/main" val="11492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011" y="2031023"/>
            <a:ext cx="8574289" cy="4414715"/>
          </a:xfrm>
          <a:prstGeom prst="rect">
            <a:avLst/>
          </a:prstGeom>
        </p:spPr>
      </p:pic>
      <p:sp>
        <p:nvSpPr>
          <p:cNvPr id="4" name="Title 3"/>
          <p:cNvSpPr>
            <a:spLocks noGrp="1"/>
          </p:cNvSpPr>
          <p:nvPr>
            <p:ph type="title"/>
          </p:nvPr>
        </p:nvSpPr>
        <p:spPr/>
        <p:txBody>
          <a:bodyPr/>
          <a:lstStyle/>
          <a:p>
            <a:r>
              <a:rPr lang="en-US" dirty="0"/>
              <a:t>SEMCO NEUTON: Installation Savings</a:t>
            </a:r>
          </a:p>
        </p:txBody>
      </p:sp>
      <p:sp>
        <p:nvSpPr>
          <p:cNvPr id="5" name="Text Placeholder 4"/>
          <p:cNvSpPr>
            <a:spLocks noGrp="1"/>
          </p:cNvSpPr>
          <p:nvPr>
            <p:ph type="body" sz="quarter" idx="11"/>
          </p:nvPr>
        </p:nvSpPr>
        <p:spPr>
          <a:xfrm>
            <a:off x="719405" y="1082469"/>
            <a:ext cx="11115042" cy="1581599"/>
          </a:xfrm>
        </p:spPr>
        <p:txBody>
          <a:bodyPr/>
          <a:lstStyle/>
          <a:p>
            <a:r>
              <a:rPr lang="en-US" dirty="0"/>
              <a:t>Installation is a fraction of the cost associated with traditional chilled beam systems while providing advanced controls and substantial energy savings.</a:t>
            </a:r>
          </a:p>
          <a:p>
            <a:endParaRPr lang="en-US" dirty="0"/>
          </a:p>
        </p:txBody>
      </p:sp>
    </p:spTree>
    <p:extLst>
      <p:ext uri="{BB962C8B-B14F-4D97-AF65-F5344CB8AC3E}">
        <p14:creationId xmlns:p14="http://schemas.microsoft.com/office/powerpoint/2010/main" val="4012313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Reduced First Cost Comparison</a:t>
            </a:r>
          </a:p>
        </p:txBody>
      </p:sp>
      <p:graphicFrame>
        <p:nvGraphicFramePr>
          <p:cNvPr id="7" name="Table 6"/>
          <p:cNvGraphicFramePr>
            <a:graphicFrameLocks noGrp="1"/>
          </p:cNvGraphicFramePr>
          <p:nvPr>
            <p:extLst>
              <p:ext uri="{D42A27DB-BD31-4B8C-83A1-F6EECF244321}">
                <p14:modId xmlns:p14="http://schemas.microsoft.com/office/powerpoint/2010/main" val="3192928591"/>
              </p:ext>
            </p:extLst>
          </p:nvPr>
        </p:nvGraphicFramePr>
        <p:xfrm>
          <a:off x="1004711" y="1113544"/>
          <a:ext cx="10509956" cy="4858280"/>
        </p:xfrm>
        <a:graphic>
          <a:graphicData uri="http://schemas.openxmlformats.org/drawingml/2006/table">
            <a:tbl>
              <a:tblPr firstRow="1" bandRow="1">
                <a:tableStyleId>{74C1A8A3-306A-4EB7-A6B1-4F7E0EB9C5D6}</a:tableStyleId>
              </a:tblPr>
              <a:tblGrid>
                <a:gridCol w="4471818">
                  <a:extLst>
                    <a:ext uri="{9D8B030D-6E8A-4147-A177-3AD203B41FA5}">
                      <a16:colId xmlns:a16="http://schemas.microsoft.com/office/drawing/2014/main" val="808983679"/>
                    </a:ext>
                  </a:extLst>
                </a:gridCol>
                <a:gridCol w="1722480">
                  <a:extLst>
                    <a:ext uri="{9D8B030D-6E8A-4147-A177-3AD203B41FA5}">
                      <a16:colId xmlns:a16="http://schemas.microsoft.com/office/drawing/2014/main" val="2799412282"/>
                    </a:ext>
                  </a:extLst>
                </a:gridCol>
                <a:gridCol w="2157829">
                  <a:extLst>
                    <a:ext uri="{9D8B030D-6E8A-4147-A177-3AD203B41FA5}">
                      <a16:colId xmlns:a16="http://schemas.microsoft.com/office/drawing/2014/main" val="229328002"/>
                    </a:ext>
                  </a:extLst>
                </a:gridCol>
                <a:gridCol w="2157829">
                  <a:extLst>
                    <a:ext uri="{9D8B030D-6E8A-4147-A177-3AD203B41FA5}">
                      <a16:colId xmlns:a16="http://schemas.microsoft.com/office/drawing/2014/main" val="816638068"/>
                    </a:ext>
                  </a:extLst>
                </a:gridCol>
              </a:tblGrid>
              <a:tr h="694040">
                <a:tc>
                  <a:txBody>
                    <a:bodyPr/>
                    <a:lstStyle/>
                    <a:p>
                      <a:pPr algn="l" fontAlgn="b"/>
                      <a:r>
                        <a:rPr lang="en-US" sz="1800" u="none" strike="noStrike" dirty="0">
                          <a:effectLst/>
                        </a:rPr>
                        <a:t>Estimated Installed Cost</a:t>
                      </a:r>
                      <a:endParaRPr lang="en-US" sz="1800" b="1" i="0" u="none" strike="noStrike" dirty="0">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dirty="0">
                          <a:effectLst/>
                        </a:rPr>
                        <a:t>SOA 4 Pipe Coils</a:t>
                      </a:r>
                      <a:endParaRPr lang="en-US" sz="1800" b="1" i="0" u="none" strike="noStrike" dirty="0">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dirty="0">
                          <a:effectLst/>
                        </a:rPr>
                        <a:t>NEUTON 4 Pipe Coils</a:t>
                      </a:r>
                      <a:endParaRPr lang="en-US" sz="1800" b="1" i="0" u="none" strike="noStrike" dirty="0">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dirty="0">
                          <a:effectLst/>
                        </a:rPr>
                        <a:t>NEUTON 2 Pipe Coils</a:t>
                      </a:r>
                      <a:endParaRPr lang="en-US" sz="1800" b="1" i="0" u="none" strike="noStrike" dirty="0">
                        <a:solidFill>
                          <a:srgbClr val="000000"/>
                        </a:solidFill>
                        <a:effectLst/>
                        <a:latin typeface="Arial" panose="020B0604020202020204" pitchFamily="34" charset="0"/>
                      </a:endParaRPr>
                    </a:p>
                  </a:txBody>
                  <a:tcPr marL="45720" marR="45720" anchor="ctr"/>
                </a:tc>
                <a:extLst>
                  <a:ext uri="{0D108BD9-81ED-4DB2-BD59-A6C34878D82A}">
                    <a16:rowId xmlns:a16="http://schemas.microsoft.com/office/drawing/2014/main" val="3630122702"/>
                  </a:ext>
                </a:extLst>
              </a:tr>
              <a:tr h="694040">
                <a:tc>
                  <a:txBody>
                    <a:bodyPr/>
                    <a:lstStyle/>
                    <a:p>
                      <a:pPr algn="l" fontAlgn="b"/>
                      <a:r>
                        <a:rPr lang="en-US" sz="1800" u="none" strike="noStrike">
                          <a:effectLst/>
                        </a:rPr>
                        <a:t>Primary Loop</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$65,000 </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$23,840 </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$10,450 </a:t>
                      </a:r>
                      <a:endParaRPr lang="en-US" sz="1800" b="0" i="0" u="none" strike="noStrike">
                        <a:solidFill>
                          <a:srgbClr val="000000"/>
                        </a:solidFill>
                        <a:effectLst/>
                        <a:latin typeface="Arial" panose="020B0604020202020204" pitchFamily="34" charset="0"/>
                      </a:endParaRPr>
                    </a:p>
                  </a:txBody>
                  <a:tcPr marL="45720" marR="45720" anchor="ctr"/>
                </a:tc>
                <a:extLst>
                  <a:ext uri="{0D108BD9-81ED-4DB2-BD59-A6C34878D82A}">
                    <a16:rowId xmlns:a16="http://schemas.microsoft.com/office/drawing/2014/main" val="3048851076"/>
                  </a:ext>
                </a:extLst>
              </a:tr>
              <a:tr h="694040">
                <a:tc>
                  <a:txBody>
                    <a:bodyPr/>
                    <a:lstStyle/>
                    <a:p>
                      <a:pPr algn="l" fontAlgn="b"/>
                      <a:r>
                        <a:rPr lang="en-US" sz="1800" u="none" strike="noStrike">
                          <a:effectLst/>
                        </a:rPr>
                        <a:t>Zone Loops, Beams, Controls, NEUTON</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$68,230 </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$77,300 </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$77,300 </a:t>
                      </a:r>
                      <a:endParaRPr lang="en-US" sz="1800" b="0" i="0" u="none" strike="noStrike">
                        <a:solidFill>
                          <a:srgbClr val="000000"/>
                        </a:solidFill>
                        <a:effectLst/>
                        <a:latin typeface="Arial" panose="020B0604020202020204" pitchFamily="34" charset="0"/>
                      </a:endParaRPr>
                    </a:p>
                  </a:txBody>
                  <a:tcPr marL="45720" marR="45720" anchor="ctr"/>
                </a:tc>
                <a:extLst>
                  <a:ext uri="{0D108BD9-81ED-4DB2-BD59-A6C34878D82A}">
                    <a16:rowId xmlns:a16="http://schemas.microsoft.com/office/drawing/2014/main" val="4018966632"/>
                  </a:ext>
                </a:extLst>
              </a:tr>
              <a:tr h="694040">
                <a:tc>
                  <a:txBody>
                    <a:bodyPr/>
                    <a:lstStyle/>
                    <a:p>
                      <a:pPr algn="l" fontAlgn="b"/>
                      <a:r>
                        <a:rPr lang="en-US" sz="1800" u="none" strike="noStrike">
                          <a:effectLst/>
                        </a:rPr>
                        <a:t>Total Installed Cost (1)</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$133,230 </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$101,140 </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$87,750 </a:t>
                      </a:r>
                      <a:endParaRPr lang="en-US" sz="1800" b="0" i="0" u="none" strike="noStrike">
                        <a:solidFill>
                          <a:srgbClr val="000000"/>
                        </a:solidFill>
                        <a:effectLst/>
                        <a:latin typeface="Arial" panose="020B0604020202020204" pitchFamily="34" charset="0"/>
                      </a:endParaRPr>
                    </a:p>
                  </a:txBody>
                  <a:tcPr marL="45720" marR="45720" anchor="ctr"/>
                </a:tc>
                <a:extLst>
                  <a:ext uri="{0D108BD9-81ED-4DB2-BD59-A6C34878D82A}">
                    <a16:rowId xmlns:a16="http://schemas.microsoft.com/office/drawing/2014/main" val="4101291103"/>
                  </a:ext>
                </a:extLst>
              </a:tr>
              <a:tr h="694040">
                <a:tc>
                  <a:txBody>
                    <a:bodyPr/>
                    <a:lstStyle/>
                    <a:p>
                      <a:pPr algn="l" fontAlgn="b"/>
                      <a:r>
                        <a:rPr lang="en-US" sz="1800" u="none" strike="noStrike">
                          <a:effectLst/>
                        </a:rPr>
                        <a:t>Reduction from SOA Baseline (percentage)</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0%</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b="1" u="none" strike="noStrike" dirty="0">
                          <a:solidFill>
                            <a:srgbClr val="FF0000"/>
                          </a:solidFill>
                          <a:effectLst/>
                        </a:rPr>
                        <a:t>24%</a:t>
                      </a:r>
                      <a:endParaRPr lang="en-US" sz="1800" b="1" i="0" u="none" strike="noStrike" dirty="0">
                        <a:solidFill>
                          <a:srgbClr val="FF0000"/>
                        </a:solidFill>
                        <a:effectLst/>
                        <a:latin typeface="Arial" panose="020B0604020202020204" pitchFamily="34" charset="0"/>
                      </a:endParaRPr>
                    </a:p>
                  </a:txBody>
                  <a:tcPr marL="45720" marR="45720" anchor="ctr"/>
                </a:tc>
                <a:tc>
                  <a:txBody>
                    <a:bodyPr/>
                    <a:lstStyle/>
                    <a:p>
                      <a:pPr algn="ctr" fontAlgn="b"/>
                      <a:r>
                        <a:rPr lang="en-US" sz="1800" b="1" u="none" strike="noStrike" dirty="0">
                          <a:solidFill>
                            <a:srgbClr val="FF0000"/>
                          </a:solidFill>
                          <a:effectLst/>
                        </a:rPr>
                        <a:t>34%</a:t>
                      </a:r>
                      <a:endParaRPr lang="en-US" sz="1800" b="1" i="0" u="none" strike="noStrike" dirty="0">
                        <a:solidFill>
                          <a:srgbClr val="FF0000"/>
                        </a:solidFill>
                        <a:effectLst/>
                        <a:latin typeface="Arial" panose="020B0604020202020204" pitchFamily="34" charset="0"/>
                      </a:endParaRPr>
                    </a:p>
                  </a:txBody>
                  <a:tcPr marL="45720" marR="45720" anchor="ctr"/>
                </a:tc>
                <a:extLst>
                  <a:ext uri="{0D108BD9-81ED-4DB2-BD59-A6C34878D82A}">
                    <a16:rowId xmlns:a16="http://schemas.microsoft.com/office/drawing/2014/main" val="3714002287"/>
                  </a:ext>
                </a:extLst>
              </a:tr>
              <a:tr h="694040">
                <a:tc>
                  <a:txBody>
                    <a:bodyPr/>
                    <a:lstStyle/>
                    <a:p>
                      <a:pPr algn="l" fontAlgn="b"/>
                      <a:r>
                        <a:rPr lang="en-US" sz="1800" u="none" strike="noStrike" dirty="0">
                          <a:effectLst/>
                        </a:rPr>
                        <a:t>Reduction from SOA Baseline ($/</a:t>
                      </a:r>
                      <a:r>
                        <a:rPr lang="en-US" sz="1800" u="none" strike="noStrike" dirty="0" err="1">
                          <a:effectLst/>
                        </a:rPr>
                        <a:t>sq.ft</a:t>
                      </a:r>
                      <a:r>
                        <a:rPr lang="en-US" sz="1800" u="none" strike="noStrike" dirty="0">
                          <a:effectLst/>
                        </a:rPr>
                        <a:t>.)</a:t>
                      </a:r>
                      <a:endParaRPr lang="en-US" sz="1800" b="0" i="0" u="none" strike="noStrike" dirty="0">
                        <a:solidFill>
                          <a:srgbClr val="000000"/>
                        </a:solidFill>
                        <a:effectLst/>
                        <a:latin typeface="Arial" panose="020B0604020202020204" pitchFamily="34" charset="0"/>
                      </a:endParaRPr>
                    </a:p>
                  </a:txBody>
                  <a:tcPr marL="45720" marR="45720" anchor="ctr"/>
                </a:tc>
                <a:tc>
                  <a:txBody>
                    <a:bodyPr/>
                    <a:lstStyle/>
                    <a:p>
                      <a:pPr algn="ctr" fontAlgn="b"/>
                      <a:r>
                        <a:rPr lang="en-US" sz="1800" u="none" strike="noStrike">
                          <a:effectLst/>
                        </a:rPr>
                        <a:t>$0 / sq.ft.</a:t>
                      </a:r>
                      <a:endParaRPr lang="en-US" sz="1800" b="0" i="0" u="none" strike="noStrike">
                        <a:solidFill>
                          <a:srgbClr val="000000"/>
                        </a:solidFill>
                        <a:effectLst/>
                        <a:latin typeface="Arial" panose="020B0604020202020204" pitchFamily="34" charset="0"/>
                      </a:endParaRPr>
                    </a:p>
                  </a:txBody>
                  <a:tcPr marL="45720" marR="45720" anchor="ctr"/>
                </a:tc>
                <a:tc>
                  <a:txBody>
                    <a:bodyPr/>
                    <a:lstStyle/>
                    <a:p>
                      <a:pPr algn="ctr" fontAlgn="b"/>
                      <a:r>
                        <a:rPr lang="en-US" sz="1800" b="1" u="none" strike="noStrike" dirty="0">
                          <a:solidFill>
                            <a:srgbClr val="FF0000"/>
                          </a:solidFill>
                          <a:effectLst/>
                        </a:rPr>
                        <a:t>$2.10 / </a:t>
                      </a:r>
                      <a:r>
                        <a:rPr lang="en-US" sz="1800" b="1" u="none" strike="noStrike" dirty="0" err="1">
                          <a:solidFill>
                            <a:srgbClr val="FF0000"/>
                          </a:solidFill>
                          <a:effectLst/>
                        </a:rPr>
                        <a:t>sq.ft</a:t>
                      </a:r>
                      <a:r>
                        <a:rPr lang="en-US" sz="1800" b="1" u="none" strike="noStrike" dirty="0">
                          <a:solidFill>
                            <a:srgbClr val="FF0000"/>
                          </a:solidFill>
                          <a:effectLst/>
                        </a:rPr>
                        <a:t>.</a:t>
                      </a:r>
                      <a:endParaRPr lang="en-US" sz="1800" b="1" i="0" u="none" strike="noStrike" dirty="0">
                        <a:solidFill>
                          <a:srgbClr val="FF0000"/>
                        </a:solidFill>
                        <a:effectLst/>
                        <a:latin typeface="Arial" panose="020B0604020202020204" pitchFamily="34" charset="0"/>
                      </a:endParaRPr>
                    </a:p>
                  </a:txBody>
                  <a:tcPr marL="45720" marR="45720" anchor="ctr"/>
                </a:tc>
                <a:tc>
                  <a:txBody>
                    <a:bodyPr/>
                    <a:lstStyle/>
                    <a:p>
                      <a:pPr algn="ctr" fontAlgn="b"/>
                      <a:r>
                        <a:rPr lang="en-US" sz="1800" b="1" u="none" strike="noStrike" dirty="0">
                          <a:solidFill>
                            <a:srgbClr val="FF0000"/>
                          </a:solidFill>
                          <a:effectLst/>
                        </a:rPr>
                        <a:t>$3.00 / </a:t>
                      </a:r>
                      <a:r>
                        <a:rPr lang="en-US" sz="1800" b="1" u="none" strike="noStrike" dirty="0" err="1">
                          <a:solidFill>
                            <a:srgbClr val="FF0000"/>
                          </a:solidFill>
                          <a:effectLst/>
                        </a:rPr>
                        <a:t>sq.ft</a:t>
                      </a:r>
                      <a:r>
                        <a:rPr lang="en-US" sz="1800" b="1" u="none" strike="noStrike" dirty="0">
                          <a:solidFill>
                            <a:srgbClr val="FF0000"/>
                          </a:solidFill>
                          <a:effectLst/>
                        </a:rPr>
                        <a:t>.</a:t>
                      </a:r>
                      <a:endParaRPr lang="en-US" sz="1800" b="1" i="0" u="none" strike="noStrike" dirty="0">
                        <a:solidFill>
                          <a:srgbClr val="FF0000"/>
                        </a:solidFill>
                        <a:effectLst/>
                        <a:latin typeface="Arial" panose="020B0604020202020204" pitchFamily="34" charset="0"/>
                      </a:endParaRPr>
                    </a:p>
                  </a:txBody>
                  <a:tcPr marL="45720" marR="45720" anchor="ctr"/>
                </a:tc>
                <a:extLst>
                  <a:ext uri="{0D108BD9-81ED-4DB2-BD59-A6C34878D82A}">
                    <a16:rowId xmlns:a16="http://schemas.microsoft.com/office/drawing/2014/main" val="2677058329"/>
                  </a:ext>
                </a:extLst>
              </a:tr>
              <a:tr h="694040">
                <a:tc gridSpan="4">
                  <a:txBody>
                    <a:bodyPr/>
                    <a:lstStyle/>
                    <a:p>
                      <a:pPr algn="l" fontAlgn="b"/>
                      <a:r>
                        <a:rPr lang="en-US" sz="1400" u="none" strike="noStrike" dirty="0">
                          <a:effectLst/>
                        </a:rPr>
                        <a:t>Note 1: Includes all installed components except ductwork and Pinnacle DOAS equipment and installation</a:t>
                      </a:r>
                      <a:endParaRPr lang="en-US" sz="1400" b="0" i="0" u="none" strike="noStrike" dirty="0">
                        <a:solidFill>
                          <a:srgbClr val="000000"/>
                        </a:solidFill>
                        <a:effectLst/>
                        <a:latin typeface="Arial" panose="020B0604020202020204" pitchFamily="34" charset="0"/>
                      </a:endParaRPr>
                    </a:p>
                  </a:txBody>
                  <a:tcPr marL="45720" marR="4572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2977573"/>
                  </a:ext>
                </a:extLst>
              </a:tr>
            </a:tbl>
          </a:graphicData>
        </a:graphic>
      </p:graphicFrame>
    </p:spTree>
    <p:extLst>
      <p:ext uri="{BB962C8B-B14F-4D97-AF65-F5344CB8AC3E}">
        <p14:creationId xmlns:p14="http://schemas.microsoft.com/office/powerpoint/2010/main" val="166938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Autofit/>
          </a:bodyPr>
          <a:lstStyle/>
          <a:p>
            <a:pPr algn="l" eaLnBrk="1" hangingPunct="1"/>
            <a:r>
              <a:rPr lang="en-US" dirty="0">
                <a:latin typeface="Boxed Book" pitchFamily="50" charset="0"/>
              </a:rPr>
              <a:t>Primary Loop Installation Cost Analysis:  NEUTON 4-Pipe vs. SOA</a:t>
            </a:r>
            <a:endParaRPr lang="fr-FR" dirty="0">
              <a:latin typeface="Boxed Book" pitchFamily="50" charset="0"/>
            </a:endParaRPr>
          </a:p>
        </p:txBody>
      </p:sp>
      <p:sp>
        <p:nvSpPr>
          <p:cNvPr id="2" name="Rectangle 1"/>
          <p:cNvSpPr/>
          <p:nvPr/>
        </p:nvSpPr>
        <p:spPr>
          <a:xfrm>
            <a:off x="739422" y="887709"/>
            <a:ext cx="10668000" cy="369332"/>
          </a:xfrm>
          <a:prstGeom prst="rect">
            <a:avLst/>
          </a:prstGeom>
        </p:spPr>
        <p:txBody>
          <a:bodyPr wrap="square">
            <a:spAutoFit/>
          </a:bodyPr>
          <a:lstStyle/>
          <a:p>
            <a:r>
              <a:rPr lang="en-US" b="1" dirty="0"/>
              <a:t>Summary of Performance/Cost Analysis for 4 Pipe Approach: Current State of the Art vs. NEUTON</a:t>
            </a:r>
          </a:p>
        </p:txBody>
      </p:sp>
      <p:graphicFrame>
        <p:nvGraphicFramePr>
          <p:cNvPr id="3" name="Table 2"/>
          <p:cNvGraphicFramePr>
            <a:graphicFrameLocks noGrp="1"/>
          </p:cNvGraphicFramePr>
          <p:nvPr>
            <p:extLst>
              <p:ext uri="{D42A27DB-BD31-4B8C-83A1-F6EECF244321}">
                <p14:modId xmlns:p14="http://schemas.microsoft.com/office/powerpoint/2010/main" val="2128833247"/>
              </p:ext>
            </p:extLst>
          </p:nvPr>
        </p:nvGraphicFramePr>
        <p:xfrm>
          <a:off x="1027289" y="1436890"/>
          <a:ext cx="10182578" cy="4450114"/>
        </p:xfrm>
        <a:graphic>
          <a:graphicData uri="http://schemas.openxmlformats.org/drawingml/2006/table">
            <a:tbl>
              <a:tblPr firstRow="1" bandRow="1">
                <a:tableStyleId>{7DF18680-E054-41AD-8BC1-D1AEF772440D}</a:tableStyleId>
              </a:tblPr>
              <a:tblGrid>
                <a:gridCol w="1748304">
                  <a:extLst>
                    <a:ext uri="{9D8B030D-6E8A-4147-A177-3AD203B41FA5}">
                      <a16:colId xmlns:a16="http://schemas.microsoft.com/office/drawing/2014/main" val="20000"/>
                    </a:ext>
                  </a:extLst>
                </a:gridCol>
                <a:gridCol w="1845509">
                  <a:extLst>
                    <a:ext uri="{9D8B030D-6E8A-4147-A177-3AD203B41FA5}">
                      <a16:colId xmlns:a16="http://schemas.microsoft.com/office/drawing/2014/main" val="20001"/>
                    </a:ext>
                  </a:extLst>
                </a:gridCol>
                <a:gridCol w="2053558">
                  <a:extLst>
                    <a:ext uri="{9D8B030D-6E8A-4147-A177-3AD203B41FA5}">
                      <a16:colId xmlns:a16="http://schemas.microsoft.com/office/drawing/2014/main" val="20002"/>
                    </a:ext>
                  </a:extLst>
                </a:gridCol>
                <a:gridCol w="2198363">
                  <a:extLst>
                    <a:ext uri="{9D8B030D-6E8A-4147-A177-3AD203B41FA5}">
                      <a16:colId xmlns:a16="http://schemas.microsoft.com/office/drawing/2014/main" val="20003"/>
                    </a:ext>
                  </a:extLst>
                </a:gridCol>
                <a:gridCol w="2336844">
                  <a:extLst>
                    <a:ext uri="{9D8B030D-6E8A-4147-A177-3AD203B41FA5}">
                      <a16:colId xmlns:a16="http://schemas.microsoft.com/office/drawing/2014/main" val="20004"/>
                    </a:ext>
                  </a:extLst>
                </a:gridCol>
              </a:tblGrid>
              <a:tr h="591848">
                <a:tc>
                  <a:txBody>
                    <a:bodyPr/>
                    <a:lstStyle/>
                    <a:p>
                      <a:pPr algn="ctr" fontAlgn="ctr"/>
                      <a:endParaRPr lang="en-US" sz="1400" b="0" i="0" u="none" strike="noStrike" dirty="0">
                        <a:solidFill>
                          <a:srgbClr val="000000"/>
                        </a:solidFill>
                        <a:effectLst/>
                        <a:latin typeface="Calibri"/>
                      </a:endParaRPr>
                    </a:p>
                  </a:txBody>
                  <a:tcPr marL="45720" marR="45720" anchor="ctr"/>
                </a:tc>
                <a:tc>
                  <a:txBody>
                    <a:bodyPr/>
                    <a:lstStyle/>
                    <a:p>
                      <a:pPr algn="ctr" fontAlgn="ct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dirty="0">
                          <a:effectLst/>
                        </a:rPr>
                        <a:t>SOA 4 Pipe</a:t>
                      </a:r>
                      <a:endParaRPr lang="en-US" sz="1400" b="1" i="0" u="none" strike="noStrike" dirty="0">
                        <a:solidFill>
                          <a:srgbClr val="000000"/>
                        </a:solidFill>
                        <a:effectLst/>
                        <a:latin typeface="Calibri"/>
                      </a:endParaRPr>
                    </a:p>
                  </a:txBody>
                  <a:tcPr marL="45720" marR="45720" anchor="ctr"/>
                </a:tc>
                <a:tc>
                  <a:txBody>
                    <a:bodyPr/>
                    <a:lstStyle/>
                    <a:p>
                      <a:pPr algn="ctr" fontAlgn="ctr"/>
                      <a:r>
                        <a:rPr lang="en-US" sz="1400" u="none" strike="noStrike" dirty="0">
                          <a:effectLst/>
                        </a:rPr>
                        <a:t>NEUTON 4 Pipe</a:t>
                      </a:r>
                      <a:endParaRPr lang="en-US" sz="1400" b="1" i="0" u="none" strike="noStrike" dirty="0">
                        <a:solidFill>
                          <a:srgbClr val="000000"/>
                        </a:solidFill>
                        <a:effectLst/>
                        <a:latin typeface="Calibri"/>
                      </a:endParaRPr>
                    </a:p>
                  </a:txBody>
                  <a:tcPr marL="45720" marR="45720" anchor="ctr"/>
                </a:tc>
                <a:tc>
                  <a:txBody>
                    <a:bodyPr/>
                    <a:lstStyle/>
                    <a:p>
                      <a:pPr algn="ctr" fontAlgn="ctr"/>
                      <a:r>
                        <a:rPr lang="en-US" sz="1400" u="none" strike="noStrike" dirty="0">
                          <a:effectLst/>
                        </a:rPr>
                        <a:t>Percent Reduction with NEUTON</a:t>
                      </a:r>
                      <a:endParaRPr lang="en-US" sz="1400" b="1" i="0" u="none" strike="noStrike" dirty="0">
                        <a:solidFill>
                          <a:srgbClr val="000000"/>
                        </a:solidFill>
                        <a:effectLst/>
                        <a:latin typeface="Calibri"/>
                      </a:endParaRPr>
                    </a:p>
                  </a:txBody>
                  <a:tcPr marL="45720" marR="45720" anchor="ctr"/>
                </a:tc>
                <a:extLst>
                  <a:ext uri="{0D108BD9-81ED-4DB2-BD59-A6C34878D82A}">
                    <a16:rowId xmlns:a16="http://schemas.microsoft.com/office/drawing/2014/main" val="10000"/>
                  </a:ext>
                </a:extLst>
              </a:tr>
              <a:tr h="332386">
                <a:tc rowSpan="2">
                  <a:txBody>
                    <a:bodyPr/>
                    <a:lstStyle/>
                    <a:p>
                      <a:pPr algn="ctr" fontAlgn="ctr"/>
                      <a:r>
                        <a:rPr lang="en-US" sz="1400" u="none" strike="noStrike">
                          <a:effectLst/>
                        </a:rPr>
                        <a:t>Flow Required</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Cooling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112 GPM</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35 GPM</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69%</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1"/>
                  </a:ext>
                </a:extLst>
              </a:tr>
              <a:tr h="332386">
                <a:tc vMerge="1">
                  <a:txBody>
                    <a:bodyPr/>
                    <a:lstStyle/>
                    <a:p>
                      <a:endParaRPr lang="en-US"/>
                    </a:p>
                  </a:txBody>
                  <a:tcPr/>
                </a:tc>
                <a:tc>
                  <a:txBody>
                    <a:bodyPr/>
                    <a:lstStyle/>
                    <a:p>
                      <a:pPr algn="ctr" fontAlgn="ctr"/>
                      <a:r>
                        <a:rPr lang="en-US" sz="1400" u="none" strike="noStrike">
                          <a:effectLst/>
                        </a:rPr>
                        <a:t>Heating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31 GPM</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6.5 GPM</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79%</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2"/>
                  </a:ext>
                </a:extLst>
              </a:tr>
              <a:tr h="332386">
                <a:tc rowSpan="2">
                  <a:txBody>
                    <a:bodyPr/>
                    <a:lstStyle/>
                    <a:p>
                      <a:pPr algn="ctr" fontAlgn="ctr"/>
                      <a:r>
                        <a:rPr lang="en-US" sz="1400" u="none" strike="noStrike">
                          <a:effectLst/>
                        </a:rPr>
                        <a:t>Pump Power</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Cooling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1.1 HP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.2 HP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81%</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3"/>
                  </a:ext>
                </a:extLst>
              </a:tr>
              <a:tr h="332386">
                <a:tc vMerge="1">
                  <a:txBody>
                    <a:bodyPr/>
                    <a:lstStyle/>
                    <a:p>
                      <a:endParaRPr lang="en-US"/>
                    </a:p>
                  </a:txBody>
                  <a:tcPr/>
                </a:tc>
                <a:tc>
                  <a:txBody>
                    <a:bodyPr/>
                    <a:lstStyle/>
                    <a:p>
                      <a:pPr algn="ctr" fontAlgn="ctr"/>
                      <a:r>
                        <a:rPr lang="en-US" sz="1400" u="none" strike="noStrike">
                          <a:effectLst/>
                        </a:rPr>
                        <a:t>Heating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.2 HP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.04 HP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dirty="0">
                          <a:effectLst/>
                        </a:rPr>
                        <a:t>80%</a:t>
                      </a:r>
                      <a:endParaRPr lang="en-US" sz="1400" b="0" i="0" u="none" strike="noStrike" dirty="0">
                        <a:solidFill>
                          <a:srgbClr val="000000"/>
                        </a:solidFill>
                        <a:effectLst/>
                        <a:latin typeface="Calibri"/>
                      </a:endParaRPr>
                    </a:p>
                  </a:txBody>
                  <a:tcPr marL="45720" marR="45720" anchor="ctr"/>
                </a:tc>
                <a:extLst>
                  <a:ext uri="{0D108BD9-81ED-4DB2-BD59-A6C34878D82A}">
                    <a16:rowId xmlns:a16="http://schemas.microsoft.com/office/drawing/2014/main" val="10004"/>
                  </a:ext>
                </a:extLst>
              </a:tr>
              <a:tr h="332386">
                <a:tc rowSpan="2">
                  <a:txBody>
                    <a:bodyPr/>
                    <a:lstStyle/>
                    <a:p>
                      <a:pPr algn="ctr" fontAlgn="ctr"/>
                      <a:r>
                        <a:rPr lang="en-US" sz="1400" u="none" strike="noStrike">
                          <a:effectLst/>
                        </a:rPr>
                        <a:t>Pipe Diameter</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Cooling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3"</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2"</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33%</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5"/>
                  </a:ext>
                </a:extLst>
              </a:tr>
              <a:tr h="332386">
                <a:tc vMerge="1">
                  <a:txBody>
                    <a:bodyPr/>
                    <a:lstStyle/>
                    <a:p>
                      <a:endParaRPr lang="en-US"/>
                    </a:p>
                  </a:txBody>
                  <a:tcPr/>
                </a:tc>
                <a:tc>
                  <a:txBody>
                    <a:bodyPr/>
                    <a:lstStyle/>
                    <a:p>
                      <a:pPr algn="ctr" fontAlgn="ctr"/>
                      <a:r>
                        <a:rPr lang="en-US" sz="1400" u="none" strike="noStrike">
                          <a:effectLst/>
                        </a:rPr>
                        <a:t>Heating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2"</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50%</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6"/>
                  </a:ext>
                </a:extLst>
              </a:tr>
              <a:tr h="332386">
                <a:tc rowSpan="3">
                  <a:txBody>
                    <a:bodyPr/>
                    <a:lstStyle/>
                    <a:p>
                      <a:pPr algn="ctr" fontAlgn="ctr"/>
                      <a:r>
                        <a:rPr lang="en-US" sz="1400" u="none" strike="noStrike" dirty="0">
                          <a:effectLst/>
                        </a:rPr>
                        <a:t>Estimated Installation Cost</a:t>
                      </a:r>
                      <a:endParaRPr lang="en-US" sz="1400" b="0" i="0" u="none" strike="noStrike" dirty="0">
                        <a:solidFill>
                          <a:srgbClr val="000000"/>
                        </a:solidFill>
                        <a:effectLst/>
                        <a:latin typeface="Calibri"/>
                      </a:endParaRPr>
                    </a:p>
                  </a:txBody>
                  <a:tcPr marL="45720" marR="45720" anchor="ctr"/>
                </a:tc>
                <a:tc>
                  <a:txBody>
                    <a:bodyPr/>
                    <a:lstStyle/>
                    <a:p>
                      <a:pPr algn="ctr" fontAlgn="ctr"/>
                      <a:r>
                        <a:rPr lang="en-US" sz="1400" u="none" strike="noStrike">
                          <a:effectLst/>
                        </a:rPr>
                        <a:t>Cooling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$30,400 </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$16,600 </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45%</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7"/>
                  </a:ext>
                </a:extLst>
              </a:tr>
              <a:tr h="332386">
                <a:tc vMerge="1">
                  <a:txBody>
                    <a:bodyPr/>
                    <a:lstStyle/>
                    <a:p>
                      <a:endParaRPr lang="en-US"/>
                    </a:p>
                  </a:txBody>
                  <a:tcPr/>
                </a:tc>
                <a:tc>
                  <a:txBody>
                    <a:bodyPr/>
                    <a:lstStyle/>
                    <a:p>
                      <a:pPr algn="ctr" fontAlgn="ctr"/>
                      <a:r>
                        <a:rPr lang="en-US" sz="1400" u="none" strike="noStrike">
                          <a:effectLst/>
                        </a:rPr>
                        <a:t>Heating Loop</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$16,600 </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$7,240 </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56%</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8"/>
                  </a:ext>
                </a:extLst>
              </a:tr>
              <a:tr h="565056">
                <a:tc vMerge="1">
                  <a:txBody>
                    <a:bodyPr/>
                    <a:lstStyle/>
                    <a:p>
                      <a:endParaRPr lang="en-US"/>
                    </a:p>
                  </a:txBody>
                  <a:tcPr/>
                </a:tc>
                <a:tc>
                  <a:txBody>
                    <a:bodyPr/>
                    <a:lstStyle/>
                    <a:p>
                      <a:pPr algn="ctr" fontAlgn="ctr"/>
                      <a:r>
                        <a:rPr lang="en-US" sz="1400" u="none" strike="noStrike">
                          <a:effectLst/>
                        </a:rPr>
                        <a:t>Secondary Loop </a:t>
                      </a:r>
                      <a:r>
                        <a:rPr lang="en-US" sz="1400" u="none" strike="noStrike" baseline="30000">
                          <a:effectLst/>
                        </a:rPr>
                        <a:t>(1) </a:t>
                      </a:r>
                      <a:r>
                        <a:rPr lang="en-US" sz="1400" u="none" strike="noStrike">
                          <a:effectLst/>
                        </a:rPr>
                        <a:t>Hot and Cold</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$18,000 </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$0 </a:t>
                      </a:r>
                      <a:endParaRPr lang="en-US" sz="1400" b="0" i="0" u="none" strike="noStrike">
                        <a:solidFill>
                          <a:srgbClr val="000000"/>
                        </a:solidFill>
                        <a:effectLst/>
                        <a:latin typeface="Calibri"/>
                      </a:endParaRPr>
                    </a:p>
                  </a:txBody>
                  <a:tcPr marL="45720" marR="45720" anchor="ctr"/>
                </a:tc>
                <a:tc>
                  <a:txBody>
                    <a:bodyPr/>
                    <a:lstStyle/>
                    <a:p>
                      <a:pPr algn="ctr" fontAlgn="ctr"/>
                      <a:r>
                        <a:rPr lang="en-US" sz="1400" u="none" strike="noStrike">
                          <a:effectLst/>
                        </a:rPr>
                        <a:t>100%</a:t>
                      </a:r>
                      <a:endParaRPr lang="en-US" sz="1400" b="0" i="0" u="none" strike="noStrike">
                        <a:solidFill>
                          <a:srgbClr val="000000"/>
                        </a:solidFill>
                        <a:effectLst/>
                        <a:latin typeface="Calibri"/>
                      </a:endParaRPr>
                    </a:p>
                  </a:txBody>
                  <a:tcPr marL="45720" marR="45720" anchor="ctr"/>
                </a:tc>
                <a:extLst>
                  <a:ext uri="{0D108BD9-81ED-4DB2-BD59-A6C34878D82A}">
                    <a16:rowId xmlns:a16="http://schemas.microsoft.com/office/drawing/2014/main" val="10009"/>
                  </a:ext>
                </a:extLst>
              </a:tr>
              <a:tr h="634122">
                <a:tc>
                  <a:txBody>
                    <a:bodyPr/>
                    <a:lstStyle/>
                    <a:p>
                      <a:pPr algn="ctr" fontAlgn="ctr"/>
                      <a:endParaRPr lang="en-US" sz="1400" b="0" i="0" u="none" strike="noStrike" dirty="0">
                        <a:solidFill>
                          <a:srgbClr val="000000"/>
                        </a:solidFill>
                        <a:effectLst/>
                        <a:latin typeface="Calibri"/>
                      </a:endParaRPr>
                    </a:p>
                  </a:txBody>
                  <a:tcPr marL="45720" marR="45720" anchor="ctr"/>
                </a:tc>
                <a:tc>
                  <a:txBody>
                    <a:bodyPr/>
                    <a:lstStyle/>
                    <a:p>
                      <a:pPr algn="ctr" fontAlgn="ctr"/>
                      <a:r>
                        <a:rPr lang="en-US" sz="1400" u="none" strike="noStrike" dirty="0">
                          <a:effectLst/>
                        </a:rPr>
                        <a:t>Total Installation Cost</a:t>
                      </a:r>
                      <a:endParaRPr lang="en-US" sz="1400" b="1" i="0" u="none" strike="noStrike" dirty="0">
                        <a:solidFill>
                          <a:srgbClr val="000000"/>
                        </a:solidFill>
                        <a:effectLst/>
                        <a:latin typeface="Calibri"/>
                      </a:endParaRPr>
                    </a:p>
                  </a:txBody>
                  <a:tcPr marL="45720" marR="45720" anchor="ctr"/>
                </a:tc>
                <a:tc>
                  <a:txBody>
                    <a:bodyPr/>
                    <a:lstStyle/>
                    <a:p>
                      <a:pPr algn="ctr" fontAlgn="ctr"/>
                      <a:r>
                        <a:rPr lang="en-US" sz="1400" u="none" strike="noStrike" dirty="0">
                          <a:effectLst/>
                        </a:rPr>
                        <a:t>$65,000 </a:t>
                      </a:r>
                      <a:endParaRPr lang="en-US" sz="1400" b="0" i="0" u="none" strike="noStrike" dirty="0">
                        <a:solidFill>
                          <a:srgbClr val="000000"/>
                        </a:solidFill>
                        <a:effectLst/>
                        <a:latin typeface="Calibri"/>
                      </a:endParaRPr>
                    </a:p>
                  </a:txBody>
                  <a:tcPr marL="45720" marR="45720" anchor="ctr"/>
                </a:tc>
                <a:tc>
                  <a:txBody>
                    <a:bodyPr/>
                    <a:lstStyle/>
                    <a:p>
                      <a:pPr algn="ctr" fontAlgn="ctr"/>
                      <a:r>
                        <a:rPr lang="en-US" sz="1400" u="none" strike="noStrike" dirty="0">
                          <a:effectLst/>
                        </a:rPr>
                        <a:t>$23,840 </a:t>
                      </a:r>
                      <a:endParaRPr lang="en-US" sz="1400" b="0" i="0" u="none" strike="noStrike" dirty="0">
                        <a:solidFill>
                          <a:srgbClr val="000000"/>
                        </a:solidFill>
                        <a:effectLst/>
                        <a:latin typeface="Calibri"/>
                      </a:endParaRPr>
                    </a:p>
                  </a:txBody>
                  <a:tcPr marL="45720" marR="45720" anchor="ctr"/>
                </a:tc>
                <a:tc>
                  <a:txBody>
                    <a:bodyPr/>
                    <a:lstStyle/>
                    <a:p>
                      <a:pPr algn="ctr"/>
                      <a:r>
                        <a:rPr lang="en-US" sz="1400" b="1" dirty="0">
                          <a:solidFill>
                            <a:srgbClr val="FF0000"/>
                          </a:solidFill>
                        </a:rPr>
                        <a:t>$41,160 savings</a:t>
                      </a:r>
                    </a:p>
                    <a:p>
                      <a:pPr algn="ctr"/>
                      <a:r>
                        <a:rPr lang="en-US" sz="1400" b="1" dirty="0">
                          <a:solidFill>
                            <a:srgbClr val="FF0000"/>
                          </a:solidFill>
                        </a:rPr>
                        <a:t>(63% Reduction)</a:t>
                      </a:r>
                      <a:endParaRPr lang="en-US" sz="1400" b="1" i="0" u="none" strike="noStrike" dirty="0">
                        <a:solidFill>
                          <a:srgbClr val="FF0000"/>
                        </a:solidFill>
                        <a:effectLst/>
                        <a:latin typeface="Calibri"/>
                      </a:endParaRPr>
                    </a:p>
                  </a:txBody>
                  <a:tcPr marL="45720" marR="45720" anchor="ctr"/>
                </a:tc>
                <a:extLst>
                  <a:ext uri="{0D108BD9-81ED-4DB2-BD59-A6C34878D82A}">
                    <a16:rowId xmlns:a16="http://schemas.microsoft.com/office/drawing/2014/main" val="10010"/>
                  </a:ext>
                </a:extLst>
              </a:tr>
            </a:tbl>
          </a:graphicData>
        </a:graphic>
      </p:graphicFrame>
      <p:sp>
        <p:nvSpPr>
          <p:cNvPr id="7" name="Rectangle 6"/>
          <p:cNvSpPr/>
          <p:nvPr/>
        </p:nvSpPr>
        <p:spPr>
          <a:xfrm>
            <a:off x="1219201" y="6025250"/>
            <a:ext cx="9877777" cy="523220"/>
          </a:xfrm>
          <a:prstGeom prst="rect">
            <a:avLst/>
          </a:prstGeom>
        </p:spPr>
        <p:txBody>
          <a:bodyPr wrap="square">
            <a:spAutoFit/>
          </a:bodyPr>
          <a:lstStyle/>
          <a:p>
            <a:r>
              <a:rPr lang="en-US" sz="1400" dirty="0"/>
              <a:t>Note 1: Estimated cost associated with creating a separate secondary water loop to serve the chilled beams (cooling and heating).  This would include plate frame heat exchanger, piping, valves and installation.</a:t>
            </a:r>
          </a:p>
        </p:txBody>
      </p:sp>
    </p:spTree>
    <p:extLst>
      <p:ext uri="{BB962C8B-B14F-4D97-AF65-F5344CB8AC3E}">
        <p14:creationId xmlns:p14="http://schemas.microsoft.com/office/powerpoint/2010/main" val="19034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Autofit/>
          </a:bodyPr>
          <a:lstStyle/>
          <a:p>
            <a:pPr algn="l" eaLnBrk="1" hangingPunct="1"/>
            <a:r>
              <a:rPr lang="en-US" dirty="0">
                <a:latin typeface="Boxed Book" pitchFamily="50" charset="0"/>
              </a:rPr>
              <a:t>Energy Use Comparison</a:t>
            </a:r>
            <a:endParaRPr lang="fr-FR" dirty="0">
              <a:latin typeface="Boxed Book" pitchFamily="50" charset="0"/>
            </a:endParaRPr>
          </a:p>
        </p:txBody>
      </p:sp>
      <p:pic>
        <p:nvPicPr>
          <p:cNvPr id="14338" name="Picture 2"/>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2100490" y="1381116"/>
            <a:ext cx="7972653" cy="3663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07569" y="5304110"/>
            <a:ext cx="7972653" cy="923330"/>
          </a:xfrm>
          <a:prstGeom prst="rect">
            <a:avLst/>
          </a:prstGeom>
        </p:spPr>
        <p:txBody>
          <a:bodyPr wrap="square">
            <a:spAutoFit/>
          </a:bodyPr>
          <a:lstStyle/>
          <a:p>
            <a:r>
              <a:rPr lang="en-US" dirty="0"/>
              <a:t>This chart shows energy modeling completed for a 200,000 </a:t>
            </a:r>
            <a:r>
              <a:rPr lang="en-US" dirty="0" err="1"/>
              <a:t>sq.ft</a:t>
            </a:r>
            <a:r>
              <a:rPr lang="en-US" dirty="0"/>
              <a:t>. high school. NEUTON pump modules combined with chilled beams result in the most energy efficient system available.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1571" y="1998133"/>
            <a:ext cx="1050752" cy="1048422"/>
          </a:xfrm>
          <a:prstGeom prst="rect">
            <a:avLst/>
          </a:prstGeom>
        </p:spPr>
      </p:pic>
    </p:spTree>
    <p:extLst>
      <p:ext uri="{BB962C8B-B14F-4D97-AF65-F5344CB8AC3E}">
        <p14:creationId xmlns:p14="http://schemas.microsoft.com/office/powerpoint/2010/main" val="205255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algn="l" eaLnBrk="1" hangingPunct="1"/>
            <a:r>
              <a:rPr lang="en-US" dirty="0">
                <a:latin typeface="Boxed Book" pitchFamily="50" charset="0"/>
              </a:rPr>
              <a:t>Substantial Pump Energy Savings Example</a:t>
            </a:r>
            <a:endParaRPr lang="fr-FR" dirty="0">
              <a:latin typeface="Boxed Book" pitchFamily="50" charset="0"/>
            </a:endParaRPr>
          </a:p>
        </p:txBody>
      </p:sp>
      <p:pic>
        <p:nvPicPr>
          <p:cNvPr id="24578" name="Picture 2"/>
          <p:cNvPicPr>
            <a:picLocks noChangeAspect="1" noChangeArrowheads="1"/>
          </p:cNvPicPr>
          <p:nvPr/>
        </p:nvPicPr>
        <p:blipFill>
          <a:blip r:embed="rId2" cstate="screen">
            <a:extLst>
              <a:ext uri="{28A0092B-C50C-407E-A947-70E740481C1C}">
                <a14:useLocalDpi xmlns:a14="http://schemas.microsoft.com/office/drawing/2010/main" val="0"/>
              </a:ext>
            </a:extLst>
          </a:blip>
          <a:stretch>
            <a:fillRect/>
          </a:stretch>
        </p:blipFill>
        <p:spPr bwMode="auto">
          <a:xfrm>
            <a:off x="2546937" y="1806223"/>
            <a:ext cx="7369059" cy="3745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083733" y="1066801"/>
            <a:ext cx="10295467" cy="923330"/>
          </a:xfrm>
          <a:prstGeom prst="rect">
            <a:avLst/>
          </a:prstGeom>
        </p:spPr>
        <p:txBody>
          <a:bodyPr wrap="square">
            <a:spAutoFit/>
          </a:bodyPr>
          <a:lstStyle/>
          <a:p>
            <a:pPr algn="ctr"/>
            <a:r>
              <a:rPr lang="en-US" b="1" dirty="0"/>
              <a:t>Graphic representation of energy use comparison between the baseline cycled constant speed zone pump and the high efficiency variable speed zone pump used in NEUTON.</a:t>
            </a:r>
          </a:p>
          <a:p>
            <a:pPr algn="ctr"/>
            <a:r>
              <a:rPr lang="en-US" b="1" dirty="0"/>
              <a:t> </a:t>
            </a:r>
          </a:p>
        </p:txBody>
      </p:sp>
      <p:sp>
        <p:nvSpPr>
          <p:cNvPr id="3" name="Rectangle 2"/>
          <p:cNvSpPr/>
          <p:nvPr/>
        </p:nvSpPr>
        <p:spPr>
          <a:xfrm>
            <a:off x="1083733" y="5671526"/>
            <a:ext cx="10295467" cy="707886"/>
          </a:xfrm>
          <a:prstGeom prst="rect">
            <a:avLst/>
          </a:prstGeom>
        </p:spPr>
        <p:txBody>
          <a:bodyPr wrap="square">
            <a:spAutoFit/>
          </a:bodyPr>
          <a:lstStyle/>
          <a:p>
            <a:pPr algn="ctr"/>
            <a:r>
              <a:rPr lang="en-US" sz="2000" b="1" cap="all" dirty="0">
                <a:solidFill>
                  <a:srgbClr val="339933"/>
                </a:solidFill>
              </a:rPr>
              <a:t>Results:  NEUTON uses an average of 80% less pump energy</a:t>
            </a:r>
          </a:p>
          <a:p>
            <a:pPr algn="ctr"/>
            <a:r>
              <a:rPr lang="en-US" sz="2000" b="1" cap="all" dirty="0">
                <a:solidFill>
                  <a:srgbClr val="339933"/>
                </a:solidFill>
              </a:rPr>
              <a:t>to achieve the same beam cooling output</a:t>
            </a:r>
            <a:endParaRPr lang="en-US" sz="2000" b="1" dirty="0">
              <a:solidFill>
                <a:srgbClr val="339933"/>
              </a:solidFill>
            </a:endParaRPr>
          </a:p>
        </p:txBody>
      </p:sp>
    </p:spTree>
    <p:extLst>
      <p:ext uri="{BB962C8B-B14F-4D97-AF65-F5344CB8AC3E}">
        <p14:creationId xmlns:p14="http://schemas.microsoft.com/office/powerpoint/2010/main" val="225940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58983" y="268786"/>
            <a:ext cx="9230816" cy="470817"/>
          </a:xfrm>
        </p:spPr>
        <p:txBody>
          <a:bodyPr/>
          <a:lstStyle/>
          <a:p>
            <a:r>
              <a:rPr lang="en-US" dirty="0">
                <a:latin typeface="Boxed Medium" panose="02000506030000020004" pitchFamily="50" charset="0"/>
              </a:rPr>
              <a:t>Contact Information &amp; Thank You</a:t>
            </a:r>
          </a:p>
        </p:txBody>
      </p:sp>
      <p:sp>
        <p:nvSpPr>
          <p:cNvPr id="3" name="Slide Number Placeholder 2"/>
          <p:cNvSpPr>
            <a:spLocks noGrp="1"/>
          </p:cNvSpPr>
          <p:nvPr>
            <p:ph type="sldNum" sz="quarter" idx="4"/>
          </p:nvPr>
        </p:nvSpPr>
        <p:spPr>
          <a:xfrm>
            <a:off x="11512904" y="6456611"/>
            <a:ext cx="609600" cy="274748"/>
          </a:xfrm>
          <a:prstGeom prst="rect">
            <a:avLst/>
          </a:prstGeom>
        </p:spPr>
        <p:txBody>
          <a:bodyPr vert="horz" lIns="68580" tIns="34290" rIns="68580" bIns="34290" rtlCol="0" anchor="ctr"/>
          <a:lstStyle>
            <a:defPPr>
              <a:defRPr lang="en-US"/>
            </a:defPPr>
            <a:lvl1pPr marL="0" algn="r" defTabSz="914400" rtl="0" eaLnBrk="1" latinLnBrk="0" hangingPunct="1">
              <a:defRPr sz="1200" b="0" i="0" kern="1200" spc="-93" baseline="0" smtClean="0">
                <a:solidFill>
                  <a:schemeClr val="tx1">
                    <a:lumMod val="75000"/>
                    <a:lumOff val="25000"/>
                  </a:schemeClr>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en-US" sz="1200" b="0" i="0" u="none" strike="noStrike" kern="1200" cap="none" spc="-93" normalizeH="0" baseline="0" noProof="0" smtClean="0">
                <a:ln>
                  <a:noFill/>
                </a:ln>
                <a:solidFill>
                  <a:prstClr val="black">
                    <a:lumMod val="75000"/>
                    <a:lumOff val="25000"/>
                  </a:prstClr>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93" normalizeH="0" baseline="0" noProof="0" dirty="0">
              <a:ln>
                <a:noFill/>
              </a:ln>
              <a:solidFill>
                <a:prstClr val="black">
                  <a:lumMod val="75000"/>
                  <a:lumOff val="25000"/>
                </a:prstClr>
              </a:solidFill>
              <a:effectLst/>
              <a:uLnTx/>
              <a:uFillTx/>
              <a:latin typeface="Calibri" pitchFamily="34" charset="0"/>
              <a:ea typeface="+mn-ea"/>
              <a:cs typeface="+mn-cs"/>
            </a:endParaRPr>
          </a:p>
        </p:txBody>
      </p:sp>
      <p:pic>
        <p:nvPicPr>
          <p:cNvPr id="10" name="Picture 9">
            <a:extLst>
              <a:ext uri="{FF2B5EF4-FFF2-40B4-BE49-F238E27FC236}">
                <a16:creationId xmlns:a16="http://schemas.microsoft.com/office/drawing/2014/main" id="{C4A7CEB0-17CE-5E34-2810-29A46DA3D648}"/>
              </a:ext>
            </a:extLst>
          </p:cNvPr>
          <p:cNvPicPr>
            <a:picLocks noChangeAspect="1"/>
          </p:cNvPicPr>
          <p:nvPr/>
        </p:nvPicPr>
        <p:blipFill>
          <a:blip r:embed="rId2"/>
          <a:stretch>
            <a:fillRect/>
          </a:stretch>
        </p:blipFill>
        <p:spPr>
          <a:xfrm rot="10800000">
            <a:off x="5338354" y="783770"/>
            <a:ext cx="6853642" cy="5619936"/>
          </a:xfrm>
          <a:prstGeom prst="rect">
            <a:avLst/>
          </a:prstGeom>
        </p:spPr>
      </p:pic>
      <p:pic>
        <p:nvPicPr>
          <p:cNvPr id="12" name="Picture 11" descr="Timeline&#10;&#10;Description automatically generated">
            <a:extLst>
              <a:ext uri="{FF2B5EF4-FFF2-40B4-BE49-F238E27FC236}">
                <a16:creationId xmlns:a16="http://schemas.microsoft.com/office/drawing/2014/main" id="{207FA239-D0C6-6665-0F6F-52702C0A6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8230" y="2365944"/>
            <a:ext cx="3449119" cy="1970925"/>
          </a:xfrm>
          <a:prstGeom prst="rect">
            <a:avLst/>
          </a:prstGeom>
        </p:spPr>
      </p:pic>
      <p:sp>
        <p:nvSpPr>
          <p:cNvPr id="14" name="Text Placeholder 4">
            <a:extLst>
              <a:ext uri="{FF2B5EF4-FFF2-40B4-BE49-F238E27FC236}">
                <a16:creationId xmlns:a16="http://schemas.microsoft.com/office/drawing/2014/main" id="{03A2D829-170D-41A0-8A84-D0C7937F09A1}"/>
              </a:ext>
            </a:extLst>
          </p:cNvPr>
          <p:cNvSpPr txBox="1">
            <a:spLocks/>
          </p:cNvSpPr>
          <p:nvPr/>
        </p:nvSpPr>
        <p:spPr>
          <a:xfrm>
            <a:off x="783772" y="1215455"/>
            <a:ext cx="6329120" cy="4223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Applied Products (Pinnacle, Ascendant, </a:t>
            </a:r>
            <a:r>
              <a:rPr kumimoji="0" lang="en-US" sz="1200" b="0" i="0" u="none" strike="noStrike" kern="1200" cap="none" spc="0" normalizeH="0" baseline="0" noProof="0" dirty="0" err="1">
                <a:ln>
                  <a:noFill/>
                </a:ln>
                <a:solidFill>
                  <a:prstClr val="black"/>
                </a:solidFill>
                <a:effectLst/>
                <a:uLnTx/>
                <a:uFillTx/>
                <a:latin typeface="Boxed Regular" panose="02000606030000020004" pitchFamily="50" charset="0"/>
                <a:ea typeface="+mn-ea"/>
                <a:cs typeface="+mn-cs"/>
              </a:rPr>
              <a:t>EnergyPackage</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Custom):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4"/>
              </a:rPr>
              <a:t>applied.semco@flaktgroup.com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Chilled Beams: </a:t>
            </a: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hlinkClick r:id="rId5"/>
              </a:rPr>
              <a:t>chilledbeams.semco@flaktgroup.com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Unitary: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6"/>
              </a:rPr>
              <a:t>unitary.semco@flaktgroup.com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indent="0">
              <a:buNone/>
              <a:defRPr/>
            </a:pPr>
            <a:r>
              <a:rPr lang="en-US" sz="1200" dirty="0" err="1">
                <a:solidFill>
                  <a:prstClr val="black"/>
                </a:solidFill>
                <a:latin typeface="Boxed Regular" panose="02000606030000020004" pitchFamily="50" charset="0"/>
              </a:rPr>
              <a:t>ElitePro</a:t>
            </a:r>
            <a:r>
              <a:rPr lang="en-US" sz="1200" dirty="0">
                <a:solidFill>
                  <a:prstClr val="black"/>
                </a:solidFill>
                <a:latin typeface="Boxed Regular" panose="02000606030000020004" pitchFamily="50" charset="0"/>
              </a:rPr>
              <a:t>:  </a:t>
            </a:r>
            <a:r>
              <a:rPr lang="en-US" sz="1200" dirty="0">
                <a:solidFill>
                  <a:prstClr val="black"/>
                </a:solidFill>
                <a:latin typeface="Boxed Regular" panose="02000606030000020004" pitchFamily="50" charset="0"/>
                <a:hlinkClick r:id="rId7"/>
              </a:rPr>
              <a:t>elite.semco@flaktgroup.com</a:t>
            </a:r>
            <a:endParaRPr lang="en-US" sz="1200" dirty="0">
              <a:solidFill>
                <a:prstClr val="black"/>
              </a:solidFill>
              <a:latin typeface="Boxed Regular" panose="02000606030000020004" pitchFamily="50"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Applied Products (Pinnacle, Ascendant, </a:t>
            </a:r>
            <a:r>
              <a:rPr kumimoji="0" lang="en-US" sz="1200" b="0" i="0" u="none" strike="noStrike" kern="1200" cap="none" spc="0" normalizeH="0" baseline="0" noProof="0" dirty="0" err="1">
                <a:ln>
                  <a:noFill/>
                </a:ln>
                <a:solidFill>
                  <a:prstClr val="black"/>
                </a:solidFill>
                <a:effectLst/>
                <a:uLnTx/>
                <a:uFillTx/>
                <a:latin typeface="Boxed Regular" panose="02000606030000020004" pitchFamily="50" charset="0"/>
                <a:ea typeface="+mn-ea"/>
                <a:cs typeface="+mn-cs"/>
              </a:rPr>
              <a:t>EnergyPackage</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Custom):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4"/>
              </a:rPr>
              <a:t>applied.semco@flaktgroup.com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Duct: </a:t>
            </a: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hlinkClick r:id="rId8"/>
              </a:rPr>
              <a:t>duct.semco@flaktgroup.com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Panels</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9"/>
              </a:rPr>
              <a:t>panels.semco@flaktgroup.com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Refresh Wheels &amp; Components: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0"/>
              </a:rPr>
              <a:t>refresh.semco@flaktgroup.com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OEM Energy Wheel: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1"/>
              </a:rPr>
              <a:t>oem.semco@flaktgroup.com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Calibri" panose="020F0502020204030204" pitchFamily="34"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Datacenters: datacenters.semco@flaktgroup.com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Parts/Service Contact Information</a:t>
            </a:r>
            <a:r>
              <a:rPr kumimoji="0" lang="en-US" sz="1200" b="1"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2"/>
              </a:rPr>
              <a:t>service.semco2@flaktgroup.com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Warranty/Quality Claims: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3"/>
              </a:rPr>
              <a:t>https://info.semcohvac.com/claim-form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Service Request: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4"/>
              </a:rPr>
              <a:t>https://info.semcohvac.com/service-request</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Parts Request: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5"/>
              </a:rPr>
              <a:t>https://info.semcohvac.com/parts-request</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p:txBody>
      </p:sp>
      <p:sp>
        <p:nvSpPr>
          <p:cNvPr id="8" name="Title 6">
            <a:extLst>
              <a:ext uri="{FF2B5EF4-FFF2-40B4-BE49-F238E27FC236}">
                <a16:creationId xmlns:a16="http://schemas.microsoft.com/office/drawing/2014/main" id="{1D790944-F649-2D28-2610-063D8AB9CC72}"/>
              </a:ext>
            </a:extLst>
          </p:cNvPr>
          <p:cNvSpPr txBox="1">
            <a:spLocks/>
          </p:cNvSpPr>
          <p:nvPr/>
        </p:nvSpPr>
        <p:spPr>
          <a:xfrm>
            <a:off x="5904411" y="5195676"/>
            <a:ext cx="6287589" cy="8142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Boxed Semibold"/>
                <a:ea typeface="+mj-ea"/>
                <a:cs typeface="+mj-cs"/>
              </a:rPr>
              <a:t>Thank you for your attention!</a:t>
            </a:r>
          </a:p>
        </p:txBody>
      </p:sp>
      <p:sp>
        <p:nvSpPr>
          <p:cNvPr id="13" name="TextBox 12">
            <a:extLst>
              <a:ext uri="{FF2B5EF4-FFF2-40B4-BE49-F238E27FC236}">
                <a16:creationId xmlns:a16="http://schemas.microsoft.com/office/drawing/2014/main" id="{BDAC241B-3C41-B077-7D8E-928025106A19}"/>
              </a:ext>
            </a:extLst>
          </p:cNvPr>
          <p:cNvSpPr txBox="1"/>
          <p:nvPr/>
        </p:nvSpPr>
        <p:spPr>
          <a:xfrm>
            <a:off x="8133806" y="3168658"/>
            <a:ext cx="147187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Boxed Book"/>
                <a:ea typeface="+mn-ea"/>
                <a:cs typeface="+mn-cs"/>
              </a:rPr>
              <a:t>Tom Rice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Boxed Book"/>
                <a:ea typeface="+mn-ea"/>
                <a:cs typeface="+mn-cs"/>
              </a:rPr>
              <a:t>Vice President of Sales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Boxed Book"/>
                <a:ea typeface="+mn-ea"/>
                <a:cs typeface="+mn-cs"/>
              </a:rPr>
              <a:t>     573-823-5282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Boxed Book"/>
              <a:ea typeface="+mn-ea"/>
              <a:cs typeface="+mn-cs"/>
            </a:endParaRPr>
          </a:p>
        </p:txBody>
      </p:sp>
    </p:spTree>
    <p:extLst>
      <p:ext uri="{BB962C8B-B14F-4D97-AF65-F5344CB8AC3E}">
        <p14:creationId xmlns:p14="http://schemas.microsoft.com/office/powerpoint/2010/main" val="2224254635"/>
      </p:ext>
    </p:extLst>
  </p:cSld>
  <p:clrMapOvr>
    <a:masterClrMapping/>
  </p:clrMapOvr>
</p:sld>
</file>

<file path=ppt/theme/theme1.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27758</TotalTime>
  <Words>2124</Words>
  <Application>Microsoft Office PowerPoint</Application>
  <PresentationFormat>Widescreen</PresentationFormat>
  <Paragraphs>253</Paragraphs>
  <Slides>16</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Boxed Book</vt:lpstr>
      <vt:lpstr>Boxed Medium</vt:lpstr>
      <vt:lpstr>Boxed Regular</vt:lpstr>
      <vt:lpstr>Boxed Semibold</vt:lpstr>
      <vt:lpstr>Calibri</vt:lpstr>
      <vt:lpstr>Wingdings</vt:lpstr>
      <vt:lpstr>1_DH_Template</vt:lpstr>
      <vt:lpstr>Neuton Controlled Chilled Beam Pump Module</vt:lpstr>
      <vt:lpstr>PowerPoint Presentation</vt:lpstr>
      <vt:lpstr>FläktGroup SEMCO Products For Commercial Applications</vt:lpstr>
      <vt:lpstr>PowerPoint Presentation</vt:lpstr>
      <vt:lpstr>What is NEUTON?</vt:lpstr>
      <vt:lpstr>Challenges with Traditional Chilled Beam Designs Without the NEUTON </vt:lpstr>
      <vt:lpstr>SEMCO NEUTON: Efficient Design</vt:lpstr>
      <vt:lpstr>How NEUTON Works: Cooling Mode</vt:lpstr>
      <vt:lpstr>How NEUTON Works: Heating Mode</vt:lpstr>
      <vt:lpstr>SEMCO NEUTON: Active Condensation Control</vt:lpstr>
      <vt:lpstr>SEMCO NEUTON: Installation Savings</vt:lpstr>
      <vt:lpstr>Reduced First Cost Comparison</vt:lpstr>
      <vt:lpstr>Primary Loop Installation Cost Analysis:  NEUTON 4-Pipe vs. SOA</vt:lpstr>
      <vt:lpstr>Energy Use Comparison</vt:lpstr>
      <vt:lpstr>Substantial Pump Energy Savings Example</vt:lpstr>
      <vt:lpstr>Contact Information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Colleen Devlin (FläktGroup)</cp:lastModifiedBy>
  <cp:revision>319</cp:revision>
  <cp:lastPrinted>2018-06-26T13:24:06Z</cp:lastPrinted>
  <dcterms:created xsi:type="dcterms:W3CDTF">2018-05-09T22:20:48Z</dcterms:created>
  <dcterms:modified xsi:type="dcterms:W3CDTF">2023-07-20T14:02:51Z</dcterms:modified>
</cp:coreProperties>
</file>