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2.xml" ContentType="application/vnd.openxmlformats-officedocument.theme+xml"/>
  <Override PartName="/ppt/slideLayouts/slideLayout86.xml" ContentType="application/vnd.openxmlformats-officedocument.presentationml.slideLayout+xml"/>
  <Override PartName="/ppt/theme/theme3.xml" ContentType="application/vnd.openxmlformats-officedocument.theme+xml"/>
  <Override PartName="/ppt/slideLayouts/slideLayout87.xml" ContentType="application/vnd.openxmlformats-officedocument.presentationml.slideLayout+xml"/>
  <Override PartName="/ppt/theme/theme4.xml" ContentType="application/vnd.openxmlformats-officedocument.theme+xml"/>
  <Override PartName="/ppt/slideLayouts/slideLayout88.xml" ContentType="application/vnd.openxmlformats-officedocument.presentationml.slideLayout+xml"/>
  <Override PartName="/ppt/theme/theme5.xml" ContentType="application/vnd.openxmlformats-officedocument.theme+xml"/>
  <Override PartName="/ppt/slideLayouts/slideLayout89.xml" ContentType="application/vnd.openxmlformats-officedocument.presentationml.slideLayout+xml"/>
  <Override PartName="/ppt/theme/theme6.xml" ContentType="application/vnd.openxmlformats-officedocument.theme+xml"/>
  <Override PartName="/ppt/slideLayouts/slideLayout90.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slideLayouts/slideLayout9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786" r:id="rId2"/>
    <p:sldMasterId id="2147483828" r:id="rId3"/>
    <p:sldMasterId id="2147483784" r:id="rId4"/>
    <p:sldMasterId id="2147483660" r:id="rId5"/>
    <p:sldMasterId id="2147484203" r:id="rId6"/>
    <p:sldMasterId id="2147483806" r:id="rId7"/>
    <p:sldMasterId id="2147484147" r:id="rId8"/>
  </p:sldMasterIdLst>
  <p:notesMasterIdLst>
    <p:notesMasterId r:id="rId29"/>
  </p:notesMasterIdLst>
  <p:sldIdLst>
    <p:sldId id="10864" r:id="rId9"/>
    <p:sldId id="10865" r:id="rId10"/>
    <p:sldId id="10866" r:id="rId11"/>
    <p:sldId id="508" r:id="rId12"/>
    <p:sldId id="10867" r:id="rId13"/>
    <p:sldId id="10868" r:id="rId14"/>
    <p:sldId id="10869" r:id="rId15"/>
    <p:sldId id="10870" r:id="rId16"/>
    <p:sldId id="10871" r:id="rId17"/>
    <p:sldId id="10872" r:id="rId18"/>
    <p:sldId id="10873" r:id="rId19"/>
    <p:sldId id="10874" r:id="rId20"/>
    <p:sldId id="10875" r:id="rId21"/>
    <p:sldId id="10876" r:id="rId22"/>
    <p:sldId id="10877" r:id="rId23"/>
    <p:sldId id="10878" r:id="rId24"/>
    <p:sldId id="10879" r:id="rId25"/>
    <p:sldId id="10880" r:id="rId26"/>
    <p:sldId id="10881" r:id="rId27"/>
    <p:sldId id="10882" r:id="rId2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Banks (FläktGroup)" initials="SB(" lastIdx="1" clrIdx="0">
    <p:extLst>
      <p:ext uri="{19B8F6BF-5375-455C-9EA6-DF929625EA0E}">
        <p15:presenceInfo xmlns:p15="http://schemas.microsoft.com/office/powerpoint/2012/main" userId="S-1-5-21-2948162530-4105988606-952298888-775366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9933"/>
    <a:srgbClr val="0000FF"/>
    <a:srgbClr val="00703C"/>
    <a:srgbClr val="D7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61" autoAdjust="0"/>
    <p:restoredTop sz="96192" autoAdjust="0"/>
  </p:normalViewPr>
  <p:slideViewPr>
    <p:cSldViewPr snapToGrid="0">
      <p:cViewPr varScale="1">
        <p:scale>
          <a:sx n="136" d="100"/>
          <a:sy n="136" d="100"/>
        </p:scale>
        <p:origin x="138" y="552"/>
      </p:cViewPr>
      <p:guideLst/>
    </p:cSldViewPr>
  </p:slideViewPr>
  <p:notesTextViewPr>
    <p:cViewPr>
      <p:scale>
        <a:sx n="1" d="1"/>
        <a:sy n="1" d="1"/>
      </p:scale>
      <p:origin x="0" y="0"/>
    </p:cViewPr>
  </p:notesTextViewPr>
  <p:sorterViewPr>
    <p:cViewPr>
      <p:scale>
        <a:sx n="100" d="100"/>
        <a:sy n="100" d="100"/>
      </p:scale>
      <p:origin x="0" y="-21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commentAuthors" Target="commentAuthors.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6" tIns="46588" rIns="93176" bIns="46588" rtlCol="0"/>
          <a:lstStyle>
            <a:lvl1pPr algn="l">
              <a:defRPr sz="1200">
                <a:latin typeface="Boxed Book" panose="02000506040000020004" pitchFamily="2" charset="0"/>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6" tIns="46588" rIns="93176" bIns="46588" rtlCol="0"/>
          <a:lstStyle>
            <a:lvl1pPr algn="r">
              <a:defRPr sz="1200">
                <a:latin typeface="Boxed Book" panose="02000506040000020004" pitchFamily="2" charset="0"/>
              </a:defRPr>
            </a:lvl1pPr>
          </a:lstStyle>
          <a:p>
            <a:fld id="{48AB29F4-D744-4C07-B41F-9089C544518A}" type="datetimeFigureOut">
              <a:rPr lang="en-US" smtClean="0"/>
              <a:pPr/>
              <a:t>6/28/2024</a:t>
            </a:fld>
            <a:endParaRPr lang="en-US" dirty="0"/>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76" tIns="46588" rIns="93176" bIns="46588"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6" tIns="46588" rIns="93176" bIns="46588"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4"/>
          </a:xfrm>
          <a:prstGeom prst="rect">
            <a:avLst/>
          </a:prstGeom>
        </p:spPr>
        <p:txBody>
          <a:bodyPr vert="horz" lIns="93176" tIns="46588" rIns="93176" bIns="46588" rtlCol="0" anchor="b"/>
          <a:lstStyle>
            <a:lvl1pPr algn="l">
              <a:defRPr sz="1200">
                <a:latin typeface="Boxed Book" panose="02000506040000020004" pitchFamily="2" charset="0"/>
              </a:defRPr>
            </a:lvl1pPr>
          </a:lstStyle>
          <a:p>
            <a:endParaRPr lang="en-US" dirty="0"/>
          </a:p>
        </p:txBody>
      </p:sp>
      <p:sp>
        <p:nvSpPr>
          <p:cNvPr id="7" name="Slide Number Placeholder 6"/>
          <p:cNvSpPr>
            <a:spLocks noGrp="1"/>
          </p:cNvSpPr>
          <p:nvPr>
            <p:ph type="sldNum" sz="quarter" idx="5"/>
          </p:nvPr>
        </p:nvSpPr>
        <p:spPr>
          <a:xfrm>
            <a:off x="3970938" y="8829967"/>
            <a:ext cx="3037840" cy="466434"/>
          </a:xfrm>
          <a:prstGeom prst="rect">
            <a:avLst/>
          </a:prstGeom>
        </p:spPr>
        <p:txBody>
          <a:bodyPr vert="horz" lIns="93176" tIns="46588" rIns="93176" bIns="46588" rtlCol="0" anchor="b"/>
          <a:lstStyle>
            <a:lvl1pPr algn="r">
              <a:defRPr sz="1200">
                <a:latin typeface="Boxed Book" panose="02000506040000020004" pitchFamily="2" charset="0"/>
              </a:defRPr>
            </a:lvl1pPr>
          </a:lstStyle>
          <a:p>
            <a:fld id="{0B39CB9F-518B-4160-9289-638A5019AC60}" type="slidenum">
              <a:rPr lang="en-US" smtClean="0"/>
              <a:pPr/>
              <a:t>‹#›</a:t>
            </a:fld>
            <a:endParaRPr lang="en-US" dirty="0"/>
          </a:p>
        </p:txBody>
      </p:sp>
    </p:spTree>
    <p:extLst>
      <p:ext uri="{BB962C8B-B14F-4D97-AF65-F5344CB8AC3E}">
        <p14:creationId xmlns:p14="http://schemas.microsoft.com/office/powerpoint/2010/main" val="23819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oxed Book" panose="02000506040000020004" pitchFamily="2" charset="0"/>
        <a:ea typeface="+mn-ea"/>
        <a:cs typeface="+mn-cs"/>
      </a:defRPr>
    </a:lvl1pPr>
    <a:lvl2pPr marL="457200" algn="l" defTabSz="914400" rtl="0" eaLnBrk="1" latinLnBrk="0" hangingPunct="1">
      <a:defRPr sz="1200" kern="1200">
        <a:solidFill>
          <a:schemeClr val="tx1"/>
        </a:solidFill>
        <a:latin typeface="Boxed Book" panose="02000506040000020004" pitchFamily="2" charset="0"/>
        <a:ea typeface="+mn-ea"/>
        <a:cs typeface="+mn-cs"/>
      </a:defRPr>
    </a:lvl2pPr>
    <a:lvl3pPr marL="914400" algn="l" defTabSz="914400" rtl="0" eaLnBrk="1" latinLnBrk="0" hangingPunct="1">
      <a:defRPr sz="1200" kern="1200">
        <a:solidFill>
          <a:schemeClr val="tx1"/>
        </a:solidFill>
        <a:latin typeface="Boxed Book" panose="02000506040000020004" pitchFamily="2" charset="0"/>
        <a:ea typeface="+mn-ea"/>
        <a:cs typeface="+mn-cs"/>
      </a:defRPr>
    </a:lvl3pPr>
    <a:lvl4pPr marL="1371600" algn="l" defTabSz="914400" rtl="0" eaLnBrk="1" latinLnBrk="0" hangingPunct="1">
      <a:defRPr sz="1200" kern="1200">
        <a:solidFill>
          <a:schemeClr val="tx1"/>
        </a:solidFill>
        <a:latin typeface="Boxed Book" panose="02000506040000020004" pitchFamily="2" charset="0"/>
        <a:ea typeface="+mn-ea"/>
        <a:cs typeface="+mn-cs"/>
      </a:defRPr>
    </a:lvl4pPr>
    <a:lvl5pPr marL="1828800" algn="l" defTabSz="914400" rtl="0" eaLnBrk="1" latinLnBrk="0" hangingPunct="1">
      <a:defRPr sz="1200" kern="1200">
        <a:solidFill>
          <a:schemeClr val="tx1"/>
        </a:solidFill>
        <a:latin typeface="Boxed Book" panose="02000506040000020004"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a:t>
            </a:fld>
            <a:endParaRPr lang="en-US" dirty="0"/>
          </a:p>
        </p:txBody>
      </p:sp>
    </p:spTree>
    <p:extLst>
      <p:ext uri="{BB962C8B-B14F-4D97-AF65-F5344CB8AC3E}">
        <p14:creationId xmlns:p14="http://schemas.microsoft.com/office/powerpoint/2010/main" val="1385183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2</a:t>
            </a:fld>
            <a:endParaRPr lang="en-US" dirty="0"/>
          </a:p>
        </p:txBody>
      </p:sp>
    </p:spTree>
    <p:extLst>
      <p:ext uri="{BB962C8B-B14F-4D97-AF65-F5344CB8AC3E}">
        <p14:creationId xmlns:p14="http://schemas.microsoft.com/office/powerpoint/2010/main" val="1385183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1963 Salisbury Engineering and Manufacturing Company (SEMCO) was born in Salisbury, MO. </a:t>
            </a:r>
          </a:p>
          <a:p>
            <a:pPr marL="171450" indent="-171450">
              <a:buFont typeface="Arial" panose="020B0604020202020204" pitchFamily="34" charset="0"/>
              <a:buChar char="•"/>
            </a:pPr>
            <a:r>
              <a:rPr lang="en-US" dirty="0"/>
              <a:t>Began as SEMCO -- small sheet metal fabricator specializing in duct. </a:t>
            </a:r>
          </a:p>
          <a:p>
            <a:pPr marL="171450" indent="-171450">
              <a:buFont typeface="Arial" panose="020B0604020202020204" pitchFamily="34" charset="0"/>
              <a:buChar char="•"/>
            </a:pPr>
            <a:r>
              <a:rPr lang="en-US" dirty="0"/>
              <a:t>In the 59 years, evolved into a multi-million dollar company with a large product offering. </a:t>
            </a:r>
          </a:p>
          <a:p>
            <a:pPr marL="171450" indent="-171450">
              <a:buFont typeface="Arial" panose="020B0604020202020204" pitchFamily="34" charset="0"/>
              <a:buChar char="•"/>
            </a:pPr>
            <a:r>
              <a:rPr lang="en-US" dirty="0"/>
              <a:t>Headquartered in Columbia, MO, with 275,000 sq ft of manufacturing space in 3 plants in Arkansas and Virginia</a:t>
            </a:r>
          </a:p>
          <a:p>
            <a:pPr marL="171450" indent="-171450">
              <a:buFont typeface="Arial" panose="020B0604020202020204" pitchFamily="34" charset="0"/>
              <a:buChar char="•"/>
            </a:pPr>
            <a:r>
              <a:rPr lang="en-US" dirty="0"/>
              <a:t>We are a business unit of FläktGroup, and we are owned and backed by Triton Partners—which is a $17 billion annual revenue investment firm.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Innovation is core at FläktGroup SEMCO.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Certified by AHRI, SEMCO was won numerous awards – including multiple AHRI Innovation, Green Building, Dealer Design, School/College Planning &amp; Management Awards</a:t>
            </a:r>
          </a:p>
          <a:p>
            <a:pPr marL="171450" indent="-171450">
              <a:buFont typeface="Arial" panose="020B0604020202020204" pitchFamily="34" charset="0"/>
              <a:buChar char="•"/>
            </a:pPr>
            <a:r>
              <a:rPr lang="en-US" dirty="0"/>
              <a:t>Hold numerous patents and trade secrets for our industry leading energy recovery wheels and systems. </a:t>
            </a:r>
          </a:p>
        </p:txBody>
      </p:sp>
      <p:sp>
        <p:nvSpPr>
          <p:cNvPr id="4" name="Slide Number Placeholder 3"/>
          <p:cNvSpPr>
            <a:spLocks noGrp="1"/>
          </p:cNvSpPr>
          <p:nvPr>
            <p:ph type="sldNum" sz="quarter" idx="5"/>
          </p:nvPr>
        </p:nvSpPr>
        <p:spPr/>
        <p:txBody>
          <a:bodyPr/>
          <a:lstStyle/>
          <a:p>
            <a:fld id="{3AD4072F-F3AB-4980-B960-EB22BBB3207D}" type="slidenum">
              <a:rPr lang="en-US" smtClean="0"/>
              <a:t>3</a:t>
            </a:fld>
            <a:endParaRPr lang="en-US" dirty="0"/>
          </a:p>
        </p:txBody>
      </p:sp>
    </p:spTree>
    <p:extLst>
      <p:ext uri="{BB962C8B-B14F-4D97-AF65-F5344CB8AC3E}">
        <p14:creationId xmlns:p14="http://schemas.microsoft.com/office/powerpoint/2010/main" val="2281291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provides solutions for a wide variety of applications including casinos, offices, laboratories, hotels, education, healthcare, retail, data centers, stadiums, manufacturing, agriculture &amp; indoor farming, airports, and recreational facilities.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FläktGroup SEMCO products could be utilized in conjunction with one another, to provide the best possible air quality. </a:t>
            </a:r>
          </a:p>
          <a:p>
            <a:pPr marL="171450" indent="-171450">
              <a:buFont typeface="Arial" panose="020B0604020202020204" pitchFamily="34" charset="0"/>
              <a:buChar char="•"/>
            </a:pPr>
            <a:r>
              <a:rPr lang="en-US" dirty="0"/>
              <a:t>We offer energy recovery units &amp; wheels which are engineered to be low maintenance, environmentally friendly, energy efficient &amp; saves money over time as well as protects occupants from harmful contaminants. </a:t>
            </a:r>
          </a:p>
          <a:p>
            <a:pPr marL="171450" indent="-171450">
              <a:buFont typeface="Arial" panose="020B0604020202020204" pitchFamily="34" charset="0"/>
              <a:buChar char="•"/>
            </a:pPr>
            <a:r>
              <a:rPr lang="en-US" dirty="0"/>
              <a:t>We also offer chilled beams, pump modules, data centers, air handlers, duct and panels. </a:t>
            </a:r>
          </a:p>
          <a:p>
            <a:endParaRPr lang="en-US" dirty="0"/>
          </a:p>
          <a:p>
            <a:endParaRPr lang="en-US" dirty="0"/>
          </a:p>
          <a:p>
            <a:r>
              <a:rPr lang="en-US" dirty="0"/>
              <a:t>Leverage below if desired: </a:t>
            </a:r>
          </a:p>
          <a:p>
            <a:r>
              <a:rPr lang="en-US" dirty="0"/>
              <a:t>FläktGroup SEMCO products are designed to be utilized in conjunction with one another, to provide the best possible air quality. We show here:  </a:t>
            </a:r>
          </a:p>
          <a:p>
            <a:endParaRPr lang="en-US" dirty="0"/>
          </a:p>
          <a:p>
            <a:pPr marL="228600" indent="-228600">
              <a:buAutoNum type="arabicParenR"/>
            </a:pPr>
            <a:r>
              <a:rPr lang="en-US" dirty="0"/>
              <a:t>Ductwork is laid within the walls and ceiling of the building, so supply air may be brought into the building and return air may be exhausted from the building.</a:t>
            </a:r>
          </a:p>
          <a:p>
            <a:pPr marL="228600" indent="-228600">
              <a:buAutoNum type="arabicParenR"/>
            </a:pPr>
            <a:r>
              <a:rPr lang="en-US" dirty="0"/>
              <a:t>Outdoor air is brought into the FV and pre-conditioned </a:t>
            </a:r>
          </a:p>
          <a:p>
            <a:pPr marL="228600" indent="-228600">
              <a:buAutoNum type="arabicParenR"/>
            </a:pPr>
            <a:r>
              <a:rPr lang="en-US" dirty="0"/>
              <a:t>Once the air is pre-conditioned with the FV it is filtered through the Pinnacle energy recovery unit, which will remove contaminants and dehumidify the incoming airstream with its True 3A wheel. Return air will also flow through the Pinnacle on its way out.</a:t>
            </a:r>
          </a:p>
          <a:p>
            <a:pPr marL="228600" indent="-228600">
              <a:buAutoNum type="arabicParenR"/>
            </a:pPr>
            <a:r>
              <a:rPr lang="en-US" dirty="0"/>
              <a:t>The chilled beams and the </a:t>
            </a:r>
            <a:r>
              <a:rPr lang="en-US" dirty="0" err="1"/>
              <a:t>Neuton</a:t>
            </a:r>
            <a:r>
              <a:rPr lang="en-US" dirty="0"/>
              <a:t> will work together with the supply air they receive from the Pinnacle to maintain a comfortable room temperature without condensation. (Together the Pinnacle, </a:t>
            </a:r>
            <a:r>
              <a:rPr lang="en-US" dirty="0" err="1"/>
              <a:t>Neuton</a:t>
            </a:r>
            <a:r>
              <a:rPr lang="en-US" dirty="0"/>
              <a:t>, and chilled beams make up 3fficiency).</a:t>
            </a:r>
          </a:p>
          <a:p>
            <a:pPr marL="228600" indent="-228600">
              <a:buAutoNum type="arabicParenR"/>
            </a:pPr>
            <a:r>
              <a:rPr lang="en-US" dirty="0"/>
              <a:t>During the construction of the building fire panels will be installed around an equipment room or elevator.</a:t>
            </a:r>
          </a:p>
          <a:p>
            <a:pPr marL="228600" indent="-228600">
              <a:buAutoNum type="arabicParenR"/>
            </a:pPr>
            <a:r>
              <a:rPr lang="en-US" dirty="0"/>
              <a:t>Sound attenuation panels are also installed during construction around noisy equipment or places where noise may be a concern</a:t>
            </a:r>
          </a:p>
        </p:txBody>
      </p:sp>
      <p:sp>
        <p:nvSpPr>
          <p:cNvPr id="4" name="Slide Number Placeholder 3"/>
          <p:cNvSpPr>
            <a:spLocks noGrp="1"/>
          </p:cNvSpPr>
          <p:nvPr>
            <p:ph type="sldNum" sz="quarter" idx="5"/>
          </p:nvPr>
        </p:nvSpPr>
        <p:spPr/>
        <p:txBody>
          <a:bodyPr/>
          <a:lstStyle/>
          <a:p>
            <a:fld id="{3AD4072F-F3AB-4980-B960-EB22BBB3207D}" type="slidenum">
              <a:rPr lang="en-US" smtClean="0"/>
              <a:t>4</a:t>
            </a:fld>
            <a:endParaRPr lang="en-US" dirty="0"/>
          </a:p>
        </p:txBody>
      </p:sp>
    </p:spTree>
    <p:extLst>
      <p:ext uri="{BB962C8B-B14F-4D97-AF65-F5344CB8AC3E}">
        <p14:creationId xmlns:p14="http://schemas.microsoft.com/office/powerpoint/2010/main" val="5912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prides ourselves on supplying exceptional sales support and service.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Accessible web-based literature and tools</a:t>
            </a:r>
          </a:p>
          <a:p>
            <a:pPr marL="171450" indent="-171450">
              <a:buFont typeface="Arial" panose="020B0604020202020204" pitchFamily="34" charset="0"/>
              <a:buChar char="•"/>
            </a:pPr>
            <a:r>
              <a:rPr lang="en-US" dirty="0"/>
              <a:t>Our experienced sales team are a phone call away and will help guide you through our selection programs to meet or exceed project specifications.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While all FläktGroup SEMCO products are relatively maintenance free throughout their lifecycle--we have a knowledgeable and dedicated service team available should you require it.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3AD4072F-F3AB-4980-B960-EB22BBB3207D}" type="slidenum">
              <a:rPr lang="en-US" smtClean="0"/>
              <a:t>5</a:t>
            </a:fld>
            <a:endParaRPr lang="en-US" dirty="0"/>
          </a:p>
        </p:txBody>
      </p:sp>
    </p:spTree>
    <p:extLst>
      <p:ext uri="{BB962C8B-B14F-4D97-AF65-F5344CB8AC3E}">
        <p14:creationId xmlns:p14="http://schemas.microsoft.com/office/powerpoint/2010/main" val="910845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6</a:t>
            </a:fld>
            <a:endParaRPr lang="en-US" dirty="0"/>
          </a:p>
        </p:txBody>
      </p:sp>
    </p:spTree>
    <p:extLst>
      <p:ext uri="{BB962C8B-B14F-4D97-AF65-F5344CB8AC3E}">
        <p14:creationId xmlns:p14="http://schemas.microsoft.com/office/powerpoint/2010/main" val="2654497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7</a:t>
            </a:fld>
            <a:endParaRPr lang="en-US" dirty="0"/>
          </a:p>
        </p:txBody>
      </p:sp>
    </p:spTree>
    <p:extLst>
      <p:ext uri="{BB962C8B-B14F-4D97-AF65-F5344CB8AC3E}">
        <p14:creationId xmlns:p14="http://schemas.microsoft.com/office/powerpoint/2010/main" val="3117789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from the slide</a:t>
            </a:r>
          </a:p>
        </p:txBody>
      </p:sp>
      <p:sp>
        <p:nvSpPr>
          <p:cNvPr id="4" name="Slide Number Placeholder 3"/>
          <p:cNvSpPr>
            <a:spLocks noGrp="1"/>
          </p:cNvSpPr>
          <p:nvPr>
            <p:ph type="sldNum" sz="quarter" idx="5"/>
          </p:nvPr>
        </p:nvSpPr>
        <p:spPr/>
        <p:txBody>
          <a:bodyPr/>
          <a:lstStyle/>
          <a:p>
            <a:fld id="{0B39CB9F-518B-4160-9289-638A5019AC60}" type="slidenum">
              <a:rPr lang="en-US" smtClean="0"/>
              <a:pPr/>
              <a:t>8</a:t>
            </a:fld>
            <a:endParaRPr lang="en-US" dirty="0"/>
          </a:p>
        </p:txBody>
      </p:sp>
    </p:spTree>
    <p:extLst>
      <p:ext uri="{BB962C8B-B14F-4D97-AF65-F5344CB8AC3E}">
        <p14:creationId xmlns:p14="http://schemas.microsoft.com/office/powerpoint/2010/main" val="703090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ASCENDANT™ achieves a </a:t>
            </a:r>
            <a:r>
              <a:rPr lang="en-US" altLang="en-US" b="1" dirty="0">
                <a:solidFill>
                  <a:srgbClr val="C00000"/>
                </a:solidFill>
              </a:rPr>
              <a:t>high operating efficiency</a:t>
            </a:r>
            <a:r>
              <a:rPr lang="en-US" altLang="en-US" dirty="0"/>
              <a:t> by utilizing conventional cooling where it is most efficient (cooling air to moderate temperatures) and active desiccant dehumidification where they are most beneficial and operates most efficiently (processing saturated air)</a:t>
            </a:r>
          </a:p>
        </p:txBody>
      </p:sp>
      <p:sp>
        <p:nvSpPr>
          <p:cNvPr id="4" name="Slide Number Placeholder 3"/>
          <p:cNvSpPr>
            <a:spLocks noGrp="1"/>
          </p:cNvSpPr>
          <p:nvPr>
            <p:ph type="sldNum" sz="quarter" idx="5"/>
          </p:nvPr>
        </p:nvSpPr>
        <p:spPr/>
        <p:txBody>
          <a:bodyPr/>
          <a:lstStyle/>
          <a:p>
            <a:fld id="{0B39CB9F-518B-4160-9289-638A5019AC60}" type="slidenum">
              <a:rPr lang="en-US" smtClean="0"/>
              <a:pPr/>
              <a:t>9</a:t>
            </a:fld>
            <a:endParaRPr lang="en-US" dirty="0"/>
          </a:p>
        </p:txBody>
      </p:sp>
    </p:spTree>
    <p:extLst>
      <p:ext uri="{BB962C8B-B14F-4D97-AF65-F5344CB8AC3E}">
        <p14:creationId xmlns:p14="http://schemas.microsoft.com/office/powerpoint/2010/main" val="2618530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1" i="0" u="none" strike="noStrike" kern="1200" spc="0" normalizeH="0" noProof="0" dirty="0">
                <a:ln>
                  <a:noFill/>
                </a:ln>
                <a:solidFill>
                  <a:schemeClr val="tx1"/>
                </a:solidFill>
                <a:effectLst/>
                <a:uLnTx/>
                <a:uFillTx/>
                <a:latin typeface="Calibri" pitchFamily="34" charset="0"/>
                <a:ea typeface="+mj-ea"/>
                <a:cs typeface="+mj-cs"/>
              </a:rPr>
              <a:t>Contaminant carry-over is 0.045%</a:t>
            </a:r>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10</a:t>
            </a:fld>
            <a:endParaRPr lang="en-US" dirty="0"/>
          </a:p>
        </p:txBody>
      </p:sp>
    </p:spTree>
    <p:extLst>
      <p:ext uri="{BB962C8B-B14F-4D97-AF65-F5344CB8AC3E}">
        <p14:creationId xmlns:p14="http://schemas.microsoft.com/office/powerpoint/2010/main" val="2649496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11</a:t>
            </a:fld>
            <a:endParaRPr lang="en-US" dirty="0"/>
          </a:p>
        </p:txBody>
      </p:sp>
    </p:spTree>
    <p:extLst>
      <p:ext uri="{BB962C8B-B14F-4D97-AF65-F5344CB8AC3E}">
        <p14:creationId xmlns:p14="http://schemas.microsoft.com/office/powerpoint/2010/main" val="1473562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15</a:t>
            </a:fld>
            <a:endParaRPr lang="en-US" dirty="0"/>
          </a:p>
        </p:txBody>
      </p:sp>
    </p:spTree>
    <p:extLst>
      <p:ext uri="{BB962C8B-B14F-4D97-AF65-F5344CB8AC3E}">
        <p14:creationId xmlns:p14="http://schemas.microsoft.com/office/powerpoint/2010/main" val="25909087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1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7.pn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g"/><Relationship Id="rId1" Type="http://schemas.openxmlformats.org/officeDocument/2006/relationships/slideMaster" Target="../slideMasters/slideMaster1.xml"/><Relationship Id="rId5" Type="http://schemas.openxmlformats.org/officeDocument/2006/relationships/image" Target="../media/image17.png"/><Relationship Id="rId4" Type="http://schemas.openxmlformats.org/officeDocument/2006/relationships/image" Target="../media/image20.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7.png"/><Relationship Id="rId4" Type="http://schemas.openxmlformats.org/officeDocument/2006/relationships/image" Target="../media/image19.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g"/><Relationship Id="rId1" Type="http://schemas.openxmlformats.org/officeDocument/2006/relationships/slideMaster" Target="../slideMasters/slideMaster1.xml"/><Relationship Id="rId5" Type="http://schemas.openxmlformats.org/officeDocument/2006/relationships/image" Target="../media/image17.png"/><Relationship Id="rId4" Type="http://schemas.openxmlformats.org/officeDocument/2006/relationships/image" Target="../media/image20.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2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2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22.png"/><Relationship Id="rId4" Type="http://schemas.openxmlformats.org/officeDocument/2006/relationships/image" Target="../media/image1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22.png"/><Relationship Id="rId4" Type="http://schemas.openxmlformats.org/officeDocument/2006/relationships/image" Target="../media/image17.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22.png"/><Relationship Id="rId4" Type="http://schemas.openxmlformats.org/officeDocument/2006/relationships/image" Target="../media/image1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2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22.png"/><Relationship Id="rId4" Type="http://schemas.openxmlformats.org/officeDocument/2006/relationships/image" Target="../media/image17.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7.png"/><Relationship Id="rId4" Type="http://schemas.openxmlformats.org/officeDocument/2006/relationships/image" Target="../media/image22.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2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22.png"/><Relationship Id="rId4" Type="http://schemas.openxmlformats.org/officeDocument/2006/relationships/image" Target="../media/image1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22.png"/><Relationship Id="rId4" Type="http://schemas.openxmlformats.org/officeDocument/2006/relationships/image" Target="../media/image17.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22.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22.png"/><Relationship Id="rId4" Type="http://schemas.openxmlformats.org/officeDocument/2006/relationships/image" Target="../media/image17.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22.png"/><Relationship Id="rId4" Type="http://schemas.openxmlformats.org/officeDocument/2006/relationships/image" Target="../media/image17.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2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22.png"/><Relationship Id="rId4" Type="http://schemas.openxmlformats.org/officeDocument/2006/relationships/image" Target="../media/image17.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22.png"/><Relationship Id="rId4" Type="http://schemas.openxmlformats.org/officeDocument/2006/relationships/image" Target="../media/image17.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22.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22.png"/><Relationship Id="rId4" Type="http://schemas.openxmlformats.org/officeDocument/2006/relationships/image" Target="../media/image17.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22.png"/><Relationship Id="rId4" Type="http://schemas.openxmlformats.org/officeDocument/2006/relationships/image" Target="../media/image17.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7.png"/><Relationship Id="rId4" Type="http://schemas.openxmlformats.org/officeDocument/2006/relationships/image" Target="../media/image27.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7.png"/><Relationship Id="rId4" Type="http://schemas.openxmlformats.org/officeDocument/2006/relationships/image" Target="../media/image27.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8.jp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0.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5.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8.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2.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2.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2.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2.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2.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2.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2.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2.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0.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5.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9.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6.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7.jpe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3" name="Picture 2" descr="A picture containing text, gauge&#10;&#10;Description automatically generated">
            <a:extLst>
              <a:ext uri="{FF2B5EF4-FFF2-40B4-BE49-F238E27FC236}">
                <a16:creationId xmlns:a16="http://schemas.microsoft.com/office/drawing/2014/main" id="{241B51A4-0BD4-4B34-9075-875D140A52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51467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8" name="Graphic 17">
            <a:extLst>
              <a:ext uri="{FF2B5EF4-FFF2-40B4-BE49-F238E27FC236}">
                <a16:creationId xmlns:a16="http://schemas.microsoft.com/office/drawing/2014/main" id="{6BEE0B61-23F9-45F0-9778-6A8C30C7C38D}"/>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3" y="261013"/>
            <a:ext cx="2520838" cy="448493"/>
          </a:xfrm>
          <a:prstGeom prst="rect">
            <a:avLst/>
          </a:prstGeom>
        </p:spPr>
      </p:pic>
      <p:pic>
        <p:nvPicPr>
          <p:cNvPr id="8" name="Picture 7">
            <a:extLst>
              <a:ext uri="{FF2B5EF4-FFF2-40B4-BE49-F238E27FC236}">
                <a16:creationId xmlns:a16="http://schemas.microsoft.com/office/drawing/2014/main" id="{82186A7C-F424-4D56-A7AD-606CE5DD94D2}"/>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t="-17866" r="4326" b="20759"/>
          <a:stretch/>
        </p:blipFill>
        <p:spPr>
          <a:xfrm>
            <a:off x="527381" y="-456050"/>
            <a:ext cx="11664619" cy="7314050"/>
          </a:xfrm>
          <a:prstGeom prst="rect">
            <a:avLst/>
          </a:prstGeom>
        </p:spPr>
      </p:pic>
    </p:spTree>
    <p:extLst>
      <p:ext uri="{BB962C8B-B14F-4D97-AF65-F5344CB8AC3E}">
        <p14:creationId xmlns:p14="http://schemas.microsoft.com/office/powerpoint/2010/main" val="4042826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9" name="Graphic 18">
            <a:extLst>
              <a:ext uri="{FF2B5EF4-FFF2-40B4-BE49-F238E27FC236}">
                <a16:creationId xmlns:a16="http://schemas.microsoft.com/office/drawing/2014/main" id="{46F16FB0-C6AD-48CC-80FF-D96068E062B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8908"/>
            <a:ext cx="2520838" cy="448493"/>
          </a:xfrm>
          <a:prstGeom prst="rect">
            <a:avLst/>
          </a:prstGeom>
        </p:spPr>
      </p:pic>
    </p:spTree>
    <p:extLst>
      <p:ext uri="{BB962C8B-B14F-4D97-AF65-F5344CB8AC3E}">
        <p14:creationId xmlns:p14="http://schemas.microsoft.com/office/powerpoint/2010/main" val="2050586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picture containing text, gauge&#10;&#10;Description automatically generated">
            <a:extLst>
              <a:ext uri="{FF2B5EF4-FFF2-40B4-BE49-F238E27FC236}">
                <a16:creationId xmlns:a16="http://schemas.microsoft.com/office/drawing/2014/main" id="{4DEDAD61-A171-4C15-B8C2-C52980DB78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18203" y="201104"/>
            <a:ext cx="2325293" cy="410950"/>
          </a:xfrm>
          <a:prstGeom prst="rect">
            <a:avLst/>
          </a:prstGeom>
        </p:spPr>
      </p:pic>
    </p:spTree>
    <p:extLst>
      <p:ext uri="{BB962C8B-B14F-4D97-AF65-F5344CB8AC3E}">
        <p14:creationId xmlns:p14="http://schemas.microsoft.com/office/powerpoint/2010/main" val="1250410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b="22656"/>
          <a:stretch/>
        </p:blipFill>
        <p:spPr>
          <a:xfrm>
            <a:off x="0" y="0"/>
            <a:ext cx="12192000" cy="6858000"/>
          </a:xfrm>
          <a:prstGeom prst="rect">
            <a:avLst/>
          </a:prstGeom>
        </p:spPr>
      </p:pic>
    </p:spTree>
    <p:extLst>
      <p:ext uri="{BB962C8B-B14F-4D97-AF65-F5344CB8AC3E}">
        <p14:creationId xmlns:p14="http://schemas.microsoft.com/office/powerpoint/2010/main" val="146697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pic>
        <p:nvPicPr>
          <p:cNvPr id="15" name="Bildobjekt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485" y="258404"/>
            <a:ext cx="2554221" cy="1116219"/>
          </a:xfrm>
          <a:prstGeom prst="rect">
            <a:avLst/>
          </a:prstGeom>
        </p:spPr>
      </p:pic>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4" name="Picture 3" descr="A picture containing drawing&#10;&#10;Description automatically generated">
            <a:extLst>
              <a:ext uri="{FF2B5EF4-FFF2-40B4-BE49-F238E27FC236}">
                <a16:creationId xmlns:a16="http://schemas.microsoft.com/office/drawing/2014/main" id="{408969B8-CFD3-4BB2-9B47-C0F68F5418C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3706" y="473036"/>
            <a:ext cx="1986371" cy="686954"/>
          </a:xfrm>
          <a:prstGeom prst="rect">
            <a:avLst/>
          </a:prstGeom>
        </p:spPr>
      </p:pic>
    </p:spTree>
    <p:extLst>
      <p:ext uri="{BB962C8B-B14F-4D97-AF65-F5344CB8AC3E}">
        <p14:creationId xmlns:p14="http://schemas.microsoft.com/office/powerpoint/2010/main" val="2490844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0" y="2304288"/>
            <a:ext cx="12192000" cy="4553712"/>
            <a:chOff x="0" y="2304288"/>
            <a:chExt cx="12192000" cy="4553712"/>
          </a:xfrm>
        </p:grpSpPr>
        <p:pic>
          <p:nvPicPr>
            <p:cNvPr id="9" name="Bildobjekt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1" name="Bildobjekt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4128" y="334819"/>
            <a:ext cx="1994548" cy="854807"/>
          </a:xfrm>
          <a:prstGeom prst="rect">
            <a:avLst/>
          </a:prstGeom>
        </p:spPr>
      </p:pic>
      <p:sp>
        <p:nvSpPr>
          <p:cNvPr id="13" name="Platshållare för bild 12"/>
          <p:cNvSpPr>
            <a:spLocks noGrp="1"/>
          </p:cNvSpPr>
          <p:nvPr>
            <p:ph type="pic" sz="quarter" idx="12" hasCustomPrompt="1"/>
          </p:nvPr>
        </p:nvSpPr>
        <p:spPr>
          <a:xfrm>
            <a:off x="2" y="2305051"/>
            <a:ext cx="8015817" cy="4552949"/>
          </a:xfrm>
        </p:spPr>
        <p:txBody>
          <a:bodyPr anchor="ctr"/>
          <a:lstStyle>
            <a:lvl1pPr algn="ctr">
              <a:defRPr/>
            </a:lvl1pPr>
          </a:lstStyle>
          <a:p>
            <a:r>
              <a:rPr lang="sv-SE" dirty="0" err="1"/>
              <a:t>Add</a:t>
            </a:r>
            <a:r>
              <a:rPr lang="sv-SE" dirty="0"/>
              <a:t> </a:t>
            </a:r>
            <a:r>
              <a:rPr lang="sv-SE" dirty="0" err="1"/>
              <a:t>isolated</a:t>
            </a:r>
            <a:r>
              <a:rPr lang="sv-SE" dirty="0"/>
              <a:t> image</a:t>
            </a:r>
          </a:p>
        </p:txBody>
      </p:sp>
      <p:pic>
        <p:nvPicPr>
          <p:cNvPr id="3" name="Picture 2" descr="A picture containing drawing&#10;&#10;Description automatically generated">
            <a:extLst>
              <a:ext uri="{FF2B5EF4-FFF2-40B4-BE49-F238E27FC236}">
                <a16:creationId xmlns:a16="http://schemas.microsoft.com/office/drawing/2014/main" id="{AAC461D0-15E0-4BAF-A181-A036B23CAA5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464222" y="497479"/>
            <a:ext cx="1531044" cy="529487"/>
          </a:xfrm>
          <a:prstGeom prst="rect">
            <a:avLst/>
          </a:prstGeom>
        </p:spPr>
      </p:pic>
    </p:spTree>
    <p:extLst>
      <p:ext uri="{BB962C8B-B14F-4D97-AF65-F5344CB8AC3E}">
        <p14:creationId xmlns:p14="http://schemas.microsoft.com/office/powerpoint/2010/main" val="2609018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0" name="Bildobjekt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4694" y="357632"/>
            <a:ext cx="1989505" cy="854807"/>
          </a:xfrm>
          <a:prstGeom prst="rect">
            <a:avLst/>
          </a:prstGeom>
        </p:spPr>
      </p:pic>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7" name="Bildobjekt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pic>
        <p:nvPicPr>
          <p:cNvPr id="3" name="Picture 2" descr="A picture containing drawing&#10;&#10;Description automatically generated">
            <a:extLst>
              <a:ext uri="{FF2B5EF4-FFF2-40B4-BE49-F238E27FC236}">
                <a16:creationId xmlns:a16="http://schemas.microsoft.com/office/drawing/2014/main" id="{0FDC95EA-7C80-4006-907B-36377854AEE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486368" y="504987"/>
            <a:ext cx="1619556" cy="560097"/>
          </a:xfrm>
          <a:prstGeom prst="rect">
            <a:avLst/>
          </a:prstGeom>
        </p:spPr>
      </p:pic>
    </p:spTree>
    <p:extLst>
      <p:ext uri="{BB962C8B-B14F-4D97-AF65-F5344CB8AC3E}">
        <p14:creationId xmlns:p14="http://schemas.microsoft.com/office/powerpoint/2010/main" val="4266568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4167"/>
          <a:stretch/>
        </p:blipFill>
        <p:spPr>
          <a:xfrm>
            <a:off x="6604000" y="0"/>
            <a:ext cx="5588000" cy="6858000"/>
          </a:xfrm>
          <a:prstGeom prst="rect">
            <a:avLst/>
          </a:prstGeom>
        </p:spPr>
      </p:pic>
      <p:pic>
        <p:nvPicPr>
          <p:cNvPr id="7" name="Picture 6"/>
          <p:cNvPicPr>
            <a:picLocks noChangeAspect="1"/>
          </p:cNvPicPr>
          <p:nvPr userDrawn="1"/>
        </p:nvPicPr>
        <p:blipFill rotWithShape="1">
          <a:blip r:embed="rId3">
            <a:extLst>
              <a:ext uri="{28A0092B-C50C-407E-A947-70E740481C1C}">
                <a14:useLocalDpi xmlns:a14="http://schemas.microsoft.com/office/drawing/2010/main" val="0"/>
              </a:ext>
            </a:extLst>
          </a:blip>
          <a:srcRect l="-6091" t="-15090" r="-1555" b="33868"/>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213618"/>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6" name="Bildobjekt 1"/>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830244" y="5899224"/>
            <a:ext cx="1196845" cy="514235"/>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16E123EE-9C95-458E-8365-0DDD2458BD0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02192" y="5910493"/>
            <a:ext cx="1421773" cy="491697"/>
          </a:xfrm>
          <a:prstGeom prst="rect">
            <a:avLst/>
          </a:prstGeom>
        </p:spPr>
      </p:pic>
    </p:spTree>
    <p:extLst>
      <p:ext uri="{BB962C8B-B14F-4D97-AF65-F5344CB8AC3E}">
        <p14:creationId xmlns:p14="http://schemas.microsoft.com/office/powerpoint/2010/main" val="410564735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4167"/>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22085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8" name="Picture 7">
            <a:extLst>
              <a:ext uri="{FF2B5EF4-FFF2-40B4-BE49-F238E27FC236}">
                <a16:creationId xmlns:a16="http://schemas.microsoft.com/office/drawing/2014/main" id="{7EFA969C-E601-49A0-B807-6DCF101D8294}"/>
              </a:ext>
            </a:extLst>
          </p:cNvPr>
          <p:cNvPicPr>
            <a:picLocks noChangeAspect="1"/>
          </p:cNvPicPr>
          <p:nvPr userDrawn="1"/>
        </p:nvPicPr>
        <p:blipFill>
          <a:blip r:embed="rId4"/>
          <a:stretch>
            <a:fillRect/>
          </a:stretch>
        </p:blipFill>
        <p:spPr>
          <a:xfrm>
            <a:off x="2031671" y="6301026"/>
            <a:ext cx="1410718" cy="489833"/>
          </a:xfrm>
          <a:prstGeom prst="rect">
            <a:avLst/>
          </a:prstGeom>
        </p:spPr>
      </p:pic>
      <p:pic>
        <p:nvPicPr>
          <p:cNvPr id="9" name="Bildobjekt 1">
            <a:extLst>
              <a:ext uri="{FF2B5EF4-FFF2-40B4-BE49-F238E27FC236}">
                <a16:creationId xmlns:a16="http://schemas.microsoft.com/office/drawing/2014/main" id="{FB82E97C-82BE-45AB-B299-B55092331580}"/>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727856" y="6323172"/>
            <a:ext cx="1196845" cy="514235"/>
          </a:xfrm>
          <a:prstGeom prst="rect">
            <a:avLst/>
          </a:prstGeom>
        </p:spPr>
      </p:pic>
    </p:spTree>
    <p:extLst>
      <p:ext uri="{BB962C8B-B14F-4D97-AF65-F5344CB8AC3E}">
        <p14:creationId xmlns:p14="http://schemas.microsoft.com/office/powerpoint/2010/main" val="243364147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grpSp>
        <p:nvGrpSpPr>
          <p:cNvPr id="2" name="Group 1"/>
          <p:cNvGrpSpPr/>
          <p:nvPr userDrawn="1"/>
        </p:nvGrpSpPr>
        <p:grpSpPr>
          <a:xfrm>
            <a:off x="-261262" y="5512739"/>
            <a:ext cx="6023430" cy="1361348"/>
            <a:chOff x="-261262" y="5512739"/>
            <a:chExt cx="6023430" cy="1361348"/>
          </a:xfrm>
        </p:grpSpPr>
        <p:pic>
          <p:nvPicPr>
            <p:cNvPr id="7" name="Picture 6"/>
            <p:cNvPicPr>
              <a:picLocks noChangeAspect="1"/>
            </p:cNvPicPr>
            <p:nvPr userDrawn="1"/>
          </p:nvPicPr>
          <p:blipFill rotWithShape="1">
            <a:blip r:embed="rId4">
              <a:extLst>
                <a:ext uri="{28A0092B-C50C-407E-A947-70E740481C1C}">
                  <a14:useLocalDpi xmlns:a14="http://schemas.microsoft.com/office/drawing/2010/main" val="0"/>
                </a:ext>
              </a:extLst>
            </a:blip>
            <a:srcRect l="-6091" t="-15090" r="-1555" b="33868"/>
            <a:stretch/>
          </p:blipFill>
          <p:spPr>
            <a:xfrm>
              <a:off x="-261262" y="5512739"/>
              <a:ext cx="6023430" cy="1361348"/>
            </a:xfrm>
            <a:prstGeom prst="rect">
              <a:avLst/>
            </a:prstGeom>
          </p:spPr>
        </p:pic>
        <p:pic>
          <p:nvPicPr>
            <p:cNvPr id="16" name="Bildobjekt 1"/>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626837" y="5907267"/>
              <a:ext cx="1196845" cy="514235"/>
            </a:xfrm>
            <a:prstGeom prst="rect">
              <a:avLst/>
            </a:prstGeom>
          </p:spPr>
        </p:pic>
      </p:grpSp>
      <p:pic>
        <p:nvPicPr>
          <p:cNvPr id="6" name="Picture 5" descr="A picture containing drawing&#10;&#10;Description automatically generated">
            <a:extLst>
              <a:ext uri="{FF2B5EF4-FFF2-40B4-BE49-F238E27FC236}">
                <a16:creationId xmlns:a16="http://schemas.microsoft.com/office/drawing/2014/main" id="{1F8AC7B7-3F27-4259-A344-43ACBC7F007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925853" y="5979940"/>
            <a:ext cx="1210889" cy="418766"/>
          </a:xfrm>
          <a:prstGeom prst="rect">
            <a:avLst/>
          </a:prstGeom>
        </p:spPr>
      </p:pic>
    </p:spTree>
    <p:extLst>
      <p:ext uri="{BB962C8B-B14F-4D97-AF65-F5344CB8AC3E}">
        <p14:creationId xmlns:p14="http://schemas.microsoft.com/office/powerpoint/2010/main" val="207315218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432520" y="3897"/>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8" name="Picture 7">
            <a:extLst>
              <a:ext uri="{FF2B5EF4-FFF2-40B4-BE49-F238E27FC236}">
                <a16:creationId xmlns:a16="http://schemas.microsoft.com/office/drawing/2014/main" id="{D057A08A-4406-4A9D-9085-885824E1119F}"/>
              </a:ext>
            </a:extLst>
          </p:cNvPr>
          <p:cNvPicPr>
            <a:picLocks noChangeAspect="1"/>
          </p:cNvPicPr>
          <p:nvPr userDrawn="1"/>
        </p:nvPicPr>
        <p:blipFill>
          <a:blip r:embed="rId4"/>
          <a:stretch>
            <a:fillRect/>
          </a:stretch>
        </p:blipFill>
        <p:spPr>
          <a:xfrm>
            <a:off x="10746460" y="6301026"/>
            <a:ext cx="1410718" cy="489833"/>
          </a:xfrm>
          <a:prstGeom prst="rect">
            <a:avLst/>
          </a:prstGeom>
        </p:spPr>
      </p:pic>
      <p:pic>
        <p:nvPicPr>
          <p:cNvPr id="9" name="Bildobjekt 1">
            <a:extLst>
              <a:ext uri="{FF2B5EF4-FFF2-40B4-BE49-F238E27FC236}">
                <a16:creationId xmlns:a16="http://schemas.microsoft.com/office/drawing/2014/main" id="{D54B2A52-40C0-45ED-A888-B941D63BB62B}"/>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442645" y="6323172"/>
            <a:ext cx="1196845" cy="514235"/>
          </a:xfrm>
          <a:prstGeom prst="rect">
            <a:avLst/>
          </a:prstGeom>
        </p:spPr>
      </p:pic>
    </p:spTree>
    <p:extLst>
      <p:ext uri="{BB962C8B-B14F-4D97-AF65-F5344CB8AC3E}">
        <p14:creationId xmlns:p14="http://schemas.microsoft.com/office/powerpoint/2010/main" val="358043401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2" name="Bildobjekt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497863" y="152292"/>
            <a:ext cx="1196845" cy="514235"/>
          </a:xfrm>
          <a:prstGeom prst="rect">
            <a:avLst/>
          </a:prstGeom>
        </p:spPr>
      </p:pic>
      <p:pic>
        <p:nvPicPr>
          <p:cNvPr id="11" name="Bildobjekt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C7079D6B-2A91-4B96-B833-F6EE9F9DBA1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49031" y="174002"/>
            <a:ext cx="1361391" cy="470815"/>
          </a:xfrm>
          <a:prstGeom prst="rect">
            <a:avLst/>
          </a:prstGeom>
        </p:spPr>
      </p:pic>
    </p:spTree>
    <p:extLst>
      <p:ext uri="{BB962C8B-B14F-4D97-AF65-F5344CB8AC3E}">
        <p14:creationId xmlns:p14="http://schemas.microsoft.com/office/powerpoint/2010/main" val="29239152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8669805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8" name="Bildobjekt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9627" y="126070"/>
            <a:ext cx="1989505" cy="854807"/>
          </a:xfrm>
          <a:prstGeom prst="rect">
            <a:avLst/>
          </a:prstGeom>
        </p:spPr>
      </p:pic>
      <p:pic>
        <p:nvPicPr>
          <p:cNvPr id="9" name="Bildobjekt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8BC13E08-85C1-4E17-B7E7-4887BDA28BB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339132" y="311141"/>
            <a:ext cx="1728007" cy="597603"/>
          </a:xfrm>
          <a:prstGeom prst="rect">
            <a:avLst/>
          </a:prstGeom>
        </p:spPr>
      </p:pic>
    </p:spTree>
    <p:extLst>
      <p:ext uri="{BB962C8B-B14F-4D97-AF65-F5344CB8AC3E}">
        <p14:creationId xmlns:p14="http://schemas.microsoft.com/office/powerpoint/2010/main" val="31487308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1"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60907" y="187917"/>
            <a:ext cx="1196845" cy="514235"/>
          </a:xfrm>
          <a:prstGeom prst="rect">
            <a:avLst/>
          </a:prstGeom>
        </p:spPr>
      </p:pic>
      <p:pic>
        <p:nvPicPr>
          <p:cNvPr id="10"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97850FAD-A4B1-4AC0-968B-25B601F3C49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92661" y="197790"/>
            <a:ext cx="1429843" cy="494488"/>
          </a:xfrm>
          <a:prstGeom prst="rect">
            <a:avLst/>
          </a:prstGeom>
        </p:spPr>
      </p:pic>
    </p:spTree>
    <p:extLst>
      <p:ext uri="{BB962C8B-B14F-4D97-AF65-F5344CB8AC3E}">
        <p14:creationId xmlns:p14="http://schemas.microsoft.com/office/powerpoint/2010/main" val="1456666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Header + Text box white">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2"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69546" y="214466"/>
            <a:ext cx="1196845" cy="514235"/>
          </a:xfrm>
          <a:prstGeom prst="rect">
            <a:avLst/>
          </a:prstGeom>
        </p:spPr>
      </p:pic>
      <p:pic>
        <p:nvPicPr>
          <p:cNvPr id="11"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A8E7C29A-AC40-4A23-8AAC-28D557A590E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23386" y="265146"/>
            <a:ext cx="1193852" cy="412874"/>
          </a:xfrm>
          <a:prstGeom prst="rect">
            <a:avLst/>
          </a:prstGeom>
        </p:spPr>
      </p:pic>
    </p:spTree>
    <p:extLst>
      <p:ext uri="{BB962C8B-B14F-4D97-AF65-F5344CB8AC3E}">
        <p14:creationId xmlns:p14="http://schemas.microsoft.com/office/powerpoint/2010/main" val="2895662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Header + Text box cloud grey">
    <p:spTree>
      <p:nvGrpSpPr>
        <p:cNvPr id="1" name=""/>
        <p:cNvGrpSpPr/>
        <p:nvPr/>
      </p:nvGrpSpPr>
      <p:grpSpPr>
        <a:xfrm>
          <a:off x="0" y="0"/>
          <a:ext cx="0" cy="0"/>
          <a:chOff x="0" y="0"/>
          <a:chExt cx="0" cy="0"/>
        </a:xfrm>
      </p:grpSpPr>
      <p:pic>
        <p:nvPicPr>
          <p:cNvPr id="11" name="Bildobjekt 10"/>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1"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7"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78605" y="179885"/>
            <a:ext cx="1196845" cy="514235"/>
          </a:xfrm>
          <a:prstGeom prst="rect">
            <a:avLst/>
          </a:prstGeom>
        </p:spPr>
      </p:pic>
      <p:pic>
        <p:nvPicPr>
          <p:cNvPr id="15"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D7F9AFD5-605B-4A4D-BEBD-B302B55EBCB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885674" y="223137"/>
            <a:ext cx="1236812" cy="427731"/>
          </a:xfrm>
          <a:prstGeom prst="rect">
            <a:avLst/>
          </a:prstGeom>
        </p:spPr>
      </p:pic>
    </p:spTree>
    <p:extLst>
      <p:ext uri="{BB962C8B-B14F-4D97-AF65-F5344CB8AC3E}">
        <p14:creationId xmlns:p14="http://schemas.microsoft.com/office/powerpoint/2010/main" val="15824389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ader + Text box graphite blue">
    <p:spTree>
      <p:nvGrpSpPr>
        <p:cNvPr id="1" name=""/>
        <p:cNvGrpSpPr/>
        <p:nvPr/>
      </p:nvGrpSpPr>
      <p:grpSpPr>
        <a:xfrm>
          <a:off x="0" y="0"/>
          <a:ext cx="0" cy="0"/>
          <a:chOff x="0" y="0"/>
          <a:chExt cx="0" cy="0"/>
        </a:xfrm>
      </p:grpSpPr>
      <p:pic>
        <p:nvPicPr>
          <p:cNvPr id="12" name="Bildobjekt 1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solidFill>
                  <a:schemeClr val="bg1"/>
                </a:solidFill>
              </a:defRPr>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3" name="Rubrik 2"/>
          <p:cNvSpPr>
            <a:spLocks noGrp="1"/>
          </p:cNvSpPr>
          <p:nvPr>
            <p:ph type="title"/>
          </p:nvPr>
        </p:nvSpPr>
        <p:spPr/>
        <p:txBody>
          <a:bodyPr/>
          <a:lstStyle/>
          <a:p>
            <a:r>
              <a:rPr lang="de-DE"/>
              <a:t>Titelmasterformat durch Klicken bearbeiten</a:t>
            </a:r>
            <a:endParaRPr lang="de-DE" dirty="0"/>
          </a:p>
        </p:txBody>
      </p:sp>
      <p:pic>
        <p:nvPicPr>
          <p:cNvPr id="15"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78199" y="179885"/>
            <a:ext cx="1196845" cy="514235"/>
          </a:xfrm>
          <a:prstGeom prst="rect">
            <a:avLst/>
          </a:prstGeom>
        </p:spPr>
      </p:pic>
      <p:pic>
        <p:nvPicPr>
          <p:cNvPr id="14"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75FE1303-2013-4D97-B113-3958610F264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935042" y="247264"/>
            <a:ext cx="1097282" cy="379477"/>
          </a:xfrm>
          <a:prstGeom prst="rect">
            <a:avLst/>
          </a:prstGeom>
        </p:spPr>
      </p:pic>
    </p:spTree>
    <p:extLst>
      <p:ext uri="{BB962C8B-B14F-4D97-AF65-F5344CB8AC3E}">
        <p14:creationId xmlns:p14="http://schemas.microsoft.com/office/powerpoint/2010/main" val="39402309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Header + Text box brass">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7381" y="796279"/>
            <a:ext cx="11664619" cy="5546292"/>
          </a:xfrm>
          <a:prstGeom prst="rect">
            <a:avLst/>
          </a:prstGeom>
        </p:spPr>
      </p:pic>
      <p:pic>
        <p:nvPicPr>
          <p:cNvPr id="9" name="Bildobjekt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3"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60510" y="185811"/>
            <a:ext cx="1196845" cy="514235"/>
          </a:xfrm>
          <a:prstGeom prst="rect">
            <a:avLst/>
          </a:prstGeom>
        </p:spPr>
      </p:pic>
      <p:pic>
        <p:nvPicPr>
          <p:cNvPr id="12"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5" name="Picture 4">
            <a:extLst>
              <a:ext uri="{FF2B5EF4-FFF2-40B4-BE49-F238E27FC236}">
                <a16:creationId xmlns:a16="http://schemas.microsoft.com/office/drawing/2014/main" id="{6F4B4299-2CED-4116-9C94-484AA5F593C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876621" y="236767"/>
            <a:ext cx="1192256" cy="412322"/>
          </a:xfrm>
          <a:prstGeom prst="rect">
            <a:avLst/>
          </a:prstGeom>
        </p:spPr>
      </p:pic>
    </p:spTree>
    <p:extLst>
      <p:ext uri="{BB962C8B-B14F-4D97-AF65-F5344CB8AC3E}">
        <p14:creationId xmlns:p14="http://schemas.microsoft.com/office/powerpoint/2010/main" val="828228539"/>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eader + Bullets white">
    <p:spTree>
      <p:nvGrpSpPr>
        <p:cNvPr id="1" name=""/>
        <p:cNvGrpSpPr/>
        <p:nvPr/>
      </p:nvGrpSpPr>
      <p:grpSpPr>
        <a:xfrm>
          <a:off x="0" y="0"/>
          <a:ext cx="0" cy="0"/>
          <a:chOff x="0" y="0"/>
          <a:chExt cx="0" cy="0"/>
        </a:xfrm>
      </p:grpSpPr>
      <p:sp>
        <p:nvSpPr>
          <p:cNvPr id="4"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3" name="Rak 22"/>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4" name="Rak 23"/>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1"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pic>
        <p:nvPicPr>
          <p:cNvPr id="15"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42395" y="179885"/>
            <a:ext cx="1196845" cy="514235"/>
          </a:xfrm>
          <a:prstGeom prst="rect">
            <a:avLst/>
          </a:prstGeom>
        </p:spPr>
      </p:pic>
      <p:pic>
        <p:nvPicPr>
          <p:cNvPr id="14"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9A1202E4-7703-4148-B816-87322CE682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98611" y="214910"/>
            <a:ext cx="1284387" cy="444184"/>
          </a:xfrm>
          <a:prstGeom prst="rect">
            <a:avLst/>
          </a:prstGeom>
        </p:spPr>
      </p:pic>
    </p:spTree>
    <p:extLst>
      <p:ext uri="{BB962C8B-B14F-4D97-AF65-F5344CB8AC3E}">
        <p14:creationId xmlns:p14="http://schemas.microsoft.com/office/powerpoint/2010/main" val="679696566"/>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ader + Bullets cloud grey">
    <p:spTree>
      <p:nvGrpSpPr>
        <p:cNvPr id="1" name=""/>
        <p:cNvGrpSpPr/>
        <p:nvPr/>
      </p:nvGrpSpPr>
      <p:grpSpPr>
        <a:xfrm>
          <a:off x="0" y="0"/>
          <a:ext cx="0" cy="0"/>
          <a:chOff x="0" y="0"/>
          <a:chExt cx="0" cy="0"/>
        </a:xfrm>
      </p:grpSpPr>
      <p:pic>
        <p:nvPicPr>
          <p:cNvPr id="18" name="Bildobjekt 17"/>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5"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79432" y="186317"/>
            <a:ext cx="1196845" cy="514235"/>
          </a:xfrm>
          <a:prstGeom prst="rect">
            <a:avLst/>
          </a:prstGeom>
        </p:spPr>
      </p:pic>
      <p:pic>
        <p:nvPicPr>
          <p:cNvPr id="21"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C2E41890-026A-4DA0-8BCF-6B3EBFA1C26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648708" y="196294"/>
            <a:ext cx="1429242" cy="494280"/>
          </a:xfrm>
          <a:prstGeom prst="rect">
            <a:avLst/>
          </a:prstGeom>
        </p:spPr>
      </p:pic>
    </p:spTree>
    <p:extLst>
      <p:ext uri="{BB962C8B-B14F-4D97-AF65-F5344CB8AC3E}">
        <p14:creationId xmlns:p14="http://schemas.microsoft.com/office/powerpoint/2010/main" val="25438970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Header + Bullets graphite blue">
    <p:spTree>
      <p:nvGrpSpPr>
        <p:cNvPr id="1" name=""/>
        <p:cNvGrpSpPr/>
        <p:nvPr/>
      </p:nvGrpSpPr>
      <p:grpSpPr>
        <a:xfrm>
          <a:off x="0" y="0"/>
          <a:ext cx="0" cy="0"/>
          <a:chOff x="0" y="0"/>
          <a:chExt cx="0" cy="0"/>
        </a:xfrm>
      </p:grpSpPr>
      <p:pic>
        <p:nvPicPr>
          <p:cNvPr id="13" name="Bildobjekt 1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8" name="Bildobjekt 1">
            <a:extLst>
              <a:ext uri="{FF2B5EF4-FFF2-40B4-BE49-F238E27FC236}">
                <a16:creationId xmlns:a16="http://schemas.microsoft.com/office/drawing/2014/main" id="{C878ED5E-C69C-4FE3-9570-322BD8DA33D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379432" y="186317"/>
            <a:ext cx="1196845" cy="514235"/>
          </a:xfrm>
          <a:prstGeom prst="rect">
            <a:avLst/>
          </a:prstGeom>
        </p:spPr>
      </p:pic>
      <p:pic>
        <p:nvPicPr>
          <p:cNvPr id="22" name="Picture 21" descr="A picture containing drawing&#10;&#10;Description automatically generated">
            <a:extLst>
              <a:ext uri="{FF2B5EF4-FFF2-40B4-BE49-F238E27FC236}">
                <a16:creationId xmlns:a16="http://schemas.microsoft.com/office/drawing/2014/main" id="{F5AB2888-2AAA-4039-9A8E-C1C47E56B7A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648708" y="196294"/>
            <a:ext cx="1429242" cy="494280"/>
          </a:xfrm>
          <a:prstGeom prst="rect">
            <a:avLst/>
          </a:prstGeom>
        </p:spPr>
      </p:pic>
    </p:spTree>
    <p:extLst>
      <p:ext uri="{BB962C8B-B14F-4D97-AF65-F5344CB8AC3E}">
        <p14:creationId xmlns:p14="http://schemas.microsoft.com/office/powerpoint/2010/main" val="13950033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5606939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41933082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4"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88493" y="195658"/>
            <a:ext cx="1196845" cy="514235"/>
          </a:xfrm>
          <a:prstGeom prst="rect">
            <a:avLst/>
          </a:prstGeom>
        </p:spPr>
      </p:pic>
      <p:pic>
        <p:nvPicPr>
          <p:cNvPr id="13"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BD18CB55-D2EF-47BD-A8B3-8BE8009F75A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48709" y="197175"/>
            <a:ext cx="1478168" cy="511200"/>
          </a:xfrm>
          <a:prstGeom prst="rect">
            <a:avLst/>
          </a:prstGeom>
        </p:spPr>
      </p:pic>
    </p:spTree>
    <p:extLst>
      <p:ext uri="{BB962C8B-B14F-4D97-AF65-F5344CB8AC3E}">
        <p14:creationId xmlns:p14="http://schemas.microsoft.com/office/powerpoint/2010/main" val="11970965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er + 2 text boxe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4"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4"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87254" y="179885"/>
            <a:ext cx="1196845" cy="514235"/>
          </a:xfrm>
          <a:prstGeom prst="rect">
            <a:avLst/>
          </a:prstGeom>
        </p:spPr>
      </p:pic>
      <p:pic>
        <p:nvPicPr>
          <p:cNvPr id="21"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E0E13F63-EAB0-4AEB-8A7B-75FCB33D918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949866" y="247264"/>
            <a:ext cx="1097282" cy="379477"/>
          </a:xfrm>
          <a:prstGeom prst="rect">
            <a:avLst/>
          </a:prstGeom>
        </p:spPr>
      </p:pic>
    </p:spTree>
    <p:extLst>
      <p:ext uri="{BB962C8B-B14F-4D97-AF65-F5344CB8AC3E}">
        <p14:creationId xmlns:p14="http://schemas.microsoft.com/office/powerpoint/2010/main" val="886847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Header + 2 text boxe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4"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88074" y="179885"/>
            <a:ext cx="1196845" cy="514235"/>
          </a:xfrm>
          <a:prstGeom prst="rect">
            <a:avLst/>
          </a:prstGeom>
        </p:spPr>
      </p:pic>
      <p:pic>
        <p:nvPicPr>
          <p:cNvPr id="23"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5DB80801-B001-46A7-BBFF-AE698955E9C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758394" y="227242"/>
            <a:ext cx="1213071" cy="419521"/>
          </a:xfrm>
          <a:prstGeom prst="rect">
            <a:avLst/>
          </a:prstGeom>
        </p:spPr>
      </p:pic>
    </p:spTree>
    <p:extLst>
      <p:ext uri="{BB962C8B-B14F-4D97-AF65-F5344CB8AC3E}">
        <p14:creationId xmlns:p14="http://schemas.microsoft.com/office/powerpoint/2010/main" val="36891663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3"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81780" y="221415"/>
            <a:ext cx="1196845" cy="514235"/>
          </a:xfrm>
          <a:prstGeom prst="rect">
            <a:avLst/>
          </a:prstGeom>
        </p:spPr>
      </p:pic>
      <p:pic>
        <p:nvPicPr>
          <p:cNvPr id="21"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EBCC49BE-2D85-4E88-97F4-221B0CFCE84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93263" y="246707"/>
            <a:ext cx="1393029" cy="481756"/>
          </a:xfrm>
          <a:prstGeom prst="rect">
            <a:avLst/>
          </a:prstGeom>
        </p:spPr>
      </p:pic>
    </p:spTree>
    <p:extLst>
      <p:ext uri="{BB962C8B-B14F-4D97-AF65-F5344CB8AC3E}">
        <p14:creationId xmlns:p14="http://schemas.microsoft.com/office/powerpoint/2010/main" val="19017943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6"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48914" y="192624"/>
            <a:ext cx="1196845" cy="514235"/>
          </a:xfrm>
          <a:prstGeom prst="rect">
            <a:avLst/>
          </a:prstGeom>
        </p:spPr>
      </p:pic>
      <p:pic>
        <p:nvPicPr>
          <p:cNvPr id="15"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60CD9ED3-9697-4056-B50F-8069A2BBFEC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718186" y="214334"/>
            <a:ext cx="1361389" cy="470814"/>
          </a:xfrm>
          <a:prstGeom prst="rect">
            <a:avLst/>
          </a:prstGeom>
        </p:spPr>
      </p:pic>
    </p:spTree>
    <p:extLst>
      <p:ext uri="{BB962C8B-B14F-4D97-AF65-F5344CB8AC3E}">
        <p14:creationId xmlns:p14="http://schemas.microsoft.com/office/powerpoint/2010/main" val="14439043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6"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81780" y="189220"/>
            <a:ext cx="1196845" cy="514235"/>
          </a:xfrm>
          <a:prstGeom prst="rect">
            <a:avLst/>
          </a:prstGeom>
        </p:spPr>
      </p:pic>
      <p:pic>
        <p:nvPicPr>
          <p:cNvPr id="15"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517DA51D-A613-4CA2-8975-072A3B5CABB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677327" y="196442"/>
            <a:ext cx="1445177" cy="499791"/>
          </a:xfrm>
          <a:prstGeom prst="rect">
            <a:avLst/>
          </a:prstGeom>
        </p:spPr>
      </p:pic>
    </p:spTree>
    <p:extLst>
      <p:ext uri="{BB962C8B-B14F-4D97-AF65-F5344CB8AC3E}">
        <p14:creationId xmlns:p14="http://schemas.microsoft.com/office/powerpoint/2010/main" val="1066040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4"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06188" y="188938"/>
            <a:ext cx="1196845" cy="514235"/>
          </a:xfrm>
          <a:prstGeom prst="rect">
            <a:avLst/>
          </a:prstGeom>
        </p:spPr>
      </p:pic>
      <p:pic>
        <p:nvPicPr>
          <p:cNvPr id="12"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5AB5BBFC-0628-484D-AE51-5AEC15C6BC7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47416" y="207425"/>
            <a:ext cx="1380030" cy="477261"/>
          </a:xfrm>
          <a:prstGeom prst="rect">
            <a:avLst/>
          </a:prstGeom>
        </p:spPr>
      </p:pic>
    </p:spTree>
    <p:extLst>
      <p:ext uri="{BB962C8B-B14F-4D97-AF65-F5344CB8AC3E}">
        <p14:creationId xmlns:p14="http://schemas.microsoft.com/office/powerpoint/2010/main" val="35244396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4"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88081" y="179885"/>
            <a:ext cx="1196845" cy="514235"/>
          </a:xfrm>
          <a:prstGeom prst="rect">
            <a:avLst/>
          </a:prstGeom>
        </p:spPr>
      </p:pic>
      <p:pic>
        <p:nvPicPr>
          <p:cNvPr id="21"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4E25B99A-D905-4EC4-A97C-B9402CF68A8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757353" y="202495"/>
            <a:ext cx="1356187" cy="469015"/>
          </a:xfrm>
          <a:prstGeom prst="rect">
            <a:avLst/>
          </a:prstGeom>
        </p:spPr>
      </p:pic>
    </p:spTree>
    <p:extLst>
      <p:ext uri="{BB962C8B-B14F-4D97-AF65-F5344CB8AC3E}">
        <p14:creationId xmlns:p14="http://schemas.microsoft.com/office/powerpoint/2010/main" val="20366992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Header + 2 bullet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4"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79852" y="171518"/>
            <a:ext cx="1196845" cy="514235"/>
          </a:xfrm>
          <a:prstGeom prst="rect">
            <a:avLst/>
          </a:prstGeom>
        </p:spPr>
      </p:pic>
      <p:pic>
        <p:nvPicPr>
          <p:cNvPr id="21"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BDC595C0-8E8D-4EAB-BB33-1A0B919B822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595574" y="174009"/>
            <a:ext cx="1472535" cy="509252"/>
          </a:xfrm>
          <a:prstGeom prst="rect">
            <a:avLst/>
          </a:prstGeom>
        </p:spPr>
      </p:pic>
    </p:spTree>
    <p:extLst>
      <p:ext uri="{BB962C8B-B14F-4D97-AF65-F5344CB8AC3E}">
        <p14:creationId xmlns:p14="http://schemas.microsoft.com/office/powerpoint/2010/main" val="25198078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3"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25116" y="179885"/>
            <a:ext cx="1196845" cy="514235"/>
          </a:xfrm>
          <a:prstGeom prst="rect">
            <a:avLst/>
          </a:prstGeom>
        </p:spPr>
      </p:pic>
      <p:pic>
        <p:nvPicPr>
          <p:cNvPr id="20"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8D38FC8E-1D64-4C06-AE0A-11343924017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12492" y="183254"/>
            <a:ext cx="1467459" cy="507496"/>
          </a:xfrm>
          <a:prstGeom prst="rect">
            <a:avLst/>
          </a:prstGeom>
        </p:spPr>
      </p:pic>
    </p:spTree>
    <p:extLst>
      <p:ext uri="{BB962C8B-B14F-4D97-AF65-F5344CB8AC3E}">
        <p14:creationId xmlns:p14="http://schemas.microsoft.com/office/powerpoint/2010/main" val="13167028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6"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81780" y="195139"/>
            <a:ext cx="1196845" cy="514235"/>
          </a:xfrm>
          <a:prstGeom prst="rect">
            <a:avLst/>
          </a:prstGeom>
        </p:spPr>
      </p:pic>
      <p:pic>
        <p:nvPicPr>
          <p:cNvPr id="23"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36378419-9530-4107-8BC7-114AB748B85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624474" y="196182"/>
            <a:ext cx="1480911" cy="512149"/>
          </a:xfrm>
          <a:prstGeom prst="rect">
            <a:avLst/>
          </a:prstGeom>
        </p:spPr>
      </p:pic>
    </p:spTree>
    <p:extLst>
      <p:ext uri="{BB962C8B-B14F-4D97-AF65-F5344CB8AC3E}">
        <p14:creationId xmlns:p14="http://schemas.microsoft.com/office/powerpoint/2010/main" val="37223555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rgbClr val="FFFFFF"/>
                </a:solidFill>
              </a:defRPr>
            </a:lvl1pPr>
            <a:lvl2pPr marL="510574" indent="-188990">
              <a:buFont typeface="Arial" charset="0"/>
              <a:buChar char="•"/>
              <a:defRPr lang="en-US" sz="2133" smtClean="0">
                <a:solidFill>
                  <a:srgbClr val="FFFFFF"/>
                </a:solidFill>
              </a:defRPr>
            </a:lvl2pPr>
            <a:lvl3pPr marL="880157" indent="-188990">
              <a:buFont typeface="Arial" charset="0"/>
              <a:buChar char="•"/>
              <a:defRPr lang="en-US" sz="1867" smtClean="0">
                <a:solidFill>
                  <a:srgbClr val="FFFFFF"/>
                </a:solidFill>
              </a:defRPr>
            </a:lvl3pPr>
            <a:lvl4pPr marL="1241338" indent="-132594">
              <a:buFont typeface="Arial" charset="0"/>
              <a:buChar char="•"/>
              <a:defRPr lang="en-US" sz="1600" smtClean="0">
                <a:solidFill>
                  <a:srgbClr val="FFFFFF"/>
                </a:solidFill>
              </a:defRPr>
            </a:lvl4pPr>
            <a:lvl5pPr marL="1612720" indent="-132594">
              <a:buFont typeface="Arial" charset="0"/>
              <a:buChar char="•"/>
              <a:defRPr lang="en-GB" sz="1600">
                <a:solidFill>
                  <a:srgbClr val="FFFFFF"/>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6"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05362" y="179885"/>
            <a:ext cx="1196845" cy="514235"/>
          </a:xfrm>
          <a:prstGeom prst="rect">
            <a:avLst/>
          </a:prstGeom>
        </p:spPr>
      </p:pic>
      <p:pic>
        <p:nvPicPr>
          <p:cNvPr id="23"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957D75E7-121F-4640-B2EF-C07138A40F7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983755" y="247264"/>
            <a:ext cx="1097282" cy="379477"/>
          </a:xfrm>
          <a:prstGeom prst="rect">
            <a:avLst/>
          </a:prstGeom>
        </p:spPr>
      </p:pic>
    </p:spTree>
    <p:extLst>
      <p:ext uri="{BB962C8B-B14F-4D97-AF65-F5344CB8AC3E}">
        <p14:creationId xmlns:p14="http://schemas.microsoft.com/office/powerpoint/2010/main" val="31634896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l="13281" r="-1"/>
          <a:stretch/>
        </p:blipFill>
        <p:spPr>
          <a:xfrm>
            <a:off x="527381" y="899076"/>
            <a:ext cx="11664619" cy="5452941"/>
          </a:xfrm>
          <a:prstGeom prst="rect">
            <a:avLst/>
          </a:prstGeom>
        </p:spPr>
      </p:pic>
      <p:sp>
        <p:nvSpPr>
          <p:cNvPr id="11" name="Rektangel 10"/>
          <p:cNvSpPr/>
          <p:nvPr/>
        </p:nvSpPr>
        <p:spPr>
          <a:xfrm>
            <a:off x="1069911" y="785037"/>
            <a:ext cx="4661159" cy="5566980"/>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2" name="Bildobjekt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3" name="Bildobjekt 1">
            <a:extLst>
              <a:ext uri="{FF2B5EF4-FFF2-40B4-BE49-F238E27FC236}">
                <a16:creationId xmlns:a16="http://schemas.microsoft.com/office/drawing/2014/main" id="{FFD1474D-28E9-4A3F-91DC-E63756E38A7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05363" y="179885"/>
            <a:ext cx="1196845" cy="514235"/>
          </a:xfrm>
          <a:prstGeom prst="rect">
            <a:avLst/>
          </a:prstGeom>
        </p:spPr>
      </p:pic>
      <p:pic>
        <p:nvPicPr>
          <p:cNvPr id="21" name="Picture 20" descr="A picture containing drawing&#10;&#10;Description automatically generated">
            <a:extLst>
              <a:ext uri="{FF2B5EF4-FFF2-40B4-BE49-F238E27FC236}">
                <a16:creationId xmlns:a16="http://schemas.microsoft.com/office/drawing/2014/main" id="{28F4E0EF-14D6-4A37-9FF5-710E6585057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983755" y="247264"/>
            <a:ext cx="1097283" cy="379477"/>
          </a:xfrm>
          <a:prstGeom prst="rect">
            <a:avLst/>
          </a:prstGeom>
        </p:spPr>
      </p:pic>
    </p:spTree>
    <p:extLst>
      <p:ext uri="{BB962C8B-B14F-4D97-AF65-F5344CB8AC3E}">
        <p14:creationId xmlns:p14="http://schemas.microsoft.com/office/powerpoint/2010/main" val="26935876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l="13281" r="-1"/>
          <a:stretch/>
        </p:blipFill>
        <p:spPr>
          <a:xfrm>
            <a:off x="527381" y="899076"/>
            <a:ext cx="11664619" cy="5452941"/>
          </a:xfrm>
          <a:prstGeom prst="rect">
            <a:avLst/>
          </a:prstGeom>
        </p:spPr>
      </p:pic>
      <p:pic>
        <p:nvPicPr>
          <p:cNvPr id="12" name="Bildobjekt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3" name="Bildobjekt 1">
            <a:extLst>
              <a:ext uri="{FF2B5EF4-FFF2-40B4-BE49-F238E27FC236}">
                <a16:creationId xmlns:a16="http://schemas.microsoft.com/office/drawing/2014/main" id="{FFD1474D-28E9-4A3F-91DC-E63756E38A7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05363" y="179885"/>
            <a:ext cx="1196845" cy="514235"/>
          </a:xfrm>
          <a:prstGeom prst="rect">
            <a:avLst/>
          </a:prstGeom>
        </p:spPr>
      </p:pic>
      <p:pic>
        <p:nvPicPr>
          <p:cNvPr id="21" name="Picture 20" descr="A picture containing drawing&#10;&#10;Description automatically generated">
            <a:extLst>
              <a:ext uri="{FF2B5EF4-FFF2-40B4-BE49-F238E27FC236}">
                <a16:creationId xmlns:a16="http://schemas.microsoft.com/office/drawing/2014/main" id="{28F4E0EF-14D6-4A37-9FF5-710E6585057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983755" y="247264"/>
            <a:ext cx="1097283" cy="379477"/>
          </a:xfrm>
          <a:prstGeom prst="rect">
            <a:avLst/>
          </a:prstGeom>
        </p:spPr>
      </p:pic>
    </p:spTree>
    <p:extLst>
      <p:ext uri="{BB962C8B-B14F-4D97-AF65-F5344CB8AC3E}">
        <p14:creationId xmlns:p14="http://schemas.microsoft.com/office/powerpoint/2010/main" val="13497427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16" name="Bildobjekt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85037"/>
            <a:ext cx="12192000" cy="6072964"/>
          </a:xfrm>
          <a:prstGeom prst="rect">
            <a:avLst/>
          </a:prstGeom>
        </p:spPr>
      </p:pic>
      <p:sp>
        <p:nvSpPr>
          <p:cNvPr id="15" name="Title"/>
          <p:cNvSpPr>
            <a:spLocks noGrp="1"/>
          </p:cNvSpPr>
          <p:nvPr>
            <p:ph type="title" hasCustomPrompt="1"/>
          </p:nvPr>
        </p:nvSpPr>
        <p:spPr>
          <a:xfrm>
            <a:off x="2159563" y="2745156"/>
            <a:ext cx="7872875" cy="814269"/>
          </a:xfrm>
        </p:spPr>
        <p:txBody>
          <a:bodyPr/>
          <a:lstStyle>
            <a:lvl1pPr algn="ct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5"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4572" y="178388"/>
            <a:ext cx="1196845" cy="514235"/>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FBEB5BF4-845D-4672-A077-60B228ACC0F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03846" y="171145"/>
            <a:ext cx="1528831" cy="528721"/>
          </a:xfrm>
          <a:prstGeom prst="rect">
            <a:avLst/>
          </a:prstGeom>
        </p:spPr>
      </p:pic>
    </p:spTree>
    <p:extLst>
      <p:ext uri="{BB962C8B-B14F-4D97-AF65-F5344CB8AC3E}">
        <p14:creationId xmlns:p14="http://schemas.microsoft.com/office/powerpoint/2010/main" val="38698922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8" name="Picture 7">
            <a:extLst>
              <a:ext uri="{FF2B5EF4-FFF2-40B4-BE49-F238E27FC236}">
                <a16:creationId xmlns:a16="http://schemas.microsoft.com/office/drawing/2014/main" id="{82186A7C-F424-4D56-A7AD-606CE5DD94D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6242" t="-17488" r="-1137" b="20380"/>
          <a:stretch/>
        </p:blipFill>
        <p:spPr>
          <a:xfrm>
            <a:off x="623391" y="-547927"/>
            <a:ext cx="11708919" cy="7402029"/>
          </a:xfrm>
          <a:prstGeom prst="rect">
            <a:avLst/>
          </a:prstGeom>
        </p:spPr>
      </p:pic>
      <p:pic>
        <p:nvPicPr>
          <p:cNvPr id="9" name="Picture 8" descr="A picture containing text, gauge&#10;&#10;Description automatically generated">
            <a:extLst>
              <a:ext uri="{FF2B5EF4-FFF2-40B4-BE49-F238E27FC236}">
                <a16:creationId xmlns:a16="http://schemas.microsoft.com/office/drawing/2014/main" id="{D425E574-9CCD-44BC-B9F1-929A8C24B42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1633874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466374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3EE15933-7962-4E1A-901C-83B956D090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17866"/>
          <a:stretch/>
        </p:blipFill>
        <p:spPr>
          <a:xfrm>
            <a:off x="0" y="-577970"/>
            <a:ext cx="12192000" cy="8877626"/>
          </a:xfrm>
          <a:prstGeom prst="rect">
            <a:avLst/>
          </a:prstGeom>
        </p:spPr>
      </p:pic>
    </p:spTree>
    <p:extLst>
      <p:ext uri="{BB962C8B-B14F-4D97-AF65-F5344CB8AC3E}">
        <p14:creationId xmlns:p14="http://schemas.microsoft.com/office/powerpoint/2010/main" val="18913546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526618" y="820666"/>
            <a:ext cx="5165951"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235EA564-DE26-4C88-AA1F-AD4FF81B7E5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315707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7" name="Picture 6" descr="A picture containing text, gauge&#10;&#10;Description automatically generated">
            <a:extLst>
              <a:ext uri="{FF2B5EF4-FFF2-40B4-BE49-F238E27FC236}">
                <a16:creationId xmlns:a16="http://schemas.microsoft.com/office/drawing/2014/main" id="{4B0D57BD-1E18-4763-96DE-4D93D7D0FC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7431034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0" y="2304288"/>
            <a:ext cx="12192000" cy="4553712"/>
            <a:chOff x="0" y="2304288"/>
            <a:chExt cx="12192000" cy="4553712"/>
          </a:xfrm>
        </p:grpSpPr>
        <p:pic>
          <p:nvPicPr>
            <p:cNvPr id="9" name="Bildobjekt 8"/>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3" name="Platshållare för bild 12"/>
          <p:cNvSpPr>
            <a:spLocks noGrp="1"/>
          </p:cNvSpPr>
          <p:nvPr>
            <p:ph type="pic" sz="quarter" idx="12" hasCustomPrompt="1"/>
          </p:nvPr>
        </p:nvSpPr>
        <p:spPr>
          <a:xfrm>
            <a:off x="2" y="2305051"/>
            <a:ext cx="8015817" cy="4552949"/>
          </a:xfrm>
        </p:spPr>
        <p:txBody>
          <a:bodyPr anchor="ctr"/>
          <a:lstStyle>
            <a:lvl1pPr algn="ctr">
              <a:defRPr/>
            </a:lvl1pPr>
          </a:lstStyle>
          <a:p>
            <a:r>
              <a:rPr lang="sv-SE" dirty="0" err="1"/>
              <a:t>Add</a:t>
            </a:r>
            <a:r>
              <a:rPr lang="sv-SE" dirty="0"/>
              <a:t> </a:t>
            </a:r>
            <a:r>
              <a:rPr lang="sv-SE" dirty="0" err="1"/>
              <a:t>isolated</a:t>
            </a:r>
            <a:r>
              <a:rPr lang="sv-SE" dirty="0"/>
              <a:t> image</a:t>
            </a:r>
          </a:p>
        </p:txBody>
      </p:sp>
      <p:pic>
        <p:nvPicPr>
          <p:cNvPr id="11" name="Picture 10" descr="A picture containing text, gauge&#10;&#10;Description automatically generated">
            <a:extLst>
              <a:ext uri="{FF2B5EF4-FFF2-40B4-BE49-F238E27FC236}">
                <a16:creationId xmlns:a16="http://schemas.microsoft.com/office/drawing/2014/main" id="{60AA7CF0-20C6-4789-A4B4-52647D000A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5480167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7" name="Bildobjekt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pic>
        <p:nvPicPr>
          <p:cNvPr id="10" name="Picture 9" descr="A picture containing text, gauge&#10;&#10;Description automatically generated">
            <a:extLst>
              <a:ext uri="{FF2B5EF4-FFF2-40B4-BE49-F238E27FC236}">
                <a16:creationId xmlns:a16="http://schemas.microsoft.com/office/drawing/2014/main" id="{2E083E60-EF61-4048-8328-0DF98516485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6094464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l="-6091" t="-22818" r="-1555"/>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213618"/>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2BE97003-CF63-4088-997A-739E3379071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169215" y="5921281"/>
            <a:ext cx="3079630" cy="544263"/>
          </a:xfrm>
          <a:prstGeom prst="rect">
            <a:avLst/>
          </a:prstGeom>
        </p:spPr>
      </p:pic>
    </p:spTree>
    <p:extLst>
      <p:ext uri="{BB962C8B-B14F-4D97-AF65-F5344CB8AC3E}">
        <p14:creationId xmlns:p14="http://schemas.microsoft.com/office/powerpoint/2010/main" val="902267694"/>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22085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D6C09762-CA82-40E4-AC41-D3BE1DEFEB6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7489" y="6305004"/>
            <a:ext cx="3079630" cy="544263"/>
          </a:xfrm>
          <a:prstGeom prst="rect">
            <a:avLst/>
          </a:prstGeom>
        </p:spPr>
      </p:pic>
    </p:spTree>
    <p:extLst>
      <p:ext uri="{BB962C8B-B14F-4D97-AF65-F5344CB8AC3E}">
        <p14:creationId xmlns:p14="http://schemas.microsoft.com/office/powerpoint/2010/main" val="2125719649"/>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p:cNvPicPr>
            <a:picLocks noChangeAspect="1"/>
          </p:cNvPicPr>
          <p:nvPr userDrawn="1"/>
        </p:nvPicPr>
        <p:blipFill rotWithShape="1">
          <a:blip r:embed="rId4" cstate="email">
            <a:extLst>
              <a:ext uri="{28A0092B-C50C-407E-A947-70E740481C1C}">
                <a14:useLocalDpi xmlns:a14="http://schemas.microsoft.com/office/drawing/2010/main"/>
              </a:ext>
            </a:extLst>
          </a:blip>
          <a:srcRect l="-6091" t="-22818" r="-1555"/>
          <a:stretch/>
        </p:blipFill>
        <p:spPr>
          <a:xfrm>
            <a:off x="-261262" y="5512739"/>
            <a:ext cx="6023430" cy="1361348"/>
          </a:xfrm>
          <a:prstGeom prst="rect">
            <a:avLst/>
          </a:prstGeom>
        </p:spPr>
      </p:pic>
      <p:pic>
        <p:nvPicPr>
          <p:cNvPr id="9" name="Picture 8" descr="A picture containing text, gauge&#10;&#10;Description automatically generated">
            <a:extLst>
              <a:ext uri="{FF2B5EF4-FFF2-40B4-BE49-F238E27FC236}">
                <a16:creationId xmlns:a16="http://schemas.microsoft.com/office/drawing/2014/main" id="{02117906-6B2C-480E-9B8F-2DD6EF84E9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75449" y="5921281"/>
            <a:ext cx="3079630" cy="544263"/>
          </a:xfrm>
          <a:prstGeom prst="rect">
            <a:avLst/>
          </a:prstGeom>
        </p:spPr>
      </p:pic>
    </p:spTree>
    <p:extLst>
      <p:ext uri="{BB962C8B-B14F-4D97-AF65-F5344CB8AC3E}">
        <p14:creationId xmlns:p14="http://schemas.microsoft.com/office/powerpoint/2010/main" val="1631229022"/>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2520" y="3897"/>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8" name="Picture 7" descr="A picture containing text, gauge&#10;&#10;Description automatically generated">
            <a:extLst>
              <a:ext uri="{FF2B5EF4-FFF2-40B4-BE49-F238E27FC236}">
                <a16:creationId xmlns:a16="http://schemas.microsoft.com/office/drawing/2014/main" id="{A9C09707-EE27-4E9A-B325-E0BD92FA265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97351" y="6247933"/>
            <a:ext cx="3079630" cy="544263"/>
          </a:xfrm>
          <a:prstGeom prst="rect">
            <a:avLst/>
          </a:prstGeom>
        </p:spPr>
      </p:pic>
    </p:spTree>
    <p:extLst>
      <p:ext uri="{BB962C8B-B14F-4D97-AF65-F5344CB8AC3E}">
        <p14:creationId xmlns:p14="http://schemas.microsoft.com/office/powerpoint/2010/main" val="2301842807"/>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7" name="Picture 6" descr="A picture containing text, gauge&#10;&#10;Description automatically generated">
            <a:extLst>
              <a:ext uri="{FF2B5EF4-FFF2-40B4-BE49-F238E27FC236}">
                <a16:creationId xmlns:a16="http://schemas.microsoft.com/office/drawing/2014/main" id="{B90C9AD0-364E-4FBD-A3FC-90348C8B25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7416618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0853039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pic>
        <p:nvPicPr>
          <p:cNvPr id="8" name="Picture 7" descr="A picture containing text, gauge&#10;&#10;Description automatically generated">
            <a:extLst>
              <a:ext uri="{FF2B5EF4-FFF2-40B4-BE49-F238E27FC236}">
                <a16:creationId xmlns:a16="http://schemas.microsoft.com/office/drawing/2014/main" id="{1D8F821A-E8F3-4150-A203-E0D63B4F2AC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3118777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6" name="Picture 5" descr="A picture containing text, gauge&#10;&#10;Description automatically generated">
            <a:extLst>
              <a:ext uri="{FF2B5EF4-FFF2-40B4-BE49-F238E27FC236}">
                <a16:creationId xmlns:a16="http://schemas.microsoft.com/office/drawing/2014/main" id="{361E7FC9-95C6-4410-9528-8C453C7B48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3689439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4" name="Picture 3" descr="Background pattern&#10;&#10;Description automatically generated">
            <a:extLst>
              <a:ext uri="{FF2B5EF4-FFF2-40B4-BE49-F238E27FC236}">
                <a16:creationId xmlns:a16="http://schemas.microsoft.com/office/drawing/2014/main" id="{03C36FD6-92D9-4DF9-A750-1BA3DE6DF4E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9675"/>
          <a:stretch/>
        </p:blipFill>
        <p:spPr>
          <a:xfrm>
            <a:off x="527380" y="827631"/>
            <a:ext cx="11664619" cy="6026463"/>
          </a:xfrm>
          <a:prstGeom prst="rect">
            <a:avLst/>
          </a:prstGeom>
        </p:spPr>
      </p:pic>
      <p:pic>
        <p:nvPicPr>
          <p:cNvPr id="8" name="Picture 7" descr="A picture containing text, gauge&#10;&#10;Description automatically generated">
            <a:extLst>
              <a:ext uri="{FF2B5EF4-FFF2-40B4-BE49-F238E27FC236}">
                <a16:creationId xmlns:a16="http://schemas.microsoft.com/office/drawing/2014/main" id="{BA5B9F22-F3F5-4A3F-A7A8-3326CD0E99D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9559904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Header + Text box cloud grey">
    <p:spTree>
      <p:nvGrpSpPr>
        <p:cNvPr id="1" name=""/>
        <p:cNvGrpSpPr/>
        <p:nvPr/>
      </p:nvGrpSpPr>
      <p:grpSpPr>
        <a:xfrm>
          <a:off x="0" y="0"/>
          <a:ext cx="0" cy="0"/>
          <a:chOff x="0" y="0"/>
          <a:chExt cx="0" cy="0"/>
        </a:xfrm>
      </p:grpSpPr>
      <p:pic>
        <p:nvPicPr>
          <p:cNvPr id="11" name="Bildobjekt 10"/>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8" name="Picture 7" descr="A picture containing text, gauge&#10;&#10;Description automatically generated">
            <a:extLst>
              <a:ext uri="{FF2B5EF4-FFF2-40B4-BE49-F238E27FC236}">
                <a16:creationId xmlns:a16="http://schemas.microsoft.com/office/drawing/2014/main" id="{2FBD54B7-1006-4071-9894-B2E21A96930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12912440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Header + Text box graphite blue">
    <p:spTree>
      <p:nvGrpSpPr>
        <p:cNvPr id="1" name=""/>
        <p:cNvGrpSpPr/>
        <p:nvPr/>
      </p:nvGrpSpPr>
      <p:grpSpPr>
        <a:xfrm>
          <a:off x="0" y="0"/>
          <a:ext cx="0" cy="0"/>
          <a:chOff x="0" y="0"/>
          <a:chExt cx="0" cy="0"/>
        </a:xfrm>
      </p:grpSpPr>
      <p:pic>
        <p:nvPicPr>
          <p:cNvPr id="12" name="Bildobjekt 1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solidFill>
                  <a:schemeClr val="bg1"/>
                </a:solidFill>
              </a:defRPr>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3" name="Rubrik 2"/>
          <p:cNvSpPr>
            <a:spLocks noGrp="1"/>
          </p:cNvSpPr>
          <p:nvPr>
            <p:ph type="title"/>
          </p:nvPr>
        </p:nvSpPr>
        <p:spPr/>
        <p:txBody>
          <a:bodyPr/>
          <a:lstStyle/>
          <a:p>
            <a:r>
              <a:rPr lang="de-DE"/>
              <a:t>Titelmasterformat durch Klicken bearbeiten</a:t>
            </a:r>
            <a:endParaRPr lang="de-DE" dirty="0"/>
          </a:p>
        </p:txBody>
      </p:sp>
      <p:pic>
        <p:nvPicPr>
          <p:cNvPr id="14"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5" name="Picture 14" descr="A picture containing text, gauge&#10;&#10;Description automatically generated">
            <a:extLst>
              <a:ext uri="{FF2B5EF4-FFF2-40B4-BE49-F238E27FC236}">
                <a16:creationId xmlns:a16="http://schemas.microsoft.com/office/drawing/2014/main" id="{7A42FD3C-5267-4841-ADCD-BBBEF6BAF9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42461816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1_Header + Text box brass">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7381" y="796279"/>
            <a:ext cx="11664619" cy="5546292"/>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2"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3" name="Picture 12" descr="A picture containing text, gauge&#10;&#10;Description automatically generated">
            <a:extLst>
              <a:ext uri="{FF2B5EF4-FFF2-40B4-BE49-F238E27FC236}">
                <a16:creationId xmlns:a16="http://schemas.microsoft.com/office/drawing/2014/main" id="{ECD7DBA4-0586-4628-AC81-0BD718F4F3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99395025"/>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sp>
        <p:nvSpPr>
          <p:cNvPr id="4"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3" name="Rak 22"/>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7" name="Picture 6" descr="A picture containing text, gauge&#10;&#10;Description automatically generated">
            <a:extLst>
              <a:ext uri="{FF2B5EF4-FFF2-40B4-BE49-F238E27FC236}">
                <a16:creationId xmlns:a16="http://schemas.microsoft.com/office/drawing/2014/main" id="{03BDCFA8-C7CC-4746-A744-71573F146ED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95307769"/>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Header + Bullets cloud grey">
    <p:spTree>
      <p:nvGrpSpPr>
        <p:cNvPr id="1" name=""/>
        <p:cNvGrpSpPr/>
        <p:nvPr/>
      </p:nvGrpSpPr>
      <p:grpSpPr>
        <a:xfrm>
          <a:off x="0" y="0"/>
          <a:ext cx="0" cy="0"/>
          <a:chOff x="0" y="0"/>
          <a:chExt cx="0" cy="0"/>
        </a:xfrm>
      </p:grpSpPr>
      <p:pic>
        <p:nvPicPr>
          <p:cNvPr id="18" name="Bildobjekt 17"/>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7" descr="A picture containing text, gauge&#10;&#10;Description automatically generated">
            <a:extLst>
              <a:ext uri="{FF2B5EF4-FFF2-40B4-BE49-F238E27FC236}">
                <a16:creationId xmlns:a16="http://schemas.microsoft.com/office/drawing/2014/main" id="{9AEE450A-1E30-4DB4-98B4-7683EF0902C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65831"/>
            <a:ext cx="3079630" cy="544263"/>
          </a:xfrm>
          <a:prstGeom prst="rect">
            <a:avLst/>
          </a:prstGeom>
        </p:spPr>
      </p:pic>
    </p:spTree>
    <p:extLst>
      <p:ext uri="{BB962C8B-B14F-4D97-AF65-F5344CB8AC3E}">
        <p14:creationId xmlns:p14="http://schemas.microsoft.com/office/powerpoint/2010/main" val="14076011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Header + Bullets graphite blue">
    <p:spTree>
      <p:nvGrpSpPr>
        <p:cNvPr id="1" name=""/>
        <p:cNvGrpSpPr/>
        <p:nvPr/>
      </p:nvGrpSpPr>
      <p:grpSpPr>
        <a:xfrm>
          <a:off x="0" y="0"/>
          <a:ext cx="0" cy="0"/>
          <a:chOff x="0" y="0"/>
          <a:chExt cx="0" cy="0"/>
        </a:xfrm>
      </p:grpSpPr>
      <p:pic>
        <p:nvPicPr>
          <p:cNvPr id="13" name="Bildobjekt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8" name="Picture 17" descr="A picture containing text, gauge&#10;&#10;Description automatically generated">
            <a:extLst>
              <a:ext uri="{FF2B5EF4-FFF2-40B4-BE49-F238E27FC236}">
                <a16:creationId xmlns:a16="http://schemas.microsoft.com/office/drawing/2014/main" id="{4D93B434-A76D-476B-8242-C21FEAF1C3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3059932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91274664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6963186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3" name="Picture 2" descr="A picture containing text, gauge&#10;&#10;Description automatically generated">
            <a:extLst>
              <a:ext uri="{FF2B5EF4-FFF2-40B4-BE49-F238E27FC236}">
                <a16:creationId xmlns:a16="http://schemas.microsoft.com/office/drawing/2014/main" id="{241B51A4-0BD4-4B34-9075-875D140A52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514673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Header + 2 text boxe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4"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13545CC8-463A-43DB-AB42-D17A58ED707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216351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Header + 2 text boxe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8DB080C8-353B-4CAA-90E4-8272AFCF101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1754857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8" name="Picture 7" descr="A picture containing text, gauge&#10;&#10;Description automatically generated">
            <a:extLst>
              <a:ext uri="{FF2B5EF4-FFF2-40B4-BE49-F238E27FC236}">
                <a16:creationId xmlns:a16="http://schemas.microsoft.com/office/drawing/2014/main" id="{DF0E3F5F-E36E-4BFF-AF3B-AFC0551462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8657073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62C234A0-C6C8-405A-A4E3-D91BF273B15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840423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5"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Picture 15" descr="A picture containing text, gauge&#10;&#10;Description automatically generated">
            <a:extLst>
              <a:ext uri="{FF2B5EF4-FFF2-40B4-BE49-F238E27FC236}">
                <a16:creationId xmlns:a16="http://schemas.microsoft.com/office/drawing/2014/main" id="{918D19C3-6E5D-4C40-A27E-8CC63E96DC3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86222625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7" descr="A picture containing text, gauge&#10;&#10;Description automatically generated">
            <a:extLst>
              <a:ext uri="{FF2B5EF4-FFF2-40B4-BE49-F238E27FC236}">
                <a16:creationId xmlns:a16="http://schemas.microsoft.com/office/drawing/2014/main" id="{2DB06BC6-F9E1-4753-A65F-A68FE1C0077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95800648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9" name="Picture 8" descr="A picture containing text, gauge&#10;&#10;Description automatically generated">
            <a:extLst>
              <a:ext uri="{FF2B5EF4-FFF2-40B4-BE49-F238E27FC236}">
                <a16:creationId xmlns:a16="http://schemas.microsoft.com/office/drawing/2014/main" id="{FAB026F8-CFF7-40DE-BA18-9610273A5A4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73624377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Header + 2 bullet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62544C07-FBD8-4B9C-92F1-9BF21B54D5D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131331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0" name="Picture 9" descr="A picture containing text, gauge&#10;&#10;Description automatically generated">
            <a:extLst>
              <a:ext uri="{FF2B5EF4-FFF2-40B4-BE49-F238E27FC236}">
                <a16:creationId xmlns:a16="http://schemas.microsoft.com/office/drawing/2014/main" id="{DA0150D2-5AAA-4F76-B125-CD1F33E6D8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8125184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a:solidFill>
            <a:srgbClr val="D6DBDE"/>
          </a:solidFill>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Picture 15" descr="A picture containing text, gauge&#10;&#10;Description automatically generated">
            <a:extLst>
              <a:ext uri="{FF2B5EF4-FFF2-40B4-BE49-F238E27FC236}">
                <a16:creationId xmlns:a16="http://schemas.microsoft.com/office/drawing/2014/main" id="{1B8FCCB9-04DE-4E02-8518-2708D1A0828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32339821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Header + Bullets left + Picture right graphite blu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9E6B43C2-E340-46A2-8132-CE6EC74F9D51}"/>
              </a:ext>
            </a:extLst>
          </p:cNvPr>
          <p:cNvSpPr/>
          <p:nvPr userDrawn="1"/>
        </p:nvSpPr>
        <p:spPr>
          <a:xfrm>
            <a:off x="401053" y="785037"/>
            <a:ext cx="11790947" cy="6076622"/>
          </a:xfrm>
          <a:prstGeom prst="rect">
            <a:avLst/>
          </a:prstGeom>
          <a:solidFill>
            <a:srgbClr val="2437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A picture containing text, gauge&#10;&#10;Description automatically generated">
            <a:extLst>
              <a:ext uri="{FF2B5EF4-FFF2-40B4-BE49-F238E27FC236}">
                <a16:creationId xmlns:a16="http://schemas.microsoft.com/office/drawing/2014/main" id="{760DA67C-9472-4140-AF66-ABA4A00A64E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25132735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1031410" y="820666"/>
            <a:ext cx="4661159"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61DB9149-ABEF-4554-8A92-1E8FC42BB2B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8472144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r="-1"/>
          <a:stretch/>
        </p:blipFill>
        <p:spPr>
          <a:xfrm>
            <a:off x="527381" y="899076"/>
            <a:ext cx="11664619" cy="5452941"/>
          </a:xfrm>
          <a:prstGeom prst="rect">
            <a:avLst/>
          </a:prstGeom>
        </p:spPr>
      </p:pic>
      <p:pic>
        <p:nvPicPr>
          <p:cNvPr id="12" name="Bildobjekt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1" name="Picture 10" descr="A picture containing text, gauge&#10;&#10;Description automatically generated">
            <a:extLst>
              <a:ext uri="{FF2B5EF4-FFF2-40B4-BE49-F238E27FC236}">
                <a16:creationId xmlns:a16="http://schemas.microsoft.com/office/drawing/2014/main" id="{45F18142-24EF-4536-BE67-72789831958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0044598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4_Header + Bullets white">
    <p:spTree>
      <p:nvGrpSpPr>
        <p:cNvPr id="1" name=""/>
        <p:cNvGrpSpPr/>
        <p:nvPr/>
      </p:nvGrpSpPr>
      <p:grpSpPr>
        <a:xfrm>
          <a:off x="0" y="0"/>
          <a:ext cx="0" cy="0"/>
          <a:chOff x="0" y="0"/>
          <a:chExt cx="0" cy="0"/>
        </a:xfrm>
      </p:grpSpPr>
      <p:cxnSp>
        <p:nvCxnSpPr>
          <p:cNvPr id="23" name="Rak 22"/>
          <p:cNvCxnSpPr>
            <a:cxnSpLocks/>
          </p:cNvCxnSpPr>
          <p:nvPr/>
        </p:nvCxnSpPr>
        <p:spPr>
          <a:xfrm>
            <a:off x="344924" y="785037"/>
            <a:ext cx="11649011"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5" y="884791"/>
            <a:ext cx="5588000" cy="5989295"/>
          </a:xfrm>
          <a:prstGeom prst="rect">
            <a:avLst/>
          </a:prstGeom>
        </p:spPr>
      </p:pic>
      <p:sp>
        <p:nvSpPr>
          <p:cNvPr id="4" name="Text Placeholder"/>
          <p:cNvSpPr>
            <a:spLocks noGrp="1"/>
          </p:cNvSpPr>
          <p:nvPr>
            <p:ph type="body" sz="quarter" idx="11" hasCustomPrompt="1"/>
          </p:nvPr>
        </p:nvSpPr>
        <p:spPr>
          <a:xfrm>
            <a:off x="6457682" y="114854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73" y="-1"/>
            <a:ext cx="497397" cy="6874083"/>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descr="A picture containing text, gauge&#10;&#10;Description automatically generated">
            <a:extLst>
              <a:ext uri="{FF2B5EF4-FFF2-40B4-BE49-F238E27FC236}">
                <a16:creationId xmlns:a16="http://schemas.microsoft.com/office/drawing/2014/main" id="{DB91BB0A-6579-45E4-9522-FCE973F1F57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906850214"/>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5" name="Title"/>
          <p:cNvSpPr>
            <a:spLocks noGrp="1"/>
          </p:cNvSpPr>
          <p:nvPr>
            <p:ph type="title" hasCustomPrompt="1"/>
          </p:nvPr>
        </p:nvSpPr>
        <p:spPr>
          <a:xfrm>
            <a:off x="-347869" y="201161"/>
            <a:ext cx="7832035" cy="697197"/>
          </a:xfrm>
          <a:solidFill>
            <a:schemeClr val="bg1">
              <a:alpha val="15000"/>
            </a:schemeClr>
          </a:solidFill>
        </p:spPr>
        <p:txBody>
          <a:bodyPr/>
          <a:lstStyle>
            <a:lvl1pPr algn="ctr">
              <a:defRPr sz="4000" b="0" i="0" baseline="0">
                <a:solidFill>
                  <a:srgbClr val="243746"/>
                </a:solidFill>
                <a:latin typeface="+mn-lt"/>
                <a:ea typeface="Boxed Book" panose="02000506040000020004" pitchFamily="2" charset="0"/>
                <a:cs typeface="Boxed Book" panose="02000506040000020004" pitchFamily="2"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8" name="Picture 7" descr="A group of people sitting around a table&#10;&#10;Description automatically generated">
            <a:extLst>
              <a:ext uri="{FF2B5EF4-FFF2-40B4-BE49-F238E27FC236}">
                <a16:creationId xmlns:a16="http://schemas.microsoft.com/office/drawing/2014/main" id="{F43307F2-81B7-447D-964C-6FE57ED292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001474"/>
            <a:ext cx="12192000" cy="6741109"/>
          </a:xfrm>
          <a:prstGeom prst="rect">
            <a:avLst/>
          </a:prstGeom>
        </p:spPr>
      </p:pic>
      <p:pic>
        <p:nvPicPr>
          <p:cNvPr id="5" name="Picture 4" descr="A picture containing text, gauge&#10;&#10;Description automatically generated">
            <a:extLst>
              <a:ext uri="{FF2B5EF4-FFF2-40B4-BE49-F238E27FC236}">
                <a16:creationId xmlns:a16="http://schemas.microsoft.com/office/drawing/2014/main" id="{08B3ECC3-DF82-4152-BDB0-A8B14153AB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8184671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1_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5"/>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89" marR="0" lvl="0" indent="-457189" algn="l" defTabSz="609585"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Platshållare för bildnummer 5"/>
          <p:cNvSpPr>
            <a:spLocks noGrp="1"/>
          </p:cNvSpPr>
          <p:nvPr>
            <p:ph type="sldNum" sz="quarter" idx="4"/>
          </p:nvPr>
        </p:nvSpPr>
        <p:spPr>
          <a:xfrm>
            <a:off x="11512904" y="6456609"/>
            <a:ext cx="609600" cy="274748"/>
          </a:xfrm>
          <a:prstGeom prst="rect">
            <a:avLst/>
          </a:prstGeom>
        </p:spPr>
        <p:txBody>
          <a:bodyPr anchor="ctr"/>
          <a:lstStyle>
            <a:lvl1pPr>
              <a:defRPr sz="1200" b="0" i="1" spc="-93" baseline="0" smtClean="0">
                <a:solidFill>
                  <a:schemeClr val="tx1">
                    <a:lumMod val="75000"/>
                    <a:lumOff val="25000"/>
                  </a:schemeClr>
                </a:solidFill>
                <a:latin typeface="Calibri" pitchFamily="34" charset="0"/>
              </a:defRPr>
            </a:lvl1pPr>
          </a:lstStyle>
          <a:p>
            <a:fld id="{60F61CF0-552E-8444-8B25-5D79EA42A1E9}" type="slidenum">
              <a:rPr lang="sv-SE" smtClean="0"/>
              <a:pPr/>
              <a:t>‹#›</a:t>
            </a:fld>
            <a:endParaRPr lang="sv-SE" dirty="0"/>
          </a:p>
        </p:txBody>
      </p:sp>
      <p:pic>
        <p:nvPicPr>
          <p:cNvPr id="10" name="Picture 9" descr="A picture containing text, gauge&#10;&#10;Description automatically generated">
            <a:extLst>
              <a:ext uri="{FF2B5EF4-FFF2-40B4-BE49-F238E27FC236}">
                <a16:creationId xmlns:a16="http://schemas.microsoft.com/office/drawing/2014/main" id="{77EDBF60-79A3-436E-A593-549BC143D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5968409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userDrawn="1">
  <p:cSld name="Full bleed Image">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1" y="764276"/>
            <a:ext cx="12192000" cy="6093724"/>
          </a:xfrm>
          <a:solidFill>
            <a:schemeClr val="bg1">
              <a:lumMod val="95000"/>
            </a:schemeClr>
          </a:solidFill>
        </p:spPr>
        <p:txBody>
          <a:bodyPr anchor="ctr"/>
          <a:lstStyle>
            <a:lvl1pPr marL="0" indent="0" algn="ctr">
              <a:buNone/>
              <a:defRPr/>
            </a:lvl1pPr>
          </a:lstStyle>
          <a:p>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38694" y="271143"/>
            <a:ext cx="1616493" cy="308676"/>
          </a:xfrm>
          <a:prstGeom prst="rect">
            <a:avLst/>
          </a:prstGeom>
        </p:spPr>
      </p:pic>
    </p:spTree>
    <p:extLst>
      <p:ext uri="{BB962C8B-B14F-4D97-AF65-F5344CB8AC3E}">
        <p14:creationId xmlns:p14="http://schemas.microsoft.com/office/powerpoint/2010/main" val="1099784710"/>
      </p:ext>
    </p:extLst>
  </p:cSld>
  <p:clrMapOvr>
    <a:masterClrMapping/>
  </p:clrMapOvr>
  <p:hf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D1932F-DCE6-4E9F-B39C-FBA3DF061D80}" type="datetimeFigureOut">
              <a:rPr lang="en-US" smtClean="0"/>
              <a:t>6/28/2024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16277133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picture containing text, gauge&#10;&#10;Description automatically generated">
            <a:extLst>
              <a:ext uri="{FF2B5EF4-FFF2-40B4-BE49-F238E27FC236}">
                <a16:creationId xmlns:a16="http://schemas.microsoft.com/office/drawing/2014/main" id="{4DEDAD61-A171-4C15-B8C2-C52980DB78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18203" y="201104"/>
            <a:ext cx="2325293" cy="410950"/>
          </a:xfrm>
          <a:prstGeom prst="rect">
            <a:avLst/>
          </a:prstGeom>
        </p:spPr>
      </p:pic>
    </p:spTree>
    <p:extLst>
      <p:ext uri="{BB962C8B-B14F-4D97-AF65-F5344CB8AC3E}">
        <p14:creationId xmlns:p14="http://schemas.microsoft.com/office/powerpoint/2010/main" val="348040029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6/28/2024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204523291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62"/>
            <a:ext cx="7872875" cy="814269"/>
          </a:xfrm>
        </p:spPr>
        <p:txBody>
          <a:bodyPr/>
          <a:lstStyle>
            <a:lvl1pPr>
              <a:defRPr sz="3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4669758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D1932F-DCE6-4E9F-B39C-FBA3DF061D80}" type="datetimeFigureOut">
              <a:rPr lang="en-US" smtClean="0"/>
              <a:t>6/28/2024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31426712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6/28/2024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86940804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Tree>
    <p:extLst>
      <p:ext uri="{BB962C8B-B14F-4D97-AF65-F5344CB8AC3E}">
        <p14:creationId xmlns:p14="http://schemas.microsoft.com/office/powerpoint/2010/main" val="14173615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Header + empty">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1"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60F61CF0-552E-8444-8B25-5D79EA42A1E9}" type="slidenum">
              <a:rPr lang="de-DE" smtClean="0"/>
              <a:pPr/>
              <a:t>‹#›</a:t>
            </a:fld>
            <a:endParaRPr lang="de-DE" dirty="0"/>
          </a:p>
        </p:txBody>
      </p:sp>
    </p:spTree>
    <p:extLst>
      <p:ext uri="{BB962C8B-B14F-4D97-AF65-F5344CB8AC3E}">
        <p14:creationId xmlns:p14="http://schemas.microsoft.com/office/powerpoint/2010/main" val="36707137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15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025571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3.xml"/><Relationship Id="rId18" Type="http://schemas.openxmlformats.org/officeDocument/2006/relationships/slideLayout" Target="../slideLayouts/slideLayout58.xml"/><Relationship Id="rId26" Type="http://schemas.openxmlformats.org/officeDocument/2006/relationships/slideLayout" Target="../slideLayouts/slideLayout66.xml"/><Relationship Id="rId39" Type="http://schemas.openxmlformats.org/officeDocument/2006/relationships/slideLayout" Target="../slideLayouts/slideLayout79.xml"/><Relationship Id="rId21" Type="http://schemas.openxmlformats.org/officeDocument/2006/relationships/slideLayout" Target="../slideLayouts/slideLayout61.xml"/><Relationship Id="rId34" Type="http://schemas.openxmlformats.org/officeDocument/2006/relationships/slideLayout" Target="../slideLayouts/slideLayout74.xml"/><Relationship Id="rId42" Type="http://schemas.openxmlformats.org/officeDocument/2006/relationships/slideLayout" Target="../slideLayouts/slideLayout82.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9" Type="http://schemas.openxmlformats.org/officeDocument/2006/relationships/slideLayout" Target="../slideLayouts/slideLayout69.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24" Type="http://schemas.openxmlformats.org/officeDocument/2006/relationships/slideLayout" Target="../slideLayouts/slideLayout64.xml"/><Relationship Id="rId32" Type="http://schemas.openxmlformats.org/officeDocument/2006/relationships/slideLayout" Target="../slideLayouts/slideLayout72.xml"/><Relationship Id="rId37" Type="http://schemas.openxmlformats.org/officeDocument/2006/relationships/slideLayout" Target="../slideLayouts/slideLayout77.xml"/><Relationship Id="rId40" Type="http://schemas.openxmlformats.org/officeDocument/2006/relationships/slideLayout" Target="../slideLayouts/slideLayout80.xml"/><Relationship Id="rId45" Type="http://schemas.openxmlformats.org/officeDocument/2006/relationships/slideLayout" Target="../slideLayouts/slideLayout85.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28" Type="http://schemas.openxmlformats.org/officeDocument/2006/relationships/slideLayout" Target="../slideLayouts/slideLayout68.xml"/><Relationship Id="rId36" Type="http://schemas.openxmlformats.org/officeDocument/2006/relationships/slideLayout" Target="../slideLayouts/slideLayout76.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31" Type="http://schemas.openxmlformats.org/officeDocument/2006/relationships/slideLayout" Target="../slideLayouts/slideLayout71.xml"/><Relationship Id="rId44" Type="http://schemas.openxmlformats.org/officeDocument/2006/relationships/slideLayout" Target="../slideLayouts/slideLayout84.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 Id="rId27" Type="http://schemas.openxmlformats.org/officeDocument/2006/relationships/slideLayout" Target="../slideLayouts/slideLayout67.xml"/><Relationship Id="rId30" Type="http://schemas.openxmlformats.org/officeDocument/2006/relationships/slideLayout" Target="../slideLayouts/slideLayout70.xml"/><Relationship Id="rId35" Type="http://schemas.openxmlformats.org/officeDocument/2006/relationships/slideLayout" Target="../slideLayouts/slideLayout75.xml"/><Relationship Id="rId43" Type="http://schemas.openxmlformats.org/officeDocument/2006/relationships/slideLayout" Target="../slideLayouts/slideLayout83.xml"/><Relationship Id="rId8" Type="http://schemas.openxmlformats.org/officeDocument/2006/relationships/slideLayout" Target="../slideLayouts/slideLayout48.xml"/><Relationship Id="rId3" Type="http://schemas.openxmlformats.org/officeDocument/2006/relationships/slideLayout" Target="../slideLayouts/slideLayout43.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slideLayout" Target="../slideLayouts/slideLayout65.xml"/><Relationship Id="rId33" Type="http://schemas.openxmlformats.org/officeDocument/2006/relationships/slideLayout" Target="../slideLayouts/slideLayout73.xml"/><Relationship Id="rId38" Type="http://schemas.openxmlformats.org/officeDocument/2006/relationships/slideLayout" Target="../slideLayouts/slideLayout78.xml"/><Relationship Id="rId46" Type="http://schemas.openxmlformats.org/officeDocument/2006/relationships/theme" Target="../theme/theme2.xml"/><Relationship Id="rId20" Type="http://schemas.openxmlformats.org/officeDocument/2006/relationships/slideLayout" Target="../slideLayouts/slideLayout60.xml"/><Relationship Id="rId41" Type="http://schemas.openxmlformats.org/officeDocument/2006/relationships/slideLayout" Target="../slideLayouts/slideLayout81.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theme" Target="../theme/theme3.xml"/><Relationship Id="rId1" Type="http://schemas.openxmlformats.org/officeDocument/2006/relationships/slideLayout" Target="../slideLayouts/slideLayout86.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theme" Target="../theme/theme4.xml"/><Relationship Id="rId1" Type="http://schemas.openxmlformats.org/officeDocument/2006/relationships/slideLayout" Target="../slideLayouts/slideLayout87.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theme" Target="../theme/theme5.xml"/><Relationship Id="rId1" Type="http://schemas.openxmlformats.org/officeDocument/2006/relationships/slideLayout" Target="../slideLayouts/slideLayout88.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theme" Target="../theme/theme6.xml"/><Relationship Id="rId1" Type="http://schemas.openxmlformats.org/officeDocument/2006/relationships/slideLayout" Target="../slideLayouts/slideLayout89.xml"/></Relationships>
</file>

<file path=ppt/slideMasters/_rels/slideMaster7.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theme" Target="../theme/theme7.xml"/><Relationship Id="rId1" Type="http://schemas.openxmlformats.org/officeDocument/2006/relationships/slideLayout" Target="../slideLayouts/slideLayout90.xml"/><Relationship Id="rId6" Type="http://schemas.openxmlformats.org/officeDocument/2006/relationships/image" Target="../media/image50.png"/><Relationship Id="rId5" Type="http://schemas.openxmlformats.org/officeDocument/2006/relationships/image" Target="../media/image51.emf"/><Relationship Id="rId4"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theme" Target="../theme/theme8.xml"/><Relationship Id="rId1"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133850728"/>
      </p:ext>
    </p:extLst>
  </p:cSld>
  <p:clrMap bg1="lt1" tx1="dk1" bg2="lt2" tx2="dk2" accent1="accent1" accent2="accent2" accent3="accent3" accent4="accent4" accent5="accent5" accent6="accent6" hlink="hlink" folHlink="folHlink"/>
  <p:sldLayoutIdLst>
    <p:sldLayoutId id="2147484206" r:id="rId1"/>
    <p:sldLayoutId id="2147483783" r:id="rId2"/>
    <p:sldLayoutId id="2147484202" r:id="rId3"/>
    <p:sldLayoutId id="2147484181" r:id="rId4"/>
    <p:sldLayoutId id="2147483764" r:id="rId5"/>
    <p:sldLayoutId id="2147483745" r:id="rId6"/>
    <p:sldLayoutId id="2147484182"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4207" r:id="rId17"/>
    <p:sldLayoutId id="2147483757" r:id="rId18"/>
    <p:sldLayoutId id="2147483758" r:id="rId19"/>
    <p:sldLayoutId id="2147483759" r:id="rId20"/>
    <p:sldLayoutId id="2147483760" r:id="rId21"/>
    <p:sldLayoutId id="2147483761" r:id="rId22"/>
    <p:sldLayoutId id="2147483762" r:id="rId23"/>
    <p:sldLayoutId id="2147483763" r:id="rId24"/>
    <p:sldLayoutId id="2147483781" r:id="rId25"/>
    <p:sldLayoutId id="2147483765" r:id="rId26"/>
    <p:sldLayoutId id="2147483766" r:id="rId27"/>
    <p:sldLayoutId id="2147483767" r:id="rId28"/>
    <p:sldLayoutId id="2147483768" r:id="rId29"/>
    <p:sldLayoutId id="2147483769" r:id="rId30"/>
    <p:sldLayoutId id="2147483770" r:id="rId31"/>
    <p:sldLayoutId id="2147483771" r:id="rId32"/>
    <p:sldLayoutId id="2147483772" r:id="rId33"/>
    <p:sldLayoutId id="2147483773" r:id="rId34"/>
    <p:sldLayoutId id="2147483774" r:id="rId35"/>
    <p:sldLayoutId id="2147483775" r:id="rId36"/>
    <p:sldLayoutId id="2147483776" r:id="rId37"/>
    <p:sldLayoutId id="2147483777" r:id="rId38"/>
    <p:sldLayoutId id="2147483778" r:id="rId39"/>
    <p:sldLayoutId id="2147483779" r:id="rId40"/>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2332398806"/>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 id="2147483804" r:id="rId18"/>
    <p:sldLayoutId id="2147483805" r:id="rId19"/>
    <p:sldLayoutId id="2147484204" r:id="rId20"/>
    <p:sldLayoutId id="2147483807" r:id="rId21"/>
    <p:sldLayoutId id="2147483808" r:id="rId22"/>
    <p:sldLayoutId id="2147483809" r:id="rId23"/>
    <p:sldLayoutId id="2147483810" r:id="rId24"/>
    <p:sldLayoutId id="2147483811" r:id="rId25"/>
    <p:sldLayoutId id="2147483812" r:id="rId26"/>
    <p:sldLayoutId id="2147483813" r:id="rId27"/>
    <p:sldLayoutId id="2147483814" r:id="rId28"/>
    <p:sldLayoutId id="2147483815" r:id="rId29"/>
    <p:sldLayoutId id="2147483816" r:id="rId30"/>
    <p:sldLayoutId id="2147483817" r:id="rId31"/>
    <p:sldLayoutId id="2147483818" r:id="rId32"/>
    <p:sldLayoutId id="2147483819" r:id="rId33"/>
    <p:sldLayoutId id="2147483820" r:id="rId34"/>
    <p:sldLayoutId id="2147483821" r:id="rId35"/>
    <p:sldLayoutId id="2147483822" r:id="rId36"/>
    <p:sldLayoutId id="2147483823" r:id="rId37"/>
    <p:sldLayoutId id="2147483824" r:id="rId38"/>
    <p:sldLayoutId id="2147483825" r:id="rId39"/>
    <p:sldLayoutId id="2147483826" r:id="rId40"/>
    <p:sldLayoutId id="2147483827" r:id="rId41"/>
    <p:sldLayoutId id="2147483834" r:id="rId42"/>
    <p:sldLayoutId id="2147483829" r:id="rId43"/>
    <p:sldLayoutId id="2147484205" r:id="rId44"/>
    <p:sldLayoutId id="2147483831" r:id="rId45"/>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6"/>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3" name="Picture 2" descr="A black and green logo&#10;&#10;Description automatically generated">
            <a:extLst>
              <a:ext uri="{FF2B5EF4-FFF2-40B4-BE49-F238E27FC236}">
                <a16:creationId xmlns:a16="http://schemas.microsoft.com/office/drawing/2014/main" id="{C2FD8B88-60CF-9D24-F7AC-D019EAB72C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79479" y="164646"/>
            <a:ext cx="1524003" cy="591313"/>
          </a:xfrm>
          <a:prstGeom prst="rect">
            <a:avLst/>
          </a:prstGeom>
        </p:spPr>
      </p:pic>
    </p:spTree>
    <p:extLst>
      <p:ext uri="{BB962C8B-B14F-4D97-AF65-F5344CB8AC3E}">
        <p14:creationId xmlns:p14="http://schemas.microsoft.com/office/powerpoint/2010/main" val="224106027"/>
      </p:ext>
    </p:extLst>
  </p:cSld>
  <p:clrMap bg1="lt1" tx1="dk1" bg2="lt2" tx2="dk2" accent1="accent1" accent2="accent2" accent3="accent3" accent4="accent4" accent5="accent5" accent6="accent6" hlink="hlink" folHlink="folHlink"/>
  <p:sldLayoutIdLst>
    <p:sldLayoutId id="2147483833" r:id="rId1"/>
  </p:sldLayoutIdLst>
  <p:hf hdr="0" dt="0"/>
  <p:txStyles>
    <p:titleStyle>
      <a:lvl1pPr algn="l" defTabSz="609555"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55" rtl="0" eaLnBrk="1" fontAlgn="base" hangingPunct="1">
        <a:spcBef>
          <a:spcPct val="0"/>
        </a:spcBef>
        <a:spcAft>
          <a:spcPct val="0"/>
        </a:spcAft>
        <a:defRPr sz="3733">
          <a:solidFill>
            <a:schemeClr val="tx1"/>
          </a:solidFill>
          <a:latin typeface="Calibri" pitchFamily="34" charset="0"/>
        </a:defRPr>
      </a:lvl2pPr>
      <a:lvl3pPr algn="l" defTabSz="609555" rtl="0" eaLnBrk="1" fontAlgn="base" hangingPunct="1">
        <a:spcBef>
          <a:spcPct val="0"/>
        </a:spcBef>
        <a:spcAft>
          <a:spcPct val="0"/>
        </a:spcAft>
        <a:defRPr sz="3733">
          <a:solidFill>
            <a:schemeClr val="tx1"/>
          </a:solidFill>
          <a:latin typeface="Calibri" pitchFamily="34" charset="0"/>
        </a:defRPr>
      </a:lvl3pPr>
      <a:lvl4pPr algn="l" defTabSz="609555" rtl="0" eaLnBrk="1" fontAlgn="base" hangingPunct="1">
        <a:spcBef>
          <a:spcPct val="0"/>
        </a:spcBef>
        <a:spcAft>
          <a:spcPct val="0"/>
        </a:spcAft>
        <a:defRPr sz="3733">
          <a:solidFill>
            <a:schemeClr val="tx1"/>
          </a:solidFill>
          <a:latin typeface="Calibri" pitchFamily="34" charset="0"/>
        </a:defRPr>
      </a:lvl4pPr>
      <a:lvl5pPr algn="l" defTabSz="609555" rtl="0" eaLnBrk="1" fontAlgn="base" hangingPunct="1">
        <a:spcBef>
          <a:spcPct val="0"/>
        </a:spcBef>
        <a:spcAft>
          <a:spcPct val="0"/>
        </a:spcAft>
        <a:defRPr sz="3733">
          <a:solidFill>
            <a:schemeClr val="tx1"/>
          </a:solidFill>
          <a:latin typeface="Calibri" pitchFamily="34" charset="0"/>
        </a:defRPr>
      </a:lvl5pPr>
      <a:lvl6pPr marL="609555" algn="l" defTabSz="609555" rtl="0" eaLnBrk="1" fontAlgn="base" hangingPunct="1">
        <a:spcBef>
          <a:spcPct val="0"/>
        </a:spcBef>
        <a:spcAft>
          <a:spcPct val="0"/>
        </a:spcAft>
        <a:defRPr sz="3733">
          <a:solidFill>
            <a:schemeClr val="tx1"/>
          </a:solidFill>
          <a:latin typeface="Calibri" pitchFamily="34" charset="0"/>
        </a:defRPr>
      </a:lvl6pPr>
      <a:lvl7pPr marL="1219110" algn="l" defTabSz="609555" rtl="0" eaLnBrk="1" fontAlgn="base" hangingPunct="1">
        <a:spcBef>
          <a:spcPct val="0"/>
        </a:spcBef>
        <a:spcAft>
          <a:spcPct val="0"/>
        </a:spcAft>
        <a:defRPr sz="3733">
          <a:solidFill>
            <a:schemeClr val="tx1"/>
          </a:solidFill>
          <a:latin typeface="Calibri" pitchFamily="34" charset="0"/>
        </a:defRPr>
      </a:lvl7pPr>
      <a:lvl8pPr marL="1828664" algn="l" defTabSz="609555" rtl="0" eaLnBrk="1" fontAlgn="base" hangingPunct="1">
        <a:spcBef>
          <a:spcPct val="0"/>
        </a:spcBef>
        <a:spcAft>
          <a:spcPct val="0"/>
        </a:spcAft>
        <a:defRPr sz="3733">
          <a:solidFill>
            <a:schemeClr val="tx1"/>
          </a:solidFill>
          <a:latin typeface="Calibri" pitchFamily="34" charset="0"/>
        </a:defRPr>
      </a:lvl8pPr>
      <a:lvl9pPr marL="2438218" algn="l" defTabSz="609555"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55" rtl="0" eaLnBrk="1" fontAlgn="base" hangingPunct="1">
        <a:spcBef>
          <a:spcPct val="20000"/>
        </a:spcBef>
        <a:spcAft>
          <a:spcPct val="0"/>
        </a:spcAft>
        <a:buFontTx/>
        <a:buNone/>
        <a:defRPr sz="3200" kern="1200">
          <a:solidFill>
            <a:schemeClr val="tx1"/>
          </a:solidFill>
          <a:latin typeface="+mn-lt"/>
          <a:ea typeface="+mn-ea"/>
          <a:cs typeface="+mn-cs"/>
        </a:defRPr>
      </a:lvl1pPr>
      <a:lvl2pPr marL="609555" indent="0" algn="l" defTabSz="609555"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10" indent="0" algn="l" defTabSz="609555" rtl="0" eaLnBrk="1" fontAlgn="base" hangingPunct="1">
        <a:spcBef>
          <a:spcPct val="20000"/>
        </a:spcBef>
        <a:spcAft>
          <a:spcPct val="0"/>
        </a:spcAft>
        <a:buFontTx/>
        <a:buNone/>
        <a:defRPr sz="2000" kern="1200">
          <a:solidFill>
            <a:schemeClr val="tx1"/>
          </a:solidFill>
          <a:latin typeface="+mn-lt"/>
          <a:ea typeface="+mn-ea"/>
          <a:cs typeface="+mn-cs"/>
        </a:defRPr>
      </a:lvl3pPr>
      <a:lvl4pPr marL="1828664" indent="0" algn="l" defTabSz="609555" rtl="0" eaLnBrk="1" fontAlgn="base" hangingPunct="1">
        <a:spcBef>
          <a:spcPct val="20000"/>
        </a:spcBef>
        <a:spcAft>
          <a:spcPct val="0"/>
        </a:spcAft>
        <a:buFontTx/>
        <a:buNone/>
        <a:defRPr sz="1867" kern="1200">
          <a:solidFill>
            <a:schemeClr val="tx1"/>
          </a:solidFill>
          <a:latin typeface="+mn-lt"/>
          <a:ea typeface="+mn-ea"/>
          <a:cs typeface="+mn-cs"/>
        </a:defRPr>
      </a:lvl4pPr>
      <a:lvl5pPr marL="2438218" indent="0" algn="l" defTabSz="609555" rtl="0" eaLnBrk="1" fontAlgn="base" hangingPunct="1">
        <a:spcBef>
          <a:spcPct val="20000"/>
        </a:spcBef>
        <a:spcAft>
          <a:spcPct val="0"/>
        </a:spcAft>
        <a:buFontTx/>
        <a:buNone/>
        <a:defRPr sz="1467" kern="1200">
          <a:solidFill>
            <a:schemeClr val="tx1"/>
          </a:solidFill>
          <a:latin typeface="+mn-lt"/>
          <a:ea typeface="+mn-ea"/>
          <a:cs typeface="+mn-cs"/>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55" rtl="0" eaLnBrk="1" latinLnBrk="0" hangingPunct="1">
        <a:defRPr sz="2400" kern="1200">
          <a:solidFill>
            <a:schemeClr val="tx1"/>
          </a:solidFill>
          <a:latin typeface="+mn-lt"/>
          <a:ea typeface="+mn-ea"/>
          <a:cs typeface="+mn-cs"/>
        </a:defRPr>
      </a:lvl1pPr>
      <a:lvl2pPr marL="609555" algn="l" defTabSz="609555" rtl="0" eaLnBrk="1" latinLnBrk="0" hangingPunct="1">
        <a:defRPr sz="2400" kern="1200">
          <a:solidFill>
            <a:schemeClr val="tx1"/>
          </a:solidFill>
          <a:latin typeface="+mn-lt"/>
          <a:ea typeface="+mn-ea"/>
          <a:cs typeface="+mn-cs"/>
        </a:defRPr>
      </a:lvl2pPr>
      <a:lvl3pPr marL="1219110" algn="l" defTabSz="609555" rtl="0" eaLnBrk="1" latinLnBrk="0" hangingPunct="1">
        <a:defRPr sz="2400" kern="1200">
          <a:solidFill>
            <a:schemeClr val="tx1"/>
          </a:solidFill>
          <a:latin typeface="+mn-lt"/>
          <a:ea typeface="+mn-ea"/>
          <a:cs typeface="+mn-cs"/>
        </a:defRPr>
      </a:lvl3pPr>
      <a:lvl4pPr marL="1828664" algn="l" defTabSz="609555" rtl="0" eaLnBrk="1" latinLnBrk="0" hangingPunct="1">
        <a:defRPr sz="2400" kern="1200">
          <a:solidFill>
            <a:schemeClr val="tx1"/>
          </a:solidFill>
          <a:latin typeface="+mn-lt"/>
          <a:ea typeface="+mn-ea"/>
          <a:cs typeface="+mn-cs"/>
        </a:defRPr>
      </a:lvl4pPr>
      <a:lvl5pPr marL="2438218" algn="l" defTabSz="609555" rtl="0" eaLnBrk="1" latinLnBrk="0" hangingPunct="1">
        <a:defRPr sz="2400" kern="1200">
          <a:solidFill>
            <a:schemeClr val="tx1"/>
          </a:solidFill>
          <a:latin typeface="+mn-lt"/>
          <a:ea typeface="+mn-ea"/>
          <a:cs typeface="+mn-cs"/>
        </a:defRPr>
      </a:lvl5pPr>
      <a:lvl6pPr marL="3047772" algn="l" defTabSz="609555" rtl="0" eaLnBrk="1" latinLnBrk="0" hangingPunct="1">
        <a:defRPr sz="2400" kern="1200">
          <a:solidFill>
            <a:schemeClr val="tx1"/>
          </a:solidFill>
          <a:latin typeface="+mn-lt"/>
          <a:ea typeface="+mn-ea"/>
          <a:cs typeface="+mn-cs"/>
        </a:defRPr>
      </a:lvl6pPr>
      <a:lvl7pPr marL="3657327" algn="l" defTabSz="609555" rtl="0" eaLnBrk="1" latinLnBrk="0" hangingPunct="1">
        <a:defRPr sz="2400" kern="1200">
          <a:solidFill>
            <a:schemeClr val="tx1"/>
          </a:solidFill>
          <a:latin typeface="+mn-lt"/>
          <a:ea typeface="+mn-ea"/>
          <a:cs typeface="+mn-cs"/>
        </a:defRPr>
      </a:lvl7pPr>
      <a:lvl8pPr marL="4266880" algn="l" defTabSz="609555" rtl="0" eaLnBrk="1" latinLnBrk="0" hangingPunct="1">
        <a:defRPr sz="2400" kern="1200">
          <a:solidFill>
            <a:schemeClr val="tx1"/>
          </a:solidFill>
          <a:latin typeface="+mn-lt"/>
          <a:ea typeface="+mn-ea"/>
          <a:cs typeface="+mn-cs"/>
        </a:defRPr>
      </a:lvl8pPr>
      <a:lvl9pPr marL="4876435" algn="l" defTabSz="60955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5C1D4-84EF-4B46-ACAF-CF1C10311353}" type="datetimeFigureOut">
              <a:rPr lang="en-US" smtClean="0"/>
              <a:t>6/28/2024</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4DF775-966D-40F1-B191-FDFE5EDC7397}" type="slidenum">
              <a:rPr lang="en-US" smtClean="0"/>
              <a:t>‹#›</a:t>
            </a:fld>
            <a:endParaRPr lang="en-US" dirty="0"/>
          </a:p>
        </p:txBody>
      </p:sp>
      <p:pic>
        <p:nvPicPr>
          <p:cNvPr id="7" name="Picture 6" descr="A close-up of a logo&#10;&#10;Description automatically generated">
            <a:extLst>
              <a:ext uri="{FF2B5EF4-FFF2-40B4-BE49-F238E27FC236}">
                <a16:creationId xmlns:a16="http://schemas.microsoft.com/office/drawing/2014/main" id="{F6C1207A-D824-EA78-E955-EFA847212F6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84186" y="211849"/>
            <a:ext cx="2678851" cy="473434"/>
          </a:xfrm>
          <a:prstGeom prst="rect">
            <a:avLst/>
          </a:prstGeom>
        </p:spPr>
      </p:pic>
    </p:spTree>
    <p:extLst>
      <p:ext uri="{BB962C8B-B14F-4D97-AF65-F5344CB8AC3E}">
        <p14:creationId xmlns:p14="http://schemas.microsoft.com/office/powerpoint/2010/main" val="3116681556"/>
      </p:ext>
    </p:extLst>
  </p:cSld>
  <p:clrMap bg1="lt1" tx1="dk1" bg2="lt2" tx2="dk2" accent1="accent1" accent2="accent2" accent3="accent3" accent4="accent4" accent5="accent5" accent6="accent6" hlink="hlink" folHlink="folHlink"/>
  <p:sldLayoutIdLst>
    <p:sldLayoutId id="214748418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3" name="Picture 2" descr="A close-up of a logo&#10;&#10;Description automatically generated">
            <a:extLst>
              <a:ext uri="{FF2B5EF4-FFF2-40B4-BE49-F238E27FC236}">
                <a16:creationId xmlns:a16="http://schemas.microsoft.com/office/drawing/2014/main" id="{64869686-86F5-6F47-C6AF-59C4193AC8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84186" y="211849"/>
            <a:ext cx="2678851" cy="473434"/>
          </a:xfrm>
          <a:prstGeom prst="rect">
            <a:avLst/>
          </a:prstGeom>
        </p:spPr>
      </p:pic>
    </p:spTree>
    <p:extLst>
      <p:ext uri="{BB962C8B-B14F-4D97-AF65-F5344CB8AC3E}">
        <p14:creationId xmlns:p14="http://schemas.microsoft.com/office/powerpoint/2010/main" val="411831331"/>
      </p:ext>
    </p:extLst>
  </p:cSld>
  <p:clrMap bg1="lt1" tx1="dk1" bg2="lt2" tx2="dk2" accent1="accent1" accent2="accent2" accent3="accent3" accent4="accent4" accent5="accent5" accent6="accent6" hlink="hlink" folHlink="folHlink"/>
  <p:sldLayoutIdLst>
    <p:sldLayoutId id="2147483746" r:id="rId1"/>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Boxed Book" panose="02000506040000020004" pitchFamily="2" charset="0"/>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Boxed Book" panose="02000506040000020004" pitchFamily="2" charset="0"/>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Boxed Book" panose="02000506040000020004" pitchFamily="2" charset="0"/>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Boxed Book" panose="02000506040000020004" pitchFamily="2" charset="0"/>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Boxed Book" panose="02000506040000020004" pitchFamily="2" charset="0"/>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Boxed Book" panose="02000506040000020004" pitchFamily="2" charset="0"/>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3" name="Picture 2" descr="A close-up of a logo&#10;&#10;Description automatically generated">
            <a:extLst>
              <a:ext uri="{FF2B5EF4-FFF2-40B4-BE49-F238E27FC236}">
                <a16:creationId xmlns:a16="http://schemas.microsoft.com/office/drawing/2014/main" id="{1B929970-5247-F6F9-F1E9-69B06F3006C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84186" y="211849"/>
            <a:ext cx="2678851" cy="473434"/>
          </a:xfrm>
          <a:prstGeom prst="rect">
            <a:avLst/>
          </a:prstGeom>
        </p:spPr>
      </p:pic>
    </p:spTree>
    <p:extLst>
      <p:ext uri="{BB962C8B-B14F-4D97-AF65-F5344CB8AC3E}">
        <p14:creationId xmlns:p14="http://schemas.microsoft.com/office/powerpoint/2010/main" val="133850728"/>
      </p:ext>
    </p:extLst>
  </p:cSld>
  <p:clrMap bg1="lt1" tx1="dk1" bg2="lt2" tx2="dk2" accent1="accent1" accent2="accent2" accent3="accent3" accent4="accent4" accent5="accent5" accent6="accent6" hlink="hlink" folHlink="folHlink"/>
  <p:sldLayoutIdLst>
    <p:sldLayoutId id="2147484178" r:id="rId1"/>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57689E-582F-CAFC-C883-94D6D99B8E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814A5E-B862-3D39-0E14-702D1F3054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16BA4B-FCEC-E93D-92B6-02112365F1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E05080-5046-4E8B-A328-6232F5373E1D}" type="datetimeFigureOut">
              <a:rPr lang="en-US" smtClean="0"/>
              <a:t>6/28/2024</a:t>
            </a:fld>
            <a:endParaRPr lang="en-US"/>
          </a:p>
        </p:txBody>
      </p:sp>
      <p:sp>
        <p:nvSpPr>
          <p:cNvPr id="5" name="Footer Placeholder 4">
            <a:extLst>
              <a:ext uri="{FF2B5EF4-FFF2-40B4-BE49-F238E27FC236}">
                <a16:creationId xmlns:a16="http://schemas.microsoft.com/office/drawing/2014/main" id="{82869B2C-0592-2209-CCBD-A42BDB6D06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11FFFEB-F057-F299-4508-698663BEDB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4665A6-D131-4A0B-BFAC-04D1CC14B8FE}" type="slidenum">
              <a:rPr lang="en-US" smtClean="0"/>
              <a:t>‹#›</a:t>
            </a:fld>
            <a:endParaRPr lang="en-US"/>
          </a:p>
        </p:txBody>
      </p:sp>
      <p:graphicFrame>
        <p:nvGraphicFramePr>
          <p:cNvPr id="7" name="Object 6" hidden="1">
            <a:extLst>
              <a:ext uri="{FF2B5EF4-FFF2-40B4-BE49-F238E27FC236}">
                <a16:creationId xmlns:a16="http://schemas.microsoft.com/office/drawing/2014/main" id="{CD4A6C14-4689-AE9F-ABC3-DCC31620F434}"/>
              </a:ext>
            </a:extLst>
          </p:cNvPr>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33" imgH="233" progId="TCLayout.ActiveDocument.1">
                  <p:embed/>
                </p:oleObj>
              </mc:Choice>
              <mc:Fallback>
                <p:oleObj name="think-cell Slide" r:id="rId4" imgW="233" imgH="233" progId="TCLayout.ActiveDocument.1">
                  <p:embed/>
                  <p:pic>
                    <p:nvPicPr>
                      <p:cNvPr id="7" name="Object 6" hidden="1">
                        <a:extLst>
                          <a:ext uri="{FF2B5EF4-FFF2-40B4-BE49-F238E27FC236}">
                            <a16:creationId xmlns:a16="http://schemas.microsoft.com/office/drawing/2014/main" id="{CD4A6C14-4689-AE9F-ABC3-DCC31620F43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Picture 7" descr="A close-up of a logo&#10;&#10;Description automatically generated">
            <a:extLst>
              <a:ext uri="{FF2B5EF4-FFF2-40B4-BE49-F238E27FC236}">
                <a16:creationId xmlns:a16="http://schemas.microsoft.com/office/drawing/2014/main" id="{A884C37A-AF97-45DA-6235-97EACAA6A78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084186" y="211849"/>
            <a:ext cx="2678851" cy="473434"/>
          </a:xfrm>
          <a:prstGeom prst="rect">
            <a:avLst/>
          </a:prstGeom>
        </p:spPr>
      </p:pic>
    </p:spTree>
    <p:extLst>
      <p:ext uri="{BB962C8B-B14F-4D97-AF65-F5344CB8AC3E}">
        <p14:creationId xmlns:p14="http://schemas.microsoft.com/office/powerpoint/2010/main" val="3763522022"/>
      </p:ext>
    </p:extLst>
  </p:cSld>
  <p:clrMap bg1="lt1" tx1="dk1" bg2="lt2" tx2="dk2" accent1="accent1" accent2="accent2" accent3="accent3" accent4="accent4" accent5="accent5" accent6="accent6" hlink="hlink" folHlink="folHlink"/>
  <p:sldLayoutIdLst>
    <p:sldLayoutId id="2147483830"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2"/>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3" name="Picture 2" descr="A black and green logo&#10;&#10;Description automatically generated">
            <a:extLst>
              <a:ext uri="{FF2B5EF4-FFF2-40B4-BE49-F238E27FC236}">
                <a16:creationId xmlns:a16="http://schemas.microsoft.com/office/drawing/2014/main" id="{76E465BF-F12A-73C7-5D9C-6910435477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07577" y="154222"/>
            <a:ext cx="1524003" cy="591313"/>
          </a:xfrm>
          <a:prstGeom prst="rect">
            <a:avLst/>
          </a:prstGeom>
        </p:spPr>
      </p:pic>
    </p:spTree>
    <p:extLst>
      <p:ext uri="{BB962C8B-B14F-4D97-AF65-F5344CB8AC3E}">
        <p14:creationId xmlns:p14="http://schemas.microsoft.com/office/powerpoint/2010/main" val="224106027"/>
      </p:ext>
    </p:extLst>
  </p:cSld>
  <p:clrMap bg1="lt1" tx1="dk1" bg2="lt2" tx2="dk2" accent1="accent1" accent2="accent2" accent3="accent3" accent4="accent4" accent5="accent5" accent6="accent6" hlink="hlink" folHlink="folHlink"/>
  <p:sldLayoutIdLst>
    <p:sldLayoutId id="2147483756" r:id="rId1"/>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xml"/><Relationship Id="rId1" Type="http://schemas.openxmlformats.org/officeDocument/2006/relationships/slideLayout" Target="../slideLayouts/slideLayout86.xml"/><Relationship Id="rId4" Type="http://schemas.openxmlformats.org/officeDocument/2006/relationships/image" Target="../media/image53.png"/></Relationships>
</file>

<file path=ppt/slides/_rels/slide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18" Type="http://schemas.openxmlformats.org/officeDocument/2006/relationships/image" Target="../media/image64.png"/><Relationship Id="rId3" Type="http://schemas.openxmlformats.org/officeDocument/2006/relationships/image" Target="../media/image55.png"/><Relationship Id="rId21" Type="http://schemas.microsoft.com/office/2007/relationships/hdphoto" Target="../media/hdphoto8.wdp"/><Relationship Id="rId7" Type="http://schemas.openxmlformats.org/officeDocument/2006/relationships/image" Target="../media/image58.png"/><Relationship Id="rId12" Type="http://schemas.openxmlformats.org/officeDocument/2006/relationships/image" Target="../media/image61.png"/><Relationship Id="rId17" Type="http://schemas.microsoft.com/office/2007/relationships/hdphoto" Target="../media/hdphoto6.wdp"/><Relationship Id="rId2" Type="http://schemas.openxmlformats.org/officeDocument/2006/relationships/notesSlide" Target="../notesSlides/notesSlide3.xml"/><Relationship Id="rId16" Type="http://schemas.openxmlformats.org/officeDocument/2006/relationships/image" Target="../media/image63.png"/><Relationship Id="rId20" Type="http://schemas.openxmlformats.org/officeDocument/2006/relationships/image" Target="../media/image65.png"/><Relationship Id="rId1" Type="http://schemas.openxmlformats.org/officeDocument/2006/relationships/slideLayout" Target="../slideLayouts/slideLayout87.xml"/><Relationship Id="rId6" Type="http://schemas.openxmlformats.org/officeDocument/2006/relationships/image" Target="../media/image57.png"/><Relationship Id="rId11" Type="http://schemas.microsoft.com/office/2007/relationships/hdphoto" Target="../media/hdphoto3.wdp"/><Relationship Id="rId24" Type="http://schemas.openxmlformats.org/officeDocument/2006/relationships/image" Target="../media/image52.png"/><Relationship Id="rId5" Type="http://schemas.openxmlformats.org/officeDocument/2006/relationships/image" Target="../media/image56.jpeg"/><Relationship Id="rId15" Type="http://schemas.microsoft.com/office/2007/relationships/hdphoto" Target="../media/hdphoto5.wdp"/><Relationship Id="rId23" Type="http://schemas.microsoft.com/office/2007/relationships/hdphoto" Target="../media/hdphoto9.wdp"/><Relationship Id="rId10" Type="http://schemas.openxmlformats.org/officeDocument/2006/relationships/image" Target="../media/image60.png"/><Relationship Id="rId19" Type="http://schemas.microsoft.com/office/2007/relationships/hdphoto" Target="../media/hdphoto7.wdp"/><Relationship Id="rId4" Type="http://schemas.microsoft.com/office/2007/relationships/hdphoto" Target="../media/hdphoto1.wdp"/><Relationship Id="rId9" Type="http://schemas.openxmlformats.org/officeDocument/2006/relationships/image" Target="../media/image59.png"/><Relationship Id="rId14" Type="http://schemas.openxmlformats.org/officeDocument/2006/relationships/image" Target="../media/image62.png"/><Relationship Id="rId22" Type="http://schemas.openxmlformats.org/officeDocument/2006/relationships/image" Target="../media/image66.png"/></Relationships>
</file>

<file path=ppt/slides/_rels/slide4.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png"/><Relationship Id="rId3" Type="http://schemas.openxmlformats.org/officeDocument/2006/relationships/image" Target="../media/image67.jpg"/><Relationship Id="rId7" Type="http://schemas.openxmlformats.org/officeDocument/2006/relationships/image" Target="../media/image71.png"/><Relationship Id="rId12" Type="http://schemas.openxmlformats.org/officeDocument/2006/relationships/image" Target="../media/image76.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70.jpeg"/><Relationship Id="rId11" Type="http://schemas.openxmlformats.org/officeDocument/2006/relationships/image" Target="../media/image75.png"/><Relationship Id="rId5" Type="http://schemas.openxmlformats.org/officeDocument/2006/relationships/image" Target="../media/image69.png"/><Relationship Id="rId10" Type="http://schemas.openxmlformats.org/officeDocument/2006/relationships/image" Target="../media/image74.png"/><Relationship Id="rId4" Type="http://schemas.openxmlformats.org/officeDocument/2006/relationships/image" Target="../media/image68.jpg"/><Relationship Id="rId9" Type="http://schemas.openxmlformats.org/officeDocument/2006/relationships/image" Target="../media/image73.png"/><Relationship Id="rId14" Type="http://schemas.microsoft.com/office/2007/relationships/hdphoto" Target="../media/hdphoto10.wdp"/></Relationships>
</file>

<file path=ppt/slides/_rels/slide5.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8.jpg"/><Relationship Id="rId7" Type="http://schemas.microsoft.com/office/2007/relationships/hdphoto" Target="../media/hdphoto12.wdp"/><Relationship Id="rId2" Type="http://schemas.openxmlformats.org/officeDocument/2006/relationships/notesSlide" Target="../notesSlides/notesSlide5.xml"/><Relationship Id="rId1" Type="http://schemas.openxmlformats.org/officeDocument/2006/relationships/slideLayout" Target="../slideLayouts/slideLayout88.xml"/><Relationship Id="rId6" Type="http://schemas.openxmlformats.org/officeDocument/2006/relationships/image" Target="../media/image80.png"/><Relationship Id="rId11" Type="http://schemas.openxmlformats.org/officeDocument/2006/relationships/image" Target="../media/image83.png"/><Relationship Id="rId5" Type="http://schemas.microsoft.com/office/2007/relationships/hdphoto" Target="../media/hdphoto11.wdp"/><Relationship Id="rId10" Type="http://schemas.microsoft.com/office/2007/relationships/hdphoto" Target="../media/hdphoto13.wdp"/><Relationship Id="rId4" Type="http://schemas.openxmlformats.org/officeDocument/2006/relationships/image" Target="../media/image79.png"/><Relationship Id="rId9" Type="http://schemas.openxmlformats.org/officeDocument/2006/relationships/image" Target="../media/image82.png"/></Relationships>
</file>

<file path=ppt/slides/_rels/slide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86.xml"/></Relationships>
</file>

<file path=ppt/slides/_rels/slide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0.xml"/><Relationship Id="rId1" Type="http://schemas.openxmlformats.org/officeDocument/2006/relationships/slideLayout" Target="../slideLayouts/slideLayout89.xml"/></Relationships>
</file>

<file path=ppt/slides/_rels/slide1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1.xml"/><Relationship Id="rId1" Type="http://schemas.openxmlformats.org/officeDocument/2006/relationships/slideLayout" Target="../slideLayouts/slideLayout86.xml"/></Relationships>
</file>

<file path=ppt/slides/_rels/slide1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4" Type="http://schemas.microsoft.com/office/2007/relationships/hdphoto" Target="../media/hdphoto14.wdp"/></Relationships>
</file>

<file path=ppt/slides/_rels/slide1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86.xml"/></Relationships>
</file>

<file path=ppt/slides/_rels/slide1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90.xml"/></Relationships>
</file>

<file path=ppt/slides/_rels/slide1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90.xml"/></Relationships>
</file>

<file path=ppt/slides/_rels/slide20.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9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logo&#10;&#10;Description automatically generated">
            <a:extLst>
              <a:ext uri="{FF2B5EF4-FFF2-40B4-BE49-F238E27FC236}">
                <a16:creationId xmlns:a16="http://schemas.microsoft.com/office/drawing/2014/main" id="{7CDE4599-E8A9-6C70-51E4-4FCE0C40D4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1758" y="6028162"/>
            <a:ext cx="1825216" cy="653427"/>
          </a:xfrm>
          <a:prstGeom prst="rect">
            <a:avLst/>
          </a:prstGeom>
        </p:spPr>
      </p:pic>
      <p:sp>
        <p:nvSpPr>
          <p:cNvPr id="2" name="TextBox 1">
            <a:extLst>
              <a:ext uri="{FF2B5EF4-FFF2-40B4-BE49-F238E27FC236}">
                <a16:creationId xmlns:a16="http://schemas.microsoft.com/office/drawing/2014/main" id="{037D9401-6CEE-A5B2-A323-BDF26977382A}"/>
              </a:ext>
            </a:extLst>
          </p:cNvPr>
          <p:cNvSpPr txBox="1"/>
          <p:nvPr/>
        </p:nvSpPr>
        <p:spPr>
          <a:xfrm>
            <a:off x="6713220" y="3429000"/>
            <a:ext cx="5478780" cy="853440"/>
          </a:xfrm>
          <a:prstGeom prst="rect">
            <a:avLst/>
          </a:prstGeom>
        </p:spPr>
        <p:txBody>
          <a:bodyPr vert="horz" wrap="square" lIns="91440" tIns="45720" rIns="91440" bIns="45720" rtlCol="0" anchor="ctr">
            <a:normAutofit/>
          </a:bodyPr>
          <a:lstStyle/>
          <a:p>
            <a:pPr marL="0" marR="0" indent="0" algn="ctr" defTabSz="457200" rtl="0" eaLnBrk="1" fontAlgn="auto" latinLnBrk="0" hangingPunct="1">
              <a:lnSpc>
                <a:spcPct val="100000"/>
              </a:lnSpc>
              <a:spcBef>
                <a:spcPct val="0"/>
              </a:spcBef>
              <a:spcAft>
                <a:spcPts val="0"/>
              </a:spcAft>
              <a:buClrTx/>
              <a:buSzTx/>
              <a:buFontTx/>
              <a:buNone/>
              <a:tabLst/>
            </a:pPr>
            <a:r>
              <a:rPr lang="en-US" sz="3600" b="1" dirty="0">
                <a:solidFill>
                  <a:schemeClr val="bg1"/>
                </a:solidFill>
                <a:latin typeface="Calibri" pitchFamily="34" charset="0"/>
                <a:ea typeface="+mj-ea"/>
                <a:cs typeface="+mj-cs"/>
              </a:rPr>
              <a:t>PINNACLE®</a:t>
            </a:r>
            <a:r>
              <a:rPr kumimoji="0" lang="en-US" sz="3600" b="1" i="0" u="none" strike="noStrike" kern="1200" spc="0" normalizeH="0" noProof="0" dirty="0">
                <a:ln>
                  <a:noFill/>
                </a:ln>
                <a:solidFill>
                  <a:schemeClr val="bg1"/>
                </a:solidFill>
                <a:effectLst/>
                <a:uLnTx/>
                <a:uFillTx/>
                <a:latin typeface="Calibri" pitchFamily="34" charset="0"/>
                <a:ea typeface="+mj-ea"/>
                <a:cs typeface="+mj-cs"/>
              </a:rPr>
              <a:t> SERIES</a:t>
            </a:r>
          </a:p>
        </p:txBody>
      </p:sp>
      <p:pic>
        <p:nvPicPr>
          <p:cNvPr id="6" name="Picture 5" descr="A large metal box with vents&#10;&#10;Description automatically generated with medium confidence">
            <a:extLst>
              <a:ext uri="{FF2B5EF4-FFF2-40B4-BE49-F238E27FC236}">
                <a16:creationId xmlns:a16="http://schemas.microsoft.com/office/drawing/2014/main" id="{DE84D185-F77F-A151-974D-24938F3E12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0160" y="723124"/>
            <a:ext cx="5866228" cy="5031919"/>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2785670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
        <p:nvSpPr>
          <p:cNvPr id="14" name="TextBox 13">
            <a:extLst>
              <a:ext uri="{FF2B5EF4-FFF2-40B4-BE49-F238E27FC236}">
                <a16:creationId xmlns:a16="http://schemas.microsoft.com/office/drawing/2014/main" id="{34A7F5A8-9F8D-4AD5-9C22-BFCAA76A2E70}"/>
              </a:ext>
            </a:extLst>
          </p:cNvPr>
          <p:cNvSpPr txBox="1"/>
          <p:nvPr/>
        </p:nvSpPr>
        <p:spPr>
          <a:xfrm>
            <a:off x="5615240" y="3225429"/>
            <a:ext cx="4115614"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Corporate Overview</a:t>
            </a:r>
          </a:p>
        </p:txBody>
      </p:sp>
    </p:spTree>
    <p:extLst>
      <p:ext uri="{BB962C8B-B14F-4D97-AF65-F5344CB8AC3E}">
        <p14:creationId xmlns:p14="http://schemas.microsoft.com/office/powerpoint/2010/main" val="866374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3E7657E-3BF4-EE1D-473B-8A7DA1D59E37}"/>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a:xfrm>
            <a:off x="7581988" y="1"/>
            <a:ext cx="4617065" cy="3984576"/>
          </a:xfrm>
          <a:prstGeom prst="rect">
            <a:avLst/>
          </a:prstGeom>
        </p:spPr>
      </p:pic>
      <p:pic>
        <p:nvPicPr>
          <p:cNvPr id="7" name="Picture 6" descr="A picture containing indoor, step&#10;&#10;Description automatically generated">
            <a:extLst>
              <a:ext uri="{FF2B5EF4-FFF2-40B4-BE49-F238E27FC236}">
                <a16:creationId xmlns:a16="http://schemas.microsoft.com/office/drawing/2014/main" id="{DC12B4EC-AE9B-4F88-AA62-499CA5255C8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08603" y="4881"/>
            <a:ext cx="2273385" cy="3529891"/>
          </a:xfrm>
          <a:prstGeom prst="rect">
            <a:avLst/>
          </a:prstGeom>
        </p:spPr>
      </p:pic>
      <p:pic>
        <p:nvPicPr>
          <p:cNvPr id="25" name="Picture 24">
            <a:extLst>
              <a:ext uri="{FF2B5EF4-FFF2-40B4-BE49-F238E27FC236}">
                <a16:creationId xmlns:a16="http://schemas.microsoft.com/office/drawing/2014/main" id="{6E1F2131-7768-4DBC-8651-4099088821DA}"/>
              </a:ext>
            </a:extLst>
          </p:cNvPr>
          <p:cNvPicPr>
            <a:picLocks noChangeAspect="1"/>
          </p:cNvPicPr>
          <p:nvPr/>
        </p:nvPicPr>
        <p:blipFill>
          <a:blip r:embed="rId6"/>
          <a:stretch>
            <a:fillRect/>
          </a:stretch>
        </p:blipFill>
        <p:spPr>
          <a:xfrm>
            <a:off x="-60341" y="-4932"/>
            <a:ext cx="5368942" cy="3459752"/>
          </a:xfrm>
          <a:prstGeom prst="rect">
            <a:avLst/>
          </a:prstGeom>
          <a:ln w="28575">
            <a:noFill/>
          </a:ln>
        </p:spPr>
      </p:pic>
      <p:sp>
        <p:nvSpPr>
          <p:cNvPr id="22" name="Rectangle 21">
            <a:extLst>
              <a:ext uri="{FF2B5EF4-FFF2-40B4-BE49-F238E27FC236}">
                <a16:creationId xmlns:a16="http://schemas.microsoft.com/office/drawing/2014/main" id="{D21EDDD1-6D34-4A58-BD0E-F6D6E4C1C66D}"/>
              </a:ext>
            </a:extLst>
          </p:cNvPr>
          <p:cNvSpPr/>
          <p:nvPr/>
        </p:nvSpPr>
        <p:spPr>
          <a:xfrm>
            <a:off x="-56815" y="3454820"/>
            <a:ext cx="12252342" cy="3429000"/>
          </a:xfrm>
          <a:prstGeom prst="rect">
            <a:avLst/>
          </a:prstGeom>
          <a:solidFill>
            <a:srgbClr val="1825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latin typeface="Boxed Book" panose="02000506040000020004" pitchFamily="50" charset="0"/>
            </a:endParaRPr>
          </a:p>
          <a:p>
            <a:pPr algn="ctr"/>
            <a:r>
              <a:rPr lang="en-US" sz="5000" dirty="0">
                <a:latin typeface="Calibri" panose="020F0502020204030204" pitchFamily="34" charset="0"/>
                <a:cs typeface="Calibri" panose="020F0502020204030204" pitchFamily="34" charset="0"/>
              </a:rPr>
              <a:t>Who we are &amp; what we do</a:t>
            </a:r>
          </a:p>
        </p:txBody>
      </p:sp>
      <p:grpSp>
        <p:nvGrpSpPr>
          <p:cNvPr id="2" name="Group 1">
            <a:extLst>
              <a:ext uri="{FF2B5EF4-FFF2-40B4-BE49-F238E27FC236}">
                <a16:creationId xmlns:a16="http://schemas.microsoft.com/office/drawing/2014/main" id="{BA683AFE-7890-482A-9BF8-462E7A190656}"/>
              </a:ext>
            </a:extLst>
          </p:cNvPr>
          <p:cNvGrpSpPr/>
          <p:nvPr/>
        </p:nvGrpSpPr>
        <p:grpSpPr>
          <a:xfrm>
            <a:off x="10958787" y="2903223"/>
            <a:ext cx="1051560" cy="1051560"/>
            <a:chOff x="11003517" y="2903220"/>
            <a:chExt cx="1051560" cy="1051560"/>
          </a:xfrm>
          <a:effectLst>
            <a:outerShdw blurRad="50800" dist="38100" algn="l" rotWithShape="0">
              <a:prstClr val="black">
                <a:alpha val="40000"/>
              </a:prstClr>
            </a:outerShdw>
          </a:effectLst>
        </p:grpSpPr>
        <p:sp>
          <p:nvSpPr>
            <p:cNvPr id="40" name="Oval 39">
              <a:extLst>
                <a:ext uri="{FF2B5EF4-FFF2-40B4-BE49-F238E27FC236}">
                  <a16:creationId xmlns:a16="http://schemas.microsoft.com/office/drawing/2014/main" id="{0477E850-1AE7-48BB-9509-FE82973FB85E}"/>
                </a:ext>
              </a:extLst>
            </p:cNvPr>
            <p:cNvSpPr/>
            <p:nvPr/>
          </p:nvSpPr>
          <p:spPr>
            <a:xfrm>
              <a:off x="11003517"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3CA6C4D-7D1B-4E5E-9E74-078979B2C145}"/>
                </a:ext>
              </a:extLst>
            </p:cNvPr>
            <p:cNvSpPr/>
            <p:nvPr/>
          </p:nvSpPr>
          <p:spPr>
            <a:xfrm>
              <a:off x="11134639"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picture containing text&#10;&#10;Description automatically generated">
              <a:extLst>
                <a:ext uri="{FF2B5EF4-FFF2-40B4-BE49-F238E27FC236}">
                  <a16:creationId xmlns:a16="http://schemas.microsoft.com/office/drawing/2014/main" id="{0A8C6EC7-CAC2-418C-BE4E-A6E5EAE0CED6}"/>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tretch>
              <a:fillRect/>
            </a:stretch>
          </p:blipFill>
          <p:spPr>
            <a:xfrm>
              <a:off x="11264054" y="3156068"/>
              <a:ext cx="530487" cy="545864"/>
            </a:xfrm>
            <a:prstGeom prst="rect">
              <a:avLst/>
            </a:prstGeom>
            <a:scene3d>
              <a:camera prst="orthographicFront"/>
              <a:lightRig rig="threePt" dir="t"/>
            </a:scene3d>
            <a:sp3d>
              <a:bevelT/>
            </a:sp3d>
          </p:spPr>
        </p:pic>
      </p:grpSp>
      <p:grpSp>
        <p:nvGrpSpPr>
          <p:cNvPr id="53" name="Group 52">
            <a:extLst>
              <a:ext uri="{FF2B5EF4-FFF2-40B4-BE49-F238E27FC236}">
                <a16:creationId xmlns:a16="http://schemas.microsoft.com/office/drawing/2014/main" id="{360A1CA6-1B06-4C0A-B1F4-7A44959FE88C}"/>
              </a:ext>
            </a:extLst>
          </p:cNvPr>
          <p:cNvGrpSpPr/>
          <p:nvPr/>
        </p:nvGrpSpPr>
        <p:grpSpPr>
          <a:xfrm>
            <a:off x="5324388" y="2657388"/>
            <a:ext cx="1543231" cy="1543231"/>
            <a:chOff x="5387205" y="2657385"/>
            <a:chExt cx="1543230" cy="1543230"/>
          </a:xfrm>
        </p:grpSpPr>
        <p:sp>
          <p:nvSpPr>
            <p:cNvPr id="38" name="Oval 37">
              <a:extLst>
                <a:ext uri="{FF2B5EF4-FFF2-40B4-BE49-F238E27FC236}">
                  <a16:creationId xmlns:a16="http://schemas.microsoft.com/office/drawing/2014/main" id="{36C9A702-46D4-41B8-A392-91124E9EA268}"/>
                </a:ext>
              </a:extLst>
            </p:cNvPr>
            <p:cNvSpPr/>
            <p:nvPr/>
          </p:nvSpPr>
          <p:spPr>
            <a:xfrm>
              <a:off x="5387205" y="2657385"/>
              <a:ext cx="1543230" cy="1543230"/>
            </a:xfrm>
            <a:prstGeom prst="ellipse">
              <a:avLst/>
            </a:prstGeom>
            <a:solidFill>
              <a:schemeClr val="bg2">
                <a:lumMod val="75000"/>
                <a:alpha val="85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3220CAD3-029D-40CF-881F-E3D8E3A4373B}"/>
                </a:ext>
              </a:extLst>
            </p:cNvPr>
            <p:cNvSpPr/>
            <p:nvPr/>
          </p:nvSpPr>
          <p:spPr>
            <a:xfrm>
              <a:off x="5549220" y="2819400"/>
              <a:ext cx="1219200" cy="12192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3" name="Picture 42" descr="Icon&#10;&#10;Description automatically generated">
              <a:extLst>
                <a:ext uri="{FF2B5EF4-FFF2-40B4-BE49-F238E27FC236}">
                  <a16:creationId xmlns:a16="http://schemas.microsoft.com/office/drawing/2014/main" id="{86CF09D0-32A4-40A3-BB8F-7ABF6ACFE9B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799475" y="2869865"/>
              <a:ext cx="718689" cy="1098221"/>
            </a:xfrm>
            <a:prstGeom prst="rect">
              <a:avLst/>
            </a:prstGeom>
            <a:scene3d>
              <a:camera prst="orthographicFront"/>
              <a:lightRig rig="threePt" dir="t"/>
            </a:scene3d>
            <a:sp3d>
              <a:bevelT/>
            </a:sp3d>
          </p:spPr>
        </p:pic>
      </p:grpSp>
      <p:grpSp>
        <p:nvGrpSpPr>
          <p:cNvPr id="12" name="Group 11">
            <a:extLst>
              <a:ext uri="{FF2B5EF4-FFF2-40B4-BE49-F238E27FC236}">
                <a16:creationId xmlns:a16="http://schemas.microsoft.com/office/drawing/2014/main" id="{32DC47AB-7FA7-42CD-9C61-126DA892E441}"/>
              </a:ext>
            </a:extLst>
          </p:cNvPr>
          <p:cNvGrpSpPr/>
          <p:nvPr/>
        </p:nvGrpSpPr>
        <p:grpSpPr>
          <a:xfrm>
            <a:off x="108405" y="2903223"/>
            <a:ext cx="1051560" cy="1051560"/>
            <a:chOff x="129583" y="2903220"/>
            <a:chExt cx="1051560" cy="1051560"/>
          </a:xfrm>
          <a:effectLst>
            <a:outerShdw blurRad="50800" dist="38100" algn="l" rotWithShape="0">
              <a:prstClr val="black">
                <a:alpha val="40000"/>
              </a:prstClr>
            </a:outerShdw>
          </a:effectLst>
        </p:grpSpPr>
        <p:sp>
          <p:nvSpPr>
            <p:cNvPr id="39" name="Oval 38">
              <a:extLst>
                <a:ext uri="{FF2B5EF4-FFF2-40B4-BE49-F238E27FC236}">
                  <a16:creationId xmlns:a16="http://schemas.microsoft.com/office/drawing/2014/main" id="{338D3BCC-715D-4715-9C1F-E3A0B8DC62DB}"/>
                </a:ext>
              </a:extLst>
            </p:cNvPr>
            <p:cNvSpPr/>
            <p:nvPr/>
          </p:nvSpPr>
          <p:spPr>
            <a:xfrm>
              <a:off x="129583"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A07FDAE-F0A5-4277-9D79-96DBE58B293C}"/>
                </a:ext>
              </a:extLst>
            </p:cNvPr>
            <p:cNvSpPr/>
            <p:nvPr/>
          </p:nvSpPr>
          <p:spPr>
            <a:xfrm>
              <a:off x="261663"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descr="Logo&#10;&#10;Description automatically generated with low confidence">
              <a:extLst>
                <a:ext uri="{FF2B5EF4-FFF2-40B4-BE49-F238E27FC236}">
                  <a16:creationId xmlns:a16="http://schemas.microsoft.com/office/drawing/2014/main" id="{3D8204DB-86C3-42DB-9A3F-08D0AE71BDD4}"/>
                </a:ext>
              </a:extLst>
            </p:cNvPr>
            <p:cNvPicPr>
              <a:picLocks noChangeAspect="1"/>
            </p:cNvPicPr>
            <p:nvPr/>
          </p:nvPicPr>
          <p:blipFill>
            <a:blip r:embed="rId10" cstate="screen">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tretch>
              <a:fillRect/>
            </a:stretch>
          </p:blipFill>
          <p:spPr>
            <a:xfrm>
              <a:off x="385268" y="3156068"/>
              <a:ext cx="559852" cy="609650"/>
            </a:xfrm>
            <a:prstGeom prst="rect">
              <a:avLst/>
            </a:prstGeom>
            <a:scene3d>
              <a:camera prst="orthographicFront"/>
              <a:lightRig rig="threePt" dir="t"/>
            </a:scene3d>
            <a:sp3d>
              <a:bevelT/>
            </a:sp3d>
          </p:spPr>
        </p:pic>
      </p:grpSp>
      <p:grpSp>
        <p:nvGrpSpPr>
          <p:cNvPr id="10" name="Group 9">
            <a:extLst>
              <a:ext uri="{FF2B5EF4-FFF2-40B4-BE49-F238E27FC236}">
                <a16:creationId xmlns:a16="http://schemas.microsoft.com/office/drawing/2014/main" id="{B4CE83D5-B2A6-43FE-A7AD-286D89F4DA5D}"/>
              </a:ext>
            </a:extLst>
          </p:cNvPr>
          <p:cNvGrpSpPr/>
          <p:nvPr/>
        </p:nvGrpSpPr>
        <p:grpSpPr>
          <a:xfrm>
            <a:off x="1400220" y="2903223"/>
            <a:ext cx="1051560" cy="1051560"/>
            <a:chOff x="1484846" y="2903220"/>
            <a:chExt cx="1051560" cy="1051560"/>
          </a:xfrm>
          <a:effectLst>
            <a:outerShdw blurRad="50800" dist="38100" algn="l" rotWithShape="0">
              <a:prstClr val="black">
                <a:alpha val="40000"/>
              </a:prstClr>
            </a:outerShdw>
          </a:effectLst>
        </p:grpSpPr>
        <p:sp>
          <p:nvSpPr>
            <p:cNvPr id="46" name="Oval 45">
              <a:extLst>
                <a:ext uri="{FF2B5EF4-FFF2-40B4-BE49-F238E27FC236}">
                  <a16:creationId xmlns:a16="http://schemas.microsoft.com/office/drawing/2014/main" id="{69CCA275-50FF-41BB-9D1C-6F975C0B3220}"/>
                </a:ext>
              </a:extLst>
            </p:cNvPr>
            <p:cNvSpPr/>
            <p:nvPr/>
          </p:nvSpPr>
          <p:spPr>
            <a:xfrm>
              <a:off x="1484846"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E950B9E5-F7E9-487D-B876-FF686A60FAAC}"/>
                </a:ext>
              </a:extLst>
            </p:cNvPr>
            <p:cNvSpPr/>
            <p:nvPr/>
          </p:nvSpPr>
          <p:spPr>
            <a:xfrm>
              <a:off x="1615968"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descr="A picture containing text&#10;&#10;Description automatically generated">
              <a:extLst>
                <a:ext uri="{FF2B5EF4-FFF2-40B4-BE49-F238E27FC236}">
                  <a16:creationId xmlns:a16="http://schemas.microsoft.com/office/drawing/2014/main" id="{CC5BDE18-5E2D-4AF5-B813-CEEE5A2F1E69}"/>
                </a:ext>
              </a:extLst>
            </p:cNvPr>
            <p:cNvPicPr>
              <a:picLocks noChangeAspect="1"/>
            </p:cNvPicPr>
            <p:nvPr/>
          </p:nvPicPr>
          <p:blipFill>
            <a:blip r:embed="rId12">
              <a:extLst>
                <a:ext uri="{BEBA8EAE-BF5A-486C-A8C5-ECC9F3942E4B}">
                  <a14:imgProps xmlns:a14="http://schemas.microsoft.com/office/drawing/2010/main">
                    <a14:imgLayer r:embed="rId13">
                      <a14:imgEffect>
                        <a14:sharpenSoften amount="50000"/>
                      </a14:imgEffect>
                    </a14:imgLayer>
                  </a14:imgProps>
                </a:ext>
                <a:ext uri="{28A0092B-C50C-407E-A947-70E740481C1C}">
                  <a14:useLocalDpi xmlns:a14="http://schemas.microsoft.com/office/drawing/2010/main"/>
                </a:ext>
              </a:extLst>
            </a:blip>
            <a:stretch>
              <a:fillRect/>
            </a:stretch>
          </p:blipFill>
          <p:spPr>
            <a:xfrm>
              <a:off x="1807498" y="3172417"/>
              <a:ext cx="401778" cy="491061"/>
            </a:xfrm>
            <a:prstGeom prst="rect">
              <a:avLst/>
            </a:prstGeom>
            <a:scene3d>
              <a:camera prst="orthographicFront"/>
              <a:lightRig rig="threePt" dir="t"/>
            </a:scene3d>
            <a:sp3d>
              <a:bevelT/>
            </a:sp3d>
          </p:spPr>
        </p:pic>
      </p:grpSp>
      <p:grpSp>
        <p:nvGrpSpPr>
          <p:cNvPr id="4" name="Group 3">
            <a:extLst>
              <a:ext uri="{FF2B5EF4-FFF2-40B4-BE49-F238E27FC236}">
                <a16:creationId xmlns:a16="http://schemas.microsoft.com/office/drawing/2014/main" id="{AE9CEB12-D3AC-4A8F-BCD1-C56D1A57F357}"/>
              </a:ext>
            </a:extLst>
          </p:cNvPr>
          <p:cNvGrpSpPr/>
          <p:nvPr/>
        </p:nvGrpSpPr>
        <p:grpSpPr>
          <a:xfrm>
            <a:off x="8418891" y="2903223"/>
            <a:ext cx="1051560" cy="1051560"/>
            <a:chOff x="8418890" y="2903220"/>
            <a:chExt cx="1051560" cy="1051560"/>
          </a:xfrm>
          <a:effectLst>
            <a:outerShdw blurRad="50800" dist="38100" algn="l" rotWithShape="0">
              <a:prstClr val="black">
                <a:alpha val="40000"/>
              </a:prstClr>
            </a:outerShdw>
          </a:effectLst>
        </p:grpSpPr>
        <p:sp>
          <p:nvSpPr>
            <p:cNvPr id="57" name="Oval 56">
              <a:extLst>
                <a:ext uri="{FF2B5EF4-FFF2-40B4-BE49-F238E27FC236}">
                  <a16:creationId xmlns:a16="http://schemas.microsoft.com/office/drawing/2014/main" id="{EEF53DF9-C84D-492D-9099-857170AC18A7}"/>
                </a:ext>
              </a:extLst>
            </p:cNvPr>
            <p:cNvSpPr/>
            <p:nvPr/>
          </p:nvSpPr>
          <p:spPr>
            <a:xfrm>
              <a:off x="841889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a:extLst>
                <a:ext uri="{FF2B5EF4-FFF2-40B4-BE49-F238E27FC236}">
                  <a16:creationId xmlns:a16="http://schemas.microsoft.com/office/drawing/2014/main" id="{F4465932-AEB2-4A6C-ACAA-5875D6D4D527}"/>
                </a:ext>
              </a:extLst>
            </p:cNvPr>
            <p:cNvSpPr/>
            <p:nvPr/>
          </p:nvSpPr>
          <p:spPr>
            <a:xfrm>
              <a:off x="855001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descr="Map&#10;&#10;Description automatically generated">
              <a:extLst>
                <a:ext uri="{FF2B5EF4-FFF2-40B4-BE49-F238E27FC236}">
                  <a16:creationId xmlns:a16="http://schemas.microsoft.com/office/drawing/2014/main" id="{AAEA6A77-8408-4DAA-ACCF-F488A4B42860}"/>
                </a:ext>
              </a:extLst>
            </p:cNvPr>
            <p:cNvPicPr>
              <a:picLocks noChangeAspect="1"/>
            </p:cNvPicPr>
            <p:nvPr/>
          </p:nvPicPr>
          <p:blipFill>
            <a:blip r:embed="rId14" cstate="screen">
              <a:extLst>
                <a:ext uri="{BEBA8EAE-BF5A-486C-A8C5-ECC9F3942E4B}">
                  <a14:imgProps xmlns:a14="http://schemas.microsoft.com/office/drawing/2010/main">
                    <a14:imgLayer r:embed="rId15">
                      <a14:imgEffect>
                        <a14:sharpenSoften amount="50000"/>
                      </a14:imgEffect>
                    </a14:imgLayer>
                  </a14:imgProps>
                </a:ext>
                <a:ext uri="{28A0092B-C50C-407E-A947-70E740481C1C}">
                  <a14:useLocalDpi xmlns:a14="http://schemas.microsoft.com/office/drawing/2010/main"/>
                </a:ext>
              </a:extLst>
            </a:blip>
            <a:stretch>
              <a:fillRect/>
            </a:stretch>
          </p:blipFill>
          <p:spPr>
            <a:xfrm>
              <a:off x="8514995" y="3231311"/>
              <a:ext cx="904274" cy="479157"/>
            </a:xfrm>
            <a:prstGeom prst="rect">
              <a:avLst/>
            </a:prstGeom>
            <a:scene3d>
              <a:camera prst="orthographicFront"/>
              <a:lightRig rig="threePt" dir="t"/>
            </a:scene3d>
            <a:sp3d>
              <a:bevelT/>
            </a:sp3d>
          </p:spPr>
        </p:pic>
      </p:grpSp>
      <p:grpSp>
        <p:nvGrpSpPr>
          <p:cNvPr id="3" name="Group 2">
            <a:extLst>
              <a:ext uri="{FF2B5EF4-FFF2-40B4-BE49-F238E27FC236}">
                <a16:creationId xmlns:a16="http://schemas.microsoft.com/office/drawing/2014/main" id="{5CC1AA77-07E1-4158-B13B-EEFE90B983D3}"/>
              </a:ext>
            </a:extLst>
          </p:cNvPr>
          <p:cNvGrpSpPr/>
          <p:nvPr/>
        </p:nvGrpSpPr>
        <p:grpSpPr>
          <a:xfrm>
            <a:off x="9688839" y="2903223"/>
            <a:ext cx="1051560" cy="1051560"/>
            <a:chOff x="9688839" y="2903220"/>
            <a:chExt cx="1051560" cy="1051560"/>
          </a:xfrm>
          <a:effectLst>
            <a:outerShdw blurRad="50800" dist="38100" algn="l" rotWithShape="0">
              <a:prstClr val="black">
                <a:alpha val="40000"/>
              </a:prstClr>
            </a:outerShdw>
          </a:effectLst>
        </p:grpSpPr>
        <p:sp>
          <p:nvSpPr>
            <p:cNvPr id="63" name="Oval 62">
              <a:extLst>
                <a:ext uri="{FF2B5EF4-FFF2-40B4-BE49-F238E27FC236}">
                  <a16:creationId xmlns:a16="http://schemas.microsoft.com/office/drawing/2014/main" id="{7B5A27B6-3895-4520-BE40-5A5A63720F07}"/>
                </a:ext>
              </a:extLst>
            </p:cNvPr>
            <p:cNvSpPr/>
            <p:nvPr/>
          </p:nvSpPr>
          <p:spPr>
            <a:xfrm>
              <a:off x="9688839"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Oval 63">
              <a:extLst>
                <a:ext uri="{FF2B5EF4-FFF2-40B4-BE49-F238E27FC236}">
                  <a16:creationId xmlns:a16="http://schemas.microsoft.com/office/drawing/2014/main" id="{DF846CE9-EC59-4367-827E-B3BE39116F06}"/>
                </a:ext>
              </a:extLst>
            </p:cNvPr>
            <p:cNvSpPr/>
            <p:nvPr/>
          </p:nvSpPr>
          <p:spPr>
            <a:xfrm>
              <a:off x="9819961"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7" name="Picture 66" descr="Icon&#10;&#10;Description automatically generated">
              <a:extLst>
                <a:ext uri="{FF2B5EF4-FFF2-40B4-BE49-F238E27FC236}">
                  <a16:creationId xmlns:a16="http://schemas.microsoft.com/office/drawing/2014/main" id="{2C000633-DF6C-4E1B-9762-23833286BA4F}"/>
                </a:ext>
              </a:extLst>
            </p:cNvPr>
            <p:cNvPicPr>
              <a:picLocks noChangeAspect="1"/>
            </p:cNvPicPr>
            <p:nvPr/>
          </p:nvPicPr>
          <p:blipFill>
            <a:blip r:embed="rId16" cstate="screen">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a:ext>
              </a:extLst>
            </a:blip>
            <a:stretch>
              <a:fillRect/>
            </a:stretch>
          </p:blipFill>
          <p:spPr>
            <a:xfrm>
              <a:off x="9964392" y="3131512"/>
              <a:ext cx="512065" cy="585217"/>
            </a:xfrm>
            <a:prstGeom prst="rect">
              <a:avLst/>
            </a:prstGeom>
            <a:scene3d>
              <a:camera prst="orthographicFront"/>
              <a:lightRig rig="threePt" dir="t"/>
            </a:scene3d>
            <a:sp3d>
              <a:bevelT/>
            </a:sp3d>
          </p:spPr>
        </p:pic>
      </p:grpSp>
      <p:grpSp>
        <p:nvGrpSpPr>
          <p:cNvPr id="8" name="Group 7">
            <a:extLst>
              <a:ext uri="{FF2B5EF4-FFF2-40B4-BE49-F238E27FC236}">
                <a16:creationId xmlns:a16="http://schemas.microsoft.com/office/drawing/2014/main" id="{6CDA8FB4-615E-4D47-A4BD-6669FFC02C40}"/>
              </a:ext>
            </a:extLst>
          </p:cNvPr>
          <p:cNvGrpSpPr/>
          <p:nvPr/>
        </p:nvGrpSpPr>
        <p:grpSpPr>
          <a:xfrm>
            <a:off x="2712852" y="2903223"/>
            <a:ext cx="1051560" cy="1051560"/>
            <a:chOff x="2807415" y="2903220"/>
            <a:chExt cx="1051560" cy="1051560"/>
          </a:xfrm>
          <a:effectLst>
            <a:outerShdw blurRad="50800" dist="38100" algn="l" rotWithShape="0">
              <a:prstClr val="black">
                <a:alpha val="40000"/>
              </a:prstClr>
            </a:outerShdw>
          </a:effectLst>
        </p:grpSpPr>
        <p:sp>
          <p:nvSpPr>
            <p:cNvPr id="72" name="Oval 71">
              <a:extLst>
                <a:ext uri="{FF2B5EF4-FFF2-40B4-BE49-F238E27FC236}">
                  <a16:creationId xmlns:a16="http://schemas.microsoft.com/office/drawing/2014/main" id="{843D9E14-52B8-43E6-A860-A855094A1A41}"/>
                </a:ext>
              </a:extLst>
            </p:cNvPr>
            <p:cNvSpPr/>
            <p:nvPr/>
          </p:nvSpPr>
          <p:spPr>
            <a:xfrm>
              <a:off x="2807415"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7D5B0349-956A-4CC8-8FCC-14185B82EE20}"/>
                </a:ext>
              </a:extLst>
            </p:cNvPr>
            <p:cNvSpPr/>
            <p:nvPr/>
          </p:nvSpPr>
          <p:spPr>
            <a:xfrm>
              <a:off x="2938537"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8" name="Picture 77" descr="A map of the world&#10;&#10;Description automatically generated with low confidence">
              <a:extLst>
                <a:ext uri="{FF2B5EF4-FFF2-40B4-BE49-F238E27FC236}">
                  <a16:creationId xmlns:a16="http://schemas.microsoft.com/office/drawing/2014/main" id="{4CE99B8F-6229-477B-848D-FB7B4E636075}"/>
                </a:ext>
              </a:extLst>
            </p:cNvPr>
            <p:cNvPicPr>
              <a:picLocks noChangeAspect="1"/>
            </p:cNvPicPr>
            <p:nvPr/>
          </p:nvPicPr>
          <p:blipFill>
            <a:blip r:embed="rId18">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a:ext>
              </a:extLst>
            </a:blip>
            <a:stretch>
              <a:fillRect/>
            </a:stretch>
          </p:blipFill>
          <p:spPr>
            <a:xfrm>
              <a:off x="3056119" y="3144080"/>
              <a:ext cx="559741" cy="559741"/>
            </a:xfrm>
            <a:prstGeom prst="rect">
              <a:avLst/>
            </a:prstGeom>
            <a:scene3d>
              <a:camera prst="orthographicFront"/>
              <a:lightRig rig="threePt" dir="t"/>
            </a:scene3d>
            <a:sp3d>
              <a:bevelT/>
            </a:sp3d>
          </p:spPr>
        </p:pic>
      </p:grpSp>
      <p:grpSp>
        <p:nvGrpSpPr>
          <p:cNvPr id="6" name="Group 5">
            <a:extLst>
              <a:ext uri="{FF2B5EF4-FFF2-40B4-BE49-F238E27FC236}">
                <a16:creationId xmlns:a16="http://schemas.microsoft.com/office/drawing/2014/main" id="{43C5331C-4261-4CED-9E12-E5AA3134D08C}"/>
              </a:ext>
            </a:extLst>
          </p:cNvPr>
          <p:cNvGrpSpPr/>
          <p:nvPr/>
        </p:nvGrpSpPr>
        <p:grpSpPr>
          <a:xfrm>
            <a:off x="4026886" y="2903223"/>
            <a:ext cx="1051560" cy="1051560"/>
            <a:chOff x="4068450" y="2903220"/>
            <a:chExt cx="1051560" cy="1051560"/>
          </a:xfrm>
          <a:effectLst>
            <a:outerShdw blurRad="50800" dist="38100" algn="l" rotWithShape="0">
              <a:prstClr val="black">
                <a:alpha val="40000"/>
              </a:prstClr>
            </a:outerShdw>
          </a:effectLst>
        </p:grpSpPr>
        <p:sp>
          <p:nvSpPr>
            <p:cNvPr id="69" name="Oval 68">
              <a:extLst>
                <a:ext uri="{FF2B5EF4-FFF2-40B4-BE49-F238E27FC236}">
                  <a16:creationId xmlns:a16="http://schemas.microsoft.com/office/drawing/2014/main" id="{B46B42A5-74A3-4651-8A2E-A1F36DEFE39C}"/>
                </a:ext>
              </a:extLst>
            </p:cNvPr>
            <p:cNvSpPr/>
            <p:nvPr/>
          </p:nvSpPr>
          <p:spPr>
            <a:xfrm>
              <a:off x="406845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65F280FF-40B7-46C3-AAEC-15C2D2A222E6}"/>
                </a:ext>
              </a:extLst>
            </p:cNvPr>
            <p:cNvSpPr/>
            <p:nvPr/>
          </p:nvSpPr>
          <p:spPr>
            <a:xfrm>
              <a:off x="419957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0" name="Picture 79" descr="A picture containing text, sign&#10;&#10;Description automatically generated">
              <a:extLst>
                <a:ext uri="{FF2B5EF4-FFF2-40B4-BE49-F238E27FC236}">
                  <a16:creationId xmlns:a16="http://schemas.microsoft.com/office/drawing/2014/main" id="{6D483B72-302C-4D6D-BD04-98BE7B1989E0}"/>
                </a:ext>
              </a:extLst>
            </p:cNvPr>
            <p:cNvPicPr>
              <a:picLocks noChangeAspect="1"/>
            </p:cNvPicPr>
            <p:nvPr/>
          </p:nvPicPr>
          <p:blipFill>
            <a:blip r:embed="rId20" cstate="screen">
              <a:extLst>
                <a:ext uri="{BEBA8EAE-BF5A-486C-A8C5-ECC9F3942E4B}">
                  <a14:imgProps xmlns:a14="http://schemas.microsoft.com/office/drawing/2010/main">
                    <a14:imgLayer r:embed="rId21">
                      <a14:imgEffect>
                        <a14:sharpenSoften amount="50000"/>
                      </a14:imgEffect>
                    </a14:imgLayer>
                  </a14:imgProps>
                </a:ext>
                <a:ext uri="{28A0092B-C50C-407E-A947-70E740481C1C}">
                  <a14:useLocalDpi xmlns:a14="http://schemas.microsoft.com/office/drawing/2010/main"/>
                </a:ext>
              </a:extLst>
            </a:blip>
            <a:stretch>
              <a:fillRect/>
            </a:stretch>
          </p:blipFill>
          <p:spPr>
            <a:xfrm>
              <a:off x="4275165" y="3159153"/>
              <a:ext cx="679547" cy="491060"/>
            </a:xfrm>
            <a:prstGeom prst="rect">
              <a:avLst/>
            </a:prstGeom>
            <a:scene3d>
              <a:camera prst="orthographicFront"/>
              <a:lightRig rig="threePt" dir="t"/>
            </a:scene3d>
            <a:sp3d>
              <a:bevelT/>
            </a:sp3d>
          </p:spPr>
        </p:pic>
      </p:grpSp>
      <p:grpSp>
        <p:nvGrpSpPr>
          <p:cNvPr id="5" name="Group 4">
            <a:extLst>
              <a:ext uri="{FF2B5EF4-FFF2-40B4-BE49-F238E27FC236}">
                <a16:creationId xmlns:a16="http://schemas.microsoft.com/office/drawing/2014/main" id="{44FB4394-71F4-4F36-87E9-35328DCD8B55}"/>
              </a:ext>
            </a:extLst>
          </p:cNvPr>
          <p:cNvGrpSpPr/>
          <p:nvPr/>
        </p:nvGrpSpPr>
        <p:grpSpPr>
          <a:xfrm>
            <a:off x="7117472" y="2903223"/>
            <a:ext cx="1051560" cy="1051560"/>
            <a:chOff x="7117472" y="2903220"/>
            <a:chExt cx="1051560" cy="1051560"/>
          </a:xfrm>
          <a:effectLst>
            <a:outerShdw blurRad="50800" dist="38100" algn="l" rotWithShape="0">
              <a:prstClr val="black">
                <a:alpha val="40000"/>
              </a:prstClr>
            </a:outerShdw>
          </a:effectLst>
        </p:grpSpPr>
        <p:sp>
          <p:nvSpPr>
            <p:cNvPr id="75" name="Oval 74">
              <a:extLst>
                <a:ext uri="{FF2B5EF4-FFF2-40B4-BE49-F238E27FC236}">
                  <a16:creationId xmlns:a16="http://schemas.microsoft.com/office/drawing/2014/main" id="{5F1765DE-703A-415F-BE54-6412276B0F3D}"/>
                </a:ext>
              </a:extLst>
            </p:cNvPr>
            <p:cNvSpPr/>
            <p:nvPr/>
          </p:nvSpPr>
          <p:spPr>
            <a:xfrm>
              <a:off x="7117472"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8785FD7E-E1C3-4A58-8729-B63E653D309E}"/>
                </a:ext>
              </a:extLst>
            </p:cNvPr>
            <p:cNvSpPr/>
            <p:nvPr/>
          </p:nvSpPr>
          <p:spPr>
            <a:xfrm>
              <a:off x="7248594"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2" name="Picture 81" descr="Icon&#10;&#10;Description automatically generated">
              <a:extLst>
                <a:ext uri="{FF2B5EF4-FFF2-40B4-BE49-F238E27FC236}">
                  <a16:creationId xmlns:a16="http://schemas.microsoft.com/office/drawing/2014/main" id="{A15169DC-C95F-45A3-92CD-B3EBFE4E56A1}"/>
                </a:ext>
              </a:extLst>
            </p:cNvPr>
            <p:cNvPicPr>
              <a:picLocks noChangeAspect="1"/>
            </p:cNvPicPr>
            <p:nvPr/>
          </p:nvPicPr>
          <p:blipFill>
            <a:blip r:embed="rId22" cstate="screen">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a:ext>
              </a:extLst>
            </a:blip>
            <a:stretch>
              <a:fillRect/>
            </a:stretch>
          </p:blipFill>
          <p:spPr>
            <a:xfrm>
              <a:off x="7329240" y="3198367"/>
              <a:ext cx="673609" cy="460249"/>
            </a:xfrm>
            <a:prstGeom prst="rect">
              <a:avLst/>
            </a:prstGeom>
            <a:scene3d>
              <a:camera prst="orthographicFront"/>
              <a:lightRig rig="threePt" dir="t"/>
            </a:scene3d>
            <a:sp3d>
              <a:bevelT/>
            </a:sp3d>
          </p:spPr>
        </p:pic>
      </p:grpSp>
      <p:sp>
        <p:nvSpPr>
          <p:cNvPr id="13" name="TextBox 12">
            <a:extLst>
              <a:ext uri="{FF2B5EF4-FFF2-40B4-BE49-F238E27FC236}">
                <a16:creationId xmlns:a16="http://schemas.microsoft.com/office/drawing/2014/main" id="{6EC351FC-B8D6-EBC9-E783-AB226F4F77AE}"/>
              </a:ext>
            </a:extLst>
          </p:cNvPr>
          <p:cNvSpPr txBox="1"/>
          <p:nvPr/>
        </p:nvSpPr>
        <p:spPr>
          <a:xfrm>
            <a:off x="-98380" y="3968090"/>
            <a:ext cx="1450975" cy="738664"/>
          </a:xfrm>
          <a:prstGeom prst="rect">
            <a:avLst/>
          </a:prstGeom>
          <a:noFill/>
        </p:spPr>
        <p:txBody>
          <a:bodyPr wrap="none" rtlCol="0">
            <a:spAutoFit/>
          </a:bodyPr>
          <a:lstStyle/>
          <a:p>
            <a:pPr algn="ctr"/>
            <a:r>
              <a:rPr lang="en-US" sz="1400" dirty="0">
                <a:solidFill>
                  <a:schemeClr val="bg1"/>
                </a:solidFill>
              </a:rPr>
              <a:t>Energy</a:t>
            </a:r>
          </a:p>
          <a:p>
            <a:pPr algn="ctr"/>
            <a:r>
              <a:rPr lang="en-US" sz="1400" dirty="0">
                <a:solidFill>
                  <a:schemeClr val="bg1"/>
                </a:solidFill>
              </a:rPr>
              <a:t>&amp; Environmental </a:t>
            </a:r>
          </a:p>
          <a:p>
            <a:pPr algn="ctr"/>
            <a:r>
              <a:rPr lang="en-US" sz="1400" dirty="0">
                <a:solidFill>
                  <a:schemeClr val="bg1"/>
                </a:solidFill>
              </a:rPr>
              <a:t>Focus</a:t>
            </a:r>
          </a:p>
        </p:txBody>
      </p:sp>
      <p:sp>
        <p:nvSpPr>
          <p:cNvPr id="44" name="TextBox 43">
            <a:extLst>
              <a:ext uri="{FF2B5EF4-FFF2-40B4-BE49-F238E27FC236}">
                <a16:creationId xmlns:a16="http://schemas.microsoft.com/office/drawing/2014/main" id="{85D96B06-D451-A7EB-77A4-1DF2365BE251}"/>
              </a:ext>
            </a:extLst>
          </p:cNvPr>
          <p:cNvSpPr txBox="1"/>
          <p:nvPr/>
        </p:nvSpPr>
        <p:spPr>
          <a:xfrm>
            <a:off x="1406670" y="4009268"/>
            <a:ext cx="1005595" cy="738664"/>
          </a:xfrm>
          <a:prstGeom prst="rect">
            <a:avLst/>
          </a:prstGeom>
          <a:noFill/>
        </p:spPr>
        <p:txBody>
          <a:bodyPr wrap="none" rtlCol="0">
            <a:spAutoFit/>
          </a:bodyPr>
          <a:lstStyle/>
          <a:p>
            <a:pPr algn="ctr"/>
            <a:r>
              <a:rPr lang="en-US" sz="1400" dirty="0">
                <a:solidFill>
                  <a:schemeClr val="bg1"/>
                </a:solidFill>
              </a:rPr>
              <a:t>Patented &amp;</a:t>
            </a:r>
          </a:p>
          <a:p>
            <a:pPr algn="ctr"/>
            <a:r>
              <a:rPr lang="en-US" sz="1400" dirty="0">
                <a:solidFill>
                  <a:schemeClr val="bg1"/>
                </a:solidFill>
              </a:rPr>
              <a:t>Certified</a:t>
            </a:r>
          </a:p>
          <a:p>
            <a:pPr algn="ctr"/>
            <a:r>
              <a:rPr lang="en-US" sz="1400" dirty="0">
                <a:solidFill>
                  <a:schemeClr val="bg1"/>
                </a:solidFill>
              </a:rPr>
              <a:t>Products</a:t>
            </a:r>
          </a:p>
        </p:txBody>
      </p:sp>
      <p:sp>
        <p:nvSpPr>
          <p:cNvPr id="48" name="TextBox 47">
            <a:extLst>
              <a:ext uri="{FF2B5EF4-FFF2-40B4-BE49-F238E27FC236}">
                <a16:creationId xmlns:a16="http://schemas.microsoft.com/office/drawing/2014/main" id="{B9A758E7-022F-7B74-D117-0178817DDFB2}"/>
              </a:ext>
            </a:extLst>
          </p:cNvPr>
          <p:cNvSpPr txBox="1"/>
          <p:nvPr/>
        </p:nvSpPr>
        <p:spPr>
          <a:xfrm>
            <a:off x="2697159" y="4024504"/>
            <a:ext cx="1178591" cy="523220"/>
          </a:xfrm>
          <a:prstGeom prst="rect">
            <a:avLst/>
          </a:prstGeom>
          <a:noFill/>
        </p:spPr>
        <p:txBody>
          <a:bodyPr wrap="none" rtlCol="0">
            <a:spAutoFit/>
          </a:bodyPr>
          <a:lstStyle/>
          <a:p>
            <a:pPr algn="ctr"/>
            <a:r>
              <a:rPr lang="en-US" sz="1400" dirty="0">
                <a:solidFill>
                  <a:schemeClr val="bg1"/>
                </a:solidFill>
              </a:rPr>
              <a:t>U.S &amp; Global  </a:t>
            </a:r>
          </a:p>
          <a:p>
            <a:pPr algn="ctr"/>
            <a:r>
              <a:rPr lang="en-US" sz="1400" dirty="0">
                <a:solidFill>
                  <a:schemeClr val="bg1"/>
                </a:solidFill>
              </a:rPr>
              <a:t>Footprint</a:t>
            </a:r>
          </a:p>
        </p:txBody>
      </p:sp>
      <p:sp>
        <p:nvSpPr>
          <p:cNvPr id="49" name="TextBox 48">
            <a:extLst>
              <a:ext uri="{FF2B5EF4-FFF2-40B4-BE49-F238E27FC236}">
                <a16:creationId xmlns:a16="http://schemas.microsoft.com/office/drawing/2014/main" id="{3385F798-CBF4-08C5-9A29-063F2D468703}"/>
              </a:ext>
            </a:extLst>
          </p:cNvPr>
          <p:cNvSpPr txBox="1"/>
          <p:nvPr/>
        </p:nvSpPr>
        <p:spPr>
          <a:xfrm>
            <a:off x="3970461" y="3981066"/>
            <a:ext cx="1162498" cy="954107"/>
          </a:xfrm>
          <a:prstGeom prst="rect">
            <a:avLst/>
          </a:prstGeom>
          <a:noFill/>
        </p:spPr>
        <p:txBody>
          <a:bodyPr wrap="none" rtlCol="0">
            <a:spAutoFit/>
          </a:bodyPr>
          <a:lstStyle/>
          <a:p>
            <a:pPr algn="ctr"/>
            <a:r>
              <a:rPr lang="en-US" sz="1400" dirty="0">
                <a:solidFill>
                  <a:schemeClr val="bg1"/>
                </a:solidFill>
              </a:rPr>
              <a:t>Engineered </a:t>
            </a:r>
          </a:p>
          <a:p>
            <a:pPr algn="ctr"/>
            <a:r>
              <a:rPr lang="en-US" sz="1400" dirty="0">
                <a:solidFill>
                  <a:schemeClr val="bg1"/>
                </a:solidFill>
              </a:rPr>
              <a:t>Air Quality &amp; </a:t>
            </a:r>
          </a:p>
          <a:p>
            <a:pPr algn="ctr"/>
            <a:r>
              <a:rPr lang="en-US" sz="1400" dirty="0">
                <a:solidFill>
                  <a:schemeClr val="bg1"/>
                </a:solidFill>
              </a:rPr>
              <a:t>Data Center</a:t>
            </a:r>
          </a:p>
          <a:p>
            <a:pPr algn="ctr"/>
            <a:r>
              <a:rPr lang="en-US" sz="1400" dirty="0">
                <a:solidFill>
                  <a:schemeClr val="bg1"/>
                </a:solidFill>
              </a:rPr>
              <a:t>Solutions</a:t>
            </a:r>
          </a:p>
        </p:txBody>
      </p:sp>
      <p:sp>
        <p:nvSpPr>
          <p:cNvPr id="51" name="TextBox 50">
            <a:extLst>
              <a:ext uri="{FF2B5EF4-FFF2-40B4-BE49-F238E27FC236}">
                <a16:creationId xmlns:a16="http://schemas.microsoft.com/office/drawing/2014/main" id="{32337E63-8AD8-A375-93E0-27A0085DC697}"/>
              </a:ext>
            </a:extLst>
          </p:cNvPr>
          <p:cNvSpPr txBox="1"/>
          <p:nvPr/>
        </p:nvSpPr>
        <p:spPr>
          <a:xfrm>
            <a:off x="6996027" y="3954283"/>
            <a:ext cx="1340047" cy="954107"/>
          </a:xfrm>
          <a:prstGeom prst="rect">
            <a:avLst/>
          </a:prstGeom>
          <a:noFill/>
        </p:spPr>
        <p:txBody>
          <a:bodyPr wrap="none" rtlCol="0">
            <a:spAutoFit/>
          </a:bodyPr>
          <a:lstStyle/>
          <a:p>
            <a:pPr algn="ctr"/>
            <a:r>
              <a:rPr lang="en-US" sz="1400" dirty="0">
                <a:solidFill>
                  <a:schemeClr val="bg1"/>
                </a:solidFill>
              </a:rPr>
              <a:t>Engineered</a:t>
            </a:r>
          </a:p>
          <a:p>
            <a:pPr algn="ctr"/>
            <a:r>
              <a:rPr lang="en-US" sz="1400" dirty="0">
                <a:solidFill>
                  <a:schemeClr val="bg1"/>
                </a:solidFill>
              </a:rPr>
              <a:t>Air Distribution </a:t>
            </a:r>
          </a:p>
          <a:p>
            <a:pPr algn="ctr"/>
            <a:r>
              <a:rPr lang="en-US" sz="1400" dirty="0">
                <a:solidFill>
                  <a:schemeClr val="bg1"/>
                </a:solidFill>
              </a:rPr>
              <a:t>&amp; Sound</a:t>
            </a:r>
          </a:p>
          <a:p>
            <a:pPr algn="ctr"/>
            <a:r>
              <a:rPr lang="en-US" sz="1400" dirty="0">
                <a:solidFill>
                  <a:schemeClr val="bg1"/>
                </a:solidFill>
              </a:rPr>
              <a:t>Solutions</a:t>
            </a:r>
          </a:p>
        </p:txBody>
      </p:sp>
      <p:sp>
        <p:nvSpPr>
          <p:cNvPr id="52" name="TextBox 51">
            <a:extLst>
              <a:ext uri="{FF2B5EF4-FFF2-40B4-BE49-F238E27FC236}">
                <a16:creationId xmlns:a16="http://schemas.microsoft.com/office/drawing/2014/main" id="{5EB65502-B366-1644-6B94-81EF7261F19A}"/>
              </a:ext>
            </a:extLst>
          </p:cNvPr>
          <p:cNvSpPr txBox="1"/>
          <p:nvPr/>
        </p:nvSpPr>
        <p:spPr>
          <a:xfrm>
            <a:off x="8313485" y="3954283"/>
            <a:ext cx="1392305" cy="954107"/>
          </a:xfrm>
          <a:prstGeom prst="rect">
            <a:avLst/>
          </a:prstGeom>
          <a:noFill/>
        </p:spPr>
        <p:txBody>
          <a:bodyPr wrap="none" rtlCol="0">
            <a:spAutoFit/>
          </a:bodyPr>
          <a:lstStyle/>
          <a:p>
            <a:pPr algn="ctr"/>
            <a:r>
              <a:rPr lang="en-US" sz="1400" dirty="0">
                <a:solidFill>
                  <a:schemeClr val="bg1"/>
                </a:solidFill>
              </a:rPr>
              <a:t>OEM,</a:t>
            </a:r>
          </a:p>
          <a:p>
            <a:pPr algn="ctr"/>
            <a:r>
              <a:rPr lang="en-US" sz="1400" dirty="0">
                <a:solidFill>
                  <a:schemeClr val="bg1"/>
                </a:solidFill>
              </a:rPr>
              <a:t>Key Account &amp; </a:t>
            </a:r>
          </a:p>
          <a:p>
            <a:pPr algn="ctr"/>
            <a:r>
              <a:rPr lang="en-US" sz="1400" dirty="0">
                <a:solidFill>
                  <a:schemeClr val="bg1"/>
                </a:solidFill>
              </a:rPr>
              <a:t>Sales Rep</a:t>
            </a:r>
          </a:p>
          <a:p>
            <a:pPr algn="ctr"/>
            <a:r>
              <a:rPr lang="en-US" sz="1400" dirty="0">
                <a:solidFill>
                  <a:schemeClr val="bg1"/>
                </a:solidFill>
              </a:rPr>
              <a:t>Route To Market</a:t>
            </a:r>
          </a:p>
        </p:txBody>
      </p:sp>
      <p:sp>
        <p:nvSpPr>
          <p:cNvPr id="54" name="TextBox 53">
            <a:extLst>
              <a:ext uri="{FF2B5EF4-FFF2-40B4-BE49-F238E27FC236}">
                <a16:creationId xmlns:a16="http://schemas.microsoft.com/office/drawing/2014/main" id="{E08E61C6-9B91-C81B-56C8-C54979D7BAB0}"/>
              </a:ext>
            </a:extLst>
          </p:cNvPr>
          <p:cNvSpPr txBox="1"/>
          <p:nvPr/>
        </p:nvSpPr>
        <p:spPr>
          <a:xfrm>
            <a:off x="9792997" y="3983991"/>
            <a:ext cx="930063" cy="523220"/>
          </a:xfrm>
          <a:prstGeom prst="rect">
            <a:avLst/>
          </a:prstGeom>
          <a:noFill/>
        </p:spPr>
        <p:txBody>
          <a:bodyPr wrap="none" rtlCol="0">
            <a:spAutoFit/>
          </a:bodyPr>
          <a:lstStyle/>
          <a:p>
            <a:pPr algn="ctr"/>
            <a:r>
              <a:rPr lang="en-US" sz="1400" dirty="0">
                <a:solidFill>
                  <a:schemeClr val="bg1"/>
                </a:solidFill>
              </a:rPr>
              <a:t>Service </a:t>
            </a:r>
          </a:p>
          <a:p>
            <a:pPr algn="ctr"/>
            <a:r>
              <a:rPr lang="en-US" sz="1400" dirty="0">
                <a:solidFill>
                  <a:schemeClr val="bg1"/>
                </a:solidFill>
              </a:rPr>
              <a:t>&amp; Support</a:t>
            </a:r>
          </a:p>
        </p:txBody>
      </p:sp>
      <p:sp>
        <p:nvSpPr>
          <p:cNvPr id="55" name="TextBox 54">
            <a:extLst>
              <a:ext uri="{FF2B5EF4-FFF2-40B4-BE49-F238E27FC236}">
                <a16:creationId xmlns:a16="http://schemas.microsoft.com/office/drawing/2014/main" id="{C489C038-7692-F869-89A6-4B99B72692E2}"/>
              </a:ext>
            </a:extLst>
          </p:cNvPr>
          <p:cNvSpPr txBox="1"/>
          <p:nvPr/>
        </p:nvSpPr>
        <p:spPr>
          <a:xfrm>
            <a:off x="10813862" y="3983991"/>
            <a:ext cx="1348831" cy="738664"/>
          </a:xfrm>
          <a:prstGeom prst="rect">
            <a:avLst/>
          </a:prstGeom>
          <a:noFill/>
        </p:spPr>
        <p:txBody>
          <a:bodyPr wrap="none" rtlCol="0">
            <a:spAutoFit/>
          </a:bodyPr>
          <a:lstStyle/>
          <a:p>
            <a:pPr algn="ctr"/>
            <a:r>
              <a:rPr lang="en-US" sz="1400" dirty="0">
                <a:solidFill>
                  <a:schemeClr val="bg1"/>
                </a:solidFill>
              </a:rPr>
              <a:t>Award Winning </a:t>
            </a:r>
          </a:p>
          <a:p>
            <a:pPr algn="ctr"/>
            <a:r>
              <a:rPr lang="en-US" sz="1400" dirty="0">
                <a:solidFill>
                  <a:schemeClr val="bg1"/>
                </a:solidFill>
              </a:rPr>
              <a:t>&amp; Industry </a:t>
            </a:r>
          </a:p>
          <a:p>
            <a:pPr algn="ctr"/>
            <a:r>
              <a:rPr lang="en-US" sz="1400" dirty="0">
                <a:solidFill>
                  <a:schemeClr val="bg1"/>
                </a:solidFill>
              </a:rPr>
              <a:t>Recognized</a:t>
            </a:r>
          </a:p>
        </p:txBody>
      </p:sp>
      <p:pic>
        <p:nvPicPr>
          <p:cNvPr id="15" name="Picture 14" descr="A black and white logo&#10;&#10;Description automatically generated">
            <a:extLst>
              <a:ext uri="{FF2B5EF4-FFF2-40B4-BE49-F238E27FC236}">
                <a16:creationId xmlns:a16="http://schemas.microsoft.com/office/drawing/2014/main" id="{5053E5FA-BBCC-E5CE-52D6-2EB59D41E7D5}"/>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0457322" y="6143243"/>
            <a:ext cx="1524003" cy="545593"/>
          </a:xfrm>
          <a:prstGeom prst="rect">
            <a:avLst/>
          </a:prstGeom>
        </p:spPr>
      </p:pic>
    </p:spTree>
    <p:extLst>
      <p:ext uri="{BB962C8B-B14F-4D97-AF65-F5344CB8AC3E}">
        <p14:creationId xmlns:p14="http://schemas.microsoft.com/office/powerpoint/2010/main" val="3859095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4A35CB5-EDE9-2CBE-D986-B7EC4F1A097E}"/>
              </a:ext>
            </a:extLst>
          </p:cNvPr>
          <p:cNvGrpSpPr/>
          <p:nvPr/>
        </p:nvGrpSpPr>
        <p:grpSpPr>
          <a:xfrm>
            <a:off x="2483552" y="2774116"/>
            <a:ext cx="4421758" cy="2262197"/>
            <a:chOff x="3813584" y="2590916"/>
            <a:chExt cx="4421758" cy="2262197"/>
          </a:xfrm>
        </p:grpSpPr>
        <p:pic>
          <p:nvPicPr>
            <p:cNvPr id="49" name="Picture 48">
              <a:extLst>
                <a:ext uri="{FF2B5EF4-FFF2-40B4-BE49-F238E27FC236}">
                  <a16:creationId xmlns:a16="http://schemas.microsoft.com/office/drawing/2014/main" id="{B66758F2-5B5B-4871-9DFD-49D710FC27C7}"/>
                </a:ext>
              </a:extLst>
            </p:cNvPr>
            <p:cNvPicPr>
              <a:picLocks noChangeAspect="1"/>
            </p:cNvPicPr>
            <p:nvPr/>
          </p:nvPicPr>
          <p:blipFill rotWithShape="1">
            <a:blip r:embed="rId3"/>
            <a:srcRect t="14000"/>
            <a:stretch/>
          </p:blipFill>
          <p:spPr>
            <a:xfrm>
              <a:off x="3813584" y="2710436"/>
              <a:ext cx="4421758" cy="2142677"/>
            </a:xfrm>
            <a:prstGeom prst="rect">
              <a:avLst/>
            </a:prstGeom>
          </p:spPr>
        </p:pic>
        <p:pic>
          <p:nvPicPr>
            <p:cNvPr id="85" name="Picture 84">
              <a:extLst>
                <a:ext uri="{FF2B5EF4-FFF2-40B4-BE49-F238E27FC236}">
                  <a16:creationId xmlns:a16="http://schemas.microsoft.com/office/drawing/2014/main" id="{860C07D8-6D64-4195-BA55-01CF02B9A846}"/>
                </a:ext>
              </a:extLst>
            </p:cNvPr>
            <p:cNvPicPr>
              <a:picLocks noChangeAspect="1"/>
            </p:cNvPicPr>
            <p:nvPr/>
          </p:nvPicPr>
          <p:blipFill rotWithShape="1">
            <a:blip r:embed="rId4">
              <a:clrChange>
                <a:clrFrom>
                  <a:srgbClr val="FFFFFF"/>
                </a:clrFrom>
                <a:clrTo>
                  <a:srgbClr val="FFFFFF">
                    <a:alpha val="0"/>
                  </a:srgbClr>
                </a:clrTo>
              </a:clrChange>
            </a:blip>
            <a:srcRect t="1" b="37170"/>
            <a:stretch/>
          </p:blipFill>
          <p:spPr>
            <a:xfrm flipH="1">
              <a:off x="5587261" y="2590916"/>
              <a:ext cx="586265" cy="245567"/>
            </a:xfrm>
            <a:prstGeom prst="rect">
              <a:avLst/>
            </a:prstGeom>
          </p:spPr>
        </p:pic>
        <p:pic>
          <p:nvPicPr>
            <p:cNvPr id="55" name="Picture 54">
              <a:extLst>
                <a:ext uri="{FF2B5EF4-FFF2-40B4-BE49-F238E27FC236}">
                  <a16:creationId xmlns:a16="http://schemas.microsoft.com/office/drawing/2014/main" id="{0E7451B8-B867-A837-70F8-DEFECB0F6306}"/>
                </a:ext>
              </a:extLst>
            </p:cNvPr>
            <p:cNvPicPr>
              <a:picLocks noChangeAspect="1"/>
            </p:cNvPicPr>
            <p:nvPr/>
          </p:nvPicPr>
          <p:blipFill rotWithShape="1">
            <a:blip r:embed="rId3"/>
            <a:srcRect l="74475" t="10546" r="17645" b="81220"/>
            <a:stretch/>
          </p:blipFill>
          <p:spPr>
            <a:xfrm>
              <a:off x="7073922" y="2637968"/>
              <a:ext cx="393696" cy="231784"/>
            </a:xfrm>
            <a:prstGeom prst="rect">
              <a:avLst/>
            </a:prstGeom>
          </p:spPr>
        </p:pic>
      </p:grpSp>
      <p:grpSp>
        <p:nvGrpSpPr>
          <p:cNvPr id="9" name="Group 8">
            <a:extLst>
              <a:ext uri="{FF2B5EF4-FFF2-40B4-BE49-F238E27FC236}">
                <a16:creationId xmlns:a16="http://schemas.microsoft.com/office/drawing/2014/main" id="{E083CFDF-092E-4CC5-8BB5-7BD8C585710E}"/>
              </a:ext>
            </a:extLst>
          </p:cNvPr>
          <p:cNvGrpSpPr/>
          <p:nvPr/>
        </p:nvGrpSpPr>
        <p:grpSpPr>
          <a:xfrm>
            <a:off x="3803653" y="1103817"/>
            <a:ext cx="1627576" cy="2487766"/>
            <a:chOff x="5133685" y="920617"/>
            <a:chExt cx="1627576" cy="2487766"/>
          </a:xfrm>
        </p:grpSpPr>
        <p:sp>
          <p:nvSpPr>
            <p:cNvPr id="54" name="TextBox 53">
              <a:extLst>
                <a:ext uri="{FF2B5EF4-FFF2-40B4-BE49-F238E27FC236}">
                  <a16:creationId xmlns:a16="http://schemas.microsoft.com/office/drawing/2014/main" id="{77F4588E-FA3B-4E83-B5A8-F8F342B912D5}"/>
                </a:ext>
              </a:extLst>
            </p:cNvPr>
            <p:cNvSpPr txBox="1"/>
            <p:nvPr/>
          </p:nvSpPr>
          <p:spPr>
            <a:xfrm>
              <a:off x="5133685" y="920617"/>
              <a:ext cx="1627576" cy="248776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Energy Recovery Wheel</a:t>
              </a:r>
            </a:p>
          </p:txBody>
        </p:sp>
        <p:sp>
          <p:nvSpPr>
            <p:cNvPr id="71" name="Oval 70">
              <a:extLst>
                <a:ext uri="{FF2B5EF4-FFF2-40B4-BE49-F238E27FC236}">
                  <a16:creationId xmlns:a16="http://schemas.microsoft.com/office/drawing/2014/main" id="{1AB06979-FDA2-48F0-8608-12BC0515B217}"/>
                </a:ext>
              </a:extLst>
            </p:cNvPr>
            <p:cNvSpPr/>
            <p:nvPr/>
          </p:nvSpPr>
          <p:spPr>
            <a:xfrm>
              <a:off x="5466447" y="993975"/>
              <a:ext cx="965511" cy="96551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4" name="Picture 3" descr="A picture containing text, window&#10;&#10;Description automatically generated">
              <a:extLst>
                <a:ext uri="{FF2B5EF4-FFF2-40B4-BE49-F238E27FC236}">
                  <a16:creationId xmlns:a16="http://schemas.microsoft.com/office/drawing/2014/main" id="{AB88ED8E-2B08-4A10-B953-40984C56E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0356" y="1032323"/>
              <a:ext cx="1058502" cy="823279"/>
            </a:xfrm>
            <a:prstGeom prst="rect">
              <a:avLst/>
            </a:prstGeom>
          </p:spPr>
        </p:pic>
      </p:grpSp>
      <p:sp>
        <p:nvSpPr>
          <p:cNvPr id="2" name="Title 1">
            <a:extLst>
              <a:ext uri="{FF2B5EF4-FFF2-40B4-BE49-F238E27FC236}">
                <a16:creationId xmlns:a16="http://schemas.microsoft.com/office/drawing/2014/main" id="{336F8EA4-F914-46A2-A65C-1029E01D5960}"/>
              </a:ext>
            </a:extLst>
          </p:cNvPr>
          <p:cNvSpPr>
            <a:spLocks noGrp="1"/>
          </p:cNvSpPr>
          <p:nvPr>
            <p:ph type="title"/>
          </p:nvPr>
        </p:nvSpPr>
        <p:spPr/>
        <p:txBody>
          <a:bodyPr>
            <a:normAutofit/>
          </a:bodyPr>
          <a:lstStyle/>
          <a:p>
            <a:r>
              <a:rPr lang="en-US" sz="2200" dirty="0">
                <a:latin typeface="Boxed Book" panose="02000506040000020004" pitchFamily="50" charset="0"/>
              </a:rPr>
              <a:t>FläktGroup SEMCO Products For Commercial Applications</a:t>
            </a:r>
            <a:endParaRPr lang="en-US" sz="2700" b="1" dirty="0"/>
          </a:p>
        </p:txBody>
      </p:sp>
      <p:grpSp>
        <p:nvGrpSpPr>
          <p:cNvPr id="7" name="Group 6">
            <a:extLst>
              <a:ext uri="{FF2B5EF4-FFF2-40B4-BE49-F238E27FC236}">
                <a16:creationId xmlns:a16="http://schemas.microsoft.com/office/drawing/2014/main" id="{CA81FCD4-CB46-49FD-87A5-B0654C327D61}"/>
              </a:ext>
            </a:extLst>
          </p:cNvPr>
          <p:cNvGrpSpPr/>
          <p:nvPr/>
        </p:nvGrpSpPr>
        <p:grpSpPr>
          <a:xfrm>
            <a:off x="6137585" y="1077454"/>
            <a:ext cx="1627576" cy="1564035"/>
            <a:chOff x="7467617" y="894254"/>
            <a:chExt cx="1627576" cy="1564035"/>
          </a:xfrm>
        </p:grpSpPr>
        <p:sp>
          <p:nvSpPr>
            <p:cNvPr id="57" name="TextBox 56">
              <a:extLst>
                <a:ext uri="{FF2B5EF4-FFF2-40B4-BE49-F238E27FC236}">
                  <a16:creationId xmlns:a16="http://schemas.microsoft.com/office/drawing/2014/main" id="{1E1783D1-2F59-47D2-A90C-A8F729E9F425}"/>
                </a:ext>
              </a:extLst>
            </p:cNvPr>
            <p:cNvSpPr txBox="1"/>
            <p:nvPr/>
          </p:nvSpPr>
          <p:spPr>
            <a:xfrm>
              <a:off x="7467617" y="894254"/>
              <a:ext cx="1627576" cy="1564035"/>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Unitary Energy Recovery Unit</a:t>
              </a:r>
            </a:p>
          </p:txBody>
        </p:sp>
        <p:pic>
          <p:nvPicPr>
            <p:cNvPr id="63" name="Picture 8">
              <a:extLst>
                <a:ext uri="{FF2B5EF4-FFF2-40B4-BE49-F238E27FC236}">
                  <a16:creationId xmlns:a16="http://schemas.microsoft.com/office/drawing/2014/main" id="{4B7890A3-8A11-47EA-A79E-C02A4B40A635}"/>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63558" y="1192558"/>
              <a:ext cx="1424648" cy="949763"/>
            </a:xfrm>
            <a:prstGeom prst="rect">
              <a:avLst/>
            </a:prstGeom>
            <a:noFill/>
            <a:extLst>
              <a:ext uri="{909E8E84-426E-40DD-AFC4-6F175D3DCCD1}">
                <a14:hiddenFill xmlns:a14="http://schemas.microsoft.com/office/drawing/2010/main">
                  <a:solidFill>
                    <a:srgbClr val="FFFFFF"/>
                  </a:solidFill>
                </a14:hiddenFill>
              </a:ext>
            </a:extLst>
          </p:spPr>
        </p:pic>
        <p:sp>
          <p:nvSpPr>
            <p:cNvPr id="68" name="Oval 67">
              <a:extLst>
                <a:ext uri="{FF2B5EF4-FFF2-40B4-BE49-F238E27FC236}">
                  <a16:creationId xmlns:a16="http://schemas.microsoft.com/office/drawing/2014/main" id="{0B14FDC9-B7BF-4820-8581-2F7A59647E75}"/>
                </a:ext>
              </a:extLst>
            </p:cNvPr>
            <p:cNvSpPr/>
            <p:nvPr/>
          </p:nvSpPr>
          <p:spPr>
            <a:xfrm>
              <a:off x="7574603" y="959805"/>
              <a:ext cx="1413604"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2" name="Straight Arrow Connector 71">
            <a:extLst>
              <a:ext uri="{FF2B5EF4-FFF2-40B4-BE49-F238E27FC236}">
                <a16:creationId xmlns:a16="http://schemas.microsoft.com/office/drawing/2014/main" id="{4505B82F-A3A2-4821-9B76-6354AB945818}"/>
              </a:ext>
            </a:extLst>
          </p:cNvPr>
          <p:cNvCxnSpPr>
            <a:cxnSpLocks/>
            <a:stCxn id="71" idx="6"/>
          </p:cNvCxnSpPr>
          <p:nvPr/>
        </p:nvCxnSpPr>
        <p:spPr>
          <a:xfrm>
            <a:off x="5101925" y="1659931"/>
            <a:ext cx="1023884" cy="128986"/>
          </a:xfrm>
          <a:prstGeom prst="straightConnector1">
            <a:avLst/>
          </a:prstGeom>
          <a:noFill/>
          <a:ln w="12700" cap="flat" cmpd="sng" algn="ctr">
            <a:solidFill>
              <a:sysClr val="window" lastClr="FFFFFF">
                <a:lumMod val="65000"/>
              </a:sysClr>
            </a:solidFill>
            <a:prstDash val="dash"/>
            <a:miter lim="800000"/>
            <a:tailEnd type="triangle"/>
          </a:ln>
          <a:effectLst/>
        </p:spPr>
      </p:cxnSp>
      <p:grpSp>
        <p:nvGrpSpPr>
          <p:cNvPr id="8" name="Group 7">
            <a:extLst>
              <a:ext uri="{FF2B5EF4-FFF2-40B4-BE49-F238E27FC236}">
                <a16:creationId xmlns:a16="http://schemas.microsoft.com/office/drawing/2014/main" id="{88235A3F-4AE9-4B05-8D29-51C857AD4BF5}"/>
              </a:ext>
            </a:extLst>
          </p:cNvPr>
          <p:cNvGrpSpPr/>
          <p:nvPr/>
        </p:nvGrpSpPr>
        <p:grpSpPr>
          <a:xfrm>
            <a:off x="1454965" y="1452914"/>
            <a:ext cx="1790333" cy="1811216"/>
            <a:chOff x="2784997" y="1269714"/>
            <a:chExt cx="1790333" cy="1811216"/>
          </a:xfrm>
        </p:grpSpPr>
        <p:sp>
          <p:nvSpPr>
            <p:cNvPr id="53" name="TextBox 52">
              <a:extLst>
                <a:ext uri="{FF2B5EF4-FFF2-40B4-BE49-F238E27FC236}">
                  <a16:creationId xmlns:a16="http://schemas.microsoft.com/office/drawing/2014/main" id="{8309375F-2346-4BD0-BAA4-52B5D3973BEF}"/>
                </a:ext>
              </a:extLst>
            </p:cNvPr>
            <p:cNvSpPr txBox="1"/>
            <p:nvPr/>
          </p:nvSpPr>
          <p:spPr>
            <a:xfrm>
              <a:off x="2784997" y="1269714"/>
              <a:ext cx="1790333" cy="181121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Applied Energy Recovery Unit</a:t>
              </a:r>
            </a:p>
          </p:txBody>
        </p:sp>
        <p:pic>
          <p:nvPicPr>
            <p:cNvPr id="60" name="Picture 59">
              <a:extLst>
                <a:ext uri="{FF2B5EF4-FFF2-40B4-BE49-F238E27FC236}">
                  <a16:creationId xmlns:a16="http://schemas.microsoft.com/office/drawing/2014/main" id="{5E4CA6E3-8F40-44F2-B313-140077A6494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872364" y="1555087"/>
              <a:ext cx="1554965" cy="1036643"/>
            </a:xfrm>
            <a:prstGeom prst="rect">
              <a:avLst/>
            </a:prstGeom>
          </p:spPr>
        </p:pic>
        <p:sp>
          <p:nvSpPr>
            <p:cNvPr id="73" name="Oval 72">
              <a:extLst>
                <a:ext uri="{FF2B5EF4-FFF2-40B4-BE49-F238E27FC236}">
                  <a16:creationId xmlns:a16="http://schemas.microsoft.com/office/drawing/2014/main" id="{3D7AEF05-AA3E-435A-B0DF-6990B880277C}"/>
                </a:ext>
              </a:extLst>
            </p:cNvPr>
            <p:cNvSpPr/>
            <p:nvPr/>
          </p:nvSpPr>
          <p:spPr>
            <a:xfrm>
              <a:off x="2894312" y="1355321"/>
              <a:ext cx="1554965"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4" name="Straight Arrow Connector 73">
            <a:extLst>
              <a:ext uri="{FF2B5EF4-FFF2-40B4-BE49-F238E27FC236}">
                <a16:creationId xmlns:a16="http://schemas.microsoft.com/office/drawing/2014/main" id="{82447828-7FF0-4952-8E66-175964C7A922}"/>
              </a:ext>
            </a:extLst>
          </p:cNvPr>
          <p:cNvCxnSpPr>
            <a:cxnSpLocks/>
            <a:stCxn id="71" idx="2"/>
          </p:cNvCxnSpPr>
          <p:nvPr/>
        </p:nvCxnSpPr>
        <p:spPr>
          <a:xfrm flipH="1">
            <a:off x="3161255" y="1659931"/>
            <a:ext cx="975160" cy="310959"/>
          </a:xfrm>
          <a:prstGeom prst="straightConnector1">
            <a:avLst/>
          </a:prstGeom>
          <a:noFill/>
          <a:ln w="12700" cap="flat" cmpd="sng" algn="ctr">
            <a:solidFill>
              <a:sysClr val="window" lastClr="FFFFFF">
                <a:lumMod val="65000"/>
              </a:sysClr>
            </a:solidFill>
            <a:prstDash val="dash"/>
            <a:miter lim="800000"/>
            <a:tailEnd type="triangle"/>
          </a:ln>
          <a:effectLst/>
        </p:spPr>
      </p:cxnSp>
      <p:cxnSp>
        <p:nvCxnSpPr>
          <p:cNvPr id="75" name="Straight Connector 74">
            <a:extLst>
              <a:ext uri="{FF2B5EF4-FFF2-40B4-BE49-F238E27FC236}">
                <a16:creationId xmlns:a16="http://schemas.microsoft.com/office/drawing/2014/main" id="{1210B03D-805A-44B8-B396-EE8D71182519}"/>
              </a:ext>
            </a:extLst>
          </p:cNvPr>
          <p:cNvCxnSpPr>
            <a:cxnSpLocks/>
          </p:cNvCxnSpPr>
          <p:nvPr/>
        </p:nvCxnSpPr>
        <p:spPr>
          <a:xfrm flipH="1" flipV="1">
            <a:off x="3132521" y="2424744"/>
            <a:ext cx="1224585" cy="527381"/>
          </a:xfrm>
          <a:prstGeom prst="line">
            <a:avLst/>
          </a:prstGeom>
          <a:noFill/>
          <a:ln w="19050" cap="flat" cmpd="sng" algn="ctr">
            <a:solidFill>
              <a:srgbClr val="003636"/>
            </a:solidFill>
            <a:prstDash val="solid"/>
            <a:miter lim="800000"/>
          </a:ln>
          <a:effectLst/>
        </p:spPr>
      </p:cxnSp>
      <p:grpSp>
        <p:nvGrpSpPr>
          <p:cNvPr id="6" name="Group 5">
            <a:extLst>
              <a:ext uri="{FF2B5EF4-FFF2-40B4-BE49-F238E27FC236}">
                <a16:creationId xmlns:a16="http://schemas.microsoft.com/office/drawing/2014/main" id="{2E2C155A-D9DD-4AC8-96DB-5389837E08C4}"/>
              </a:ext>
            </a:extLst>
          </p:cNvPr>
          <p:cNvGrpSpPr/>
          <p:nvPr/>
        </p:nvGrpSpPr>
        <p:grpSpPr>
          <a:xfrm>
            <a:off x="7070164" y="2594469"/>
            <a:ext cx="1627576" cy="1948995"/>
            <a:chOff x="8433093" y="2408304"/>
            <a:chExt cx="1627576" cy="1948995"/>
          </a:xfrm>
        </p:grpSpPr>
        <p:sp>
          <p:nvSpPr>
            <p:cNvPr id="58" name="TextBox 57">
              <a:extLst>
                <a:ext uri="{FF2B5EF4-FFF2-40B4-BE49-F238E27FC236}">
                  <a16:creationId xmlns:a16="http://schemas.microsoft.com/office/drawing/2014/main" id="{01A4CB6B-45F9-49A6-9ED7-87293B348768}"/>
                </a:ext>
              </a:extLst>
            </p:cNvPr>
            <p:cNvSpPr txBox="1"/>
            <p:nvPr/>
          </p:nvSpPr>
          <p:spPr>
            <a:xfrm>
              <a:off x="8433093" y="2408304"/>
              <a:ext cx="1627576" cy="1948995"/>
            </a:xfrm>
            <a:prstGeom prst="rect">
              <a:avLst/>
            </a:prstGeom>
            <a:noFill/>
            <a:effectLst>
              <a:outerShdw blurRad="63500" sx="102000" sy="102000" algn="ctr" rotWithShape="0">
                <a:prstClr val="black">
                  <a:alpha val="40000"/>
                </a:prstClr>
              </a:outerShdw>
            </a:effectLst>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Ductwork</a:t>
              </a:r>
            </a:p>
          </p:txBody>
        </p:sp>
        <p:pic>
          <p:nvPicPr>
            <p:cNvPr id="64" name="Picture 10">
              <a:extLst>
                <a:ext uri="{FF2B5EF4-FFF2-40B4-BE49-F238E27FC236}">
                  <a16:creationId xmlns:a16="http://schemas.microsoft.com/office/drawing/2014/main" id="{301F3CEC-5593-4B71-8AEE-FAE78DCAF4C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76295" y="3283506"/>
              <a:ext cx="1341175" cy="894115"/>
            </a:xfrm>
            <a:prstGeom prst="rect">
              <a:avLst/>
            </a:prstGeom>
            <a:noFill/>
            <a:extLst>
              <a:ext uri="{909E8E84-426E-40DD-AFC4-6F175D3DCCD1}">
                <a14:hiddenFill xmlns:a14="http://schemas.microsoft.com/office/drawing/2010/main">
                  <a:solidFill>
                    <a:srgbClr val="FFFFFF"/>
                  </a:solidFill>
                </a14:hiddenFill>
              </a:ext>
            </a:extLst>
          </p:spPr>
        </p:pic>
        <p:sp>
          <p:nvSpPr>
            <p:cNvPr id="76" name="Oval 75">
              <a:extLst>
                <a:ext uri="{FF2B5EF4-FFF2-40B4-BE49-F238E27FC236}">
                  <a16:creationId xmlns:a16="http://schemas.microsoft.com/office/drawing/2014/main" id="{8513B524-755A-4C6F-A715-1ED6DF32EF4D}"/>
                </a:ext>
              </a:extLst>
            </p:cNvPr>
            <p:cNvSpPr/>
            <p:nvPr/>
          </p:nvSpPr>
          <p:spPr>
            <a:xfrm>
              <a:off x="8715851" y="3199533"/>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7" name="Straight Connector 76">
            <a:extLst>
              <a:ext uri="{FF2B5EF4-FFF2-40B4-BE49-F238E27FC236}">
                <a16:creationId xmlns:a16="http://schemas.microsoft.com/office/drawing/2014/main" id="{F54A5FDC-FAB0-431E-8D01-411F4770BC6E}"/>
              </a:ext>
            </a:extLst>
          </p:cNvPr>
          <p:cNvCxnSpPr>
            <a:cxnSpLocks/>
          </p:cNvCxnSpPr>
          <p:nvPr/>
        </p:nvCxnSpPr>
        <p:spPr>
          <a:xfrm flipH="1">
            <a:off x="3040408" y="3850586"/>
            <a:ext cx="1803086" cy="1493050"/>
          </a:xfrm>
          <a:prstGeom prst="line">
            <a:avLst/>
          </a:prstGeom>
          <a:noFill/>
          <a:ln w="19050" cap="flat" cmpd="sng" algn="ctr">
            <a:solidFill>
              <a:srgbClr val="003636"/>
            </a:solidFill>
            <a:prstDash val="solid"/>
            <a:miter lim="800000"/>
          </a:ln>
          <a:effectLst/>
        </p:spPr>
      </p:cxnSp>
      <p:cxnSp>
        <p:nvCxnSpPr>
          <p:cNvPr id="78" name="Straight Connector 77">
            <a:extLst>
              <a:ext uri="{FF2B5EF4-FFF2-40B4-BE49-F238E27FC236}">
                <a16:creationId xmlns:a16="http://schemas.microsoft.com/office/drawing/2014/main" id="{E4C7D563-3B8D-426F-8865-336F11BAFC9B}"/>
              </a:ext>
            </a:extLst>
          </p:cNvPr>
          <p:cNvCxnSpPr>
            <a:cxnSpLocks/>
          </p:cNvCxnSpPr>
          <p:nvPr/>
        </p:nvCxnSpPr>
        <p:spPr>
          <a:xfrm flipH="1" flipV="1">
            <a:off x="5261016" y="3168161"/>
            <a:ext cx="2117170" cy="660588"/>
          </a:xfrm>
          <a:prstGeom prst="line">
            <a:avLst/>
          </a:prstGeom>
          <a:noFill/>
          <a:ln w="19050" cap="flat" cmpd="sng" algn="ctr">
            <a:solidFill>
              <a:srgbClr val="003636"/>
            </a:solidFill>
            <a:prstDash val="solid"/>
            <a:miter lim="800000"/>
          </a:ln>
          <a:effectLst/>
        </p:spPr>
      </p:cxnSp>
      <p:grpSp>
        <p:nvGrpSpPr>
          <p:cNvPr id="12" name="Group 11">
            <a:extLst>
              <a:ext uri="{FF2B5EF4-FFF2-40B4-BE49-F238E27FC236}">
                <a16:creationId xmlns:a16="http://schemas.microsoft.com/office/drawing/2014/main" id="{F71081CF-FED6-4E66-95D6-C680B3DBE4AF}"/>
              </a:ext>
            </a:extLst>
          </p:cNvPr>
          <p:cNvGrpSpPr/>
          <p:nvPr/>
        </p:nvGrpSpPr>
        <p:grpSpPr>
          <a:xfrm>
            <a:off x="470034" y="2537917"/>
            <a:ext cx="1969862" cy="2270090"/>
            <a:chOff x="1800066" y="2354717"/>
            <a:chExt cx="1969862" cy="2270090"/>
          </a:xfrm>
        </p:grpSpPr>
        <p:sp>
          <p:nvSpPr>
            <p:cNvPr id="50" name="TextBox 49">
              <a:extLst>
                <a:ext uri="{FF2B5EF4-FFF2-40B4-BE49-F238E27FC236}">
                  <a16:creationId xmlns:a16="http://schemas.microsoft.com/office/drawing/2014/main" id="{CAC806B5-4DAE-4040-ACE6-403930622702}"/>
                </a:ext>
              </a:extLst>
            </p:cNvPr>
            <p:cNvSpPr txBox="1"/>
            <p:nvPr/>
          </p:nvSpPr>
          <p:spPr>
            <a:xfrm>
              <a:off x="1800066" y="2354717"/>
              <a:ext cx="1969862" cy="2270090"/>
            </a:xfrm>
            <a:prstGeom prst="rect">
              <a:avLst/>
            </a:prstGeom>
            <a:noFill/>
          </p:spPr>
          <p:txBody>
            <a:bodyPr wrap="square" rtlCol="0">
              <a:prstTxWarp prst="textArchDown">
                <a:avLst>
                  <a:gd name="adj" fmla="val 21414436"/>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NEUTON Pump</a:t>
              </a:r>
            </a:p>
          </p:txBody>
        </p:sp>
        <p:pic>
          <p:nvPicPr>
            <p:cNvPr id="66" name="Picture 12">
              <a:extLst>
                <a:ext uri="{FF2B5EF4-FFF2-40B4-BE49-F238E27FC236}">
                  <a16:creationId xmlns:a16="http://schemas.microsoft.com/office/drawing/2014/main" id="{2E35DEB4-906C-43FB-B778-37DC2C3F763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17759" y="3667386"/>
              <a:ext cx="1040861" cy="693907"/>
            </a:xfrm>
            <a:prstGeom prst="rect">
              <a:avLst/>
            </a:prstGeom>
            <a:noFill/>
            <a:extLst>
              <a:ext uri="{909E8E84-426E-40DD-AFC4-6F175D3DCCD1}">
                <a14:hiddenFill xmlns:a14="http://schemas.microsoft.com/office/drawing/2010/main">
                  <a:solidFill>
                    <a:srgbClr val="FFFFFF"/>
                  </a:solidFill>
                </a14:hiddenFill>
              </a:ext>
            </a:extLst>
          </p:spPr>
        </p:pic>
        <p:sp>
          <p:nvSpPr>
            <p:cNvPr id="79" name="Oval 78">
              <a:extLst>
                <a:ext uri="{FF2B5EF4-FFF2-40B4-BE49-F238E27FC236}">
                  <a16:creationId xmlns:a16="http://schemas.microsoft.com/office/drawing/2014/main" id="{629D4DB7-9834-4D3B-96A4-EE796FCA8B92}"/>
                </a:ext>
              </a:extLst>
            </p:cNvPr>
            <p:cNvSpPr/>
            <p:nvPr/>
          </p:nvSpPr>
          <p:spPr>
            <a:xfrm>
              <a:off x="2228600" y="3451075"/>
              <a:ext cx="1083929" cy="10857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0" name="Straight Connector 79">
            <a:extLst>
              <a:ext uri="{FF2B5EF4-FFF2-40B4-BE49-F238E27FC236}">
                <a16:creationId xmlns:a16="http://schemas.microsoft.com/office/drawing/2014/main" id="{18570F15-70A2-4EBC-ACA0-7435DA7A5417}"/>
              </a:ext>
            </a:extLst>
          </p:cNvPr>
          <p:cNvCxnSpPr>
            <a:cxnSpLocks/>
            <a:stCxn id="79" idx="6"/>
          </p:cNvCxnSpPr>
          <p:nvPr/>
        </p:nvCxnSpPr>
        <p:spPr>
          <a:xfrm flipV="1">
            <a:off x="1982497" y="3642979"/>
            <a:ext cx="2374610" cy="534153"/>
          </a:xfrm>
          <a:prstGeom prst="line">
            <a:avLst/>
          </a:prstGeom>
          <a:noFill/>
          <a:ln w="19050" cap="flat" cmpd="sng" algn="ctr">
            <a:solidFill>
              <a:srgbClr val="003636"/>
            </a:solidFill>
            <a:prstDash val="solid"/>
            <a:miter lim="800000"/>
          </a:ln>
          <a:effectLst/>
        </p:spPr>
      </p:cxnSp>
      <p:grpSp>
        <p:nvGrpSpPr>
          <p:cNvPr id="18" name="Group 17">
            <a:extLst>
              <a:ext uri="{FF2B5EF4-FFF2-40B4-BE49-F238E27FC236}">
                <a16:creationId xmlns:a16="http://schemas.microsoft.com/office/drawing/2014/main" id="{373453B4-ED71-4AF6-9783-A5FB2E2C445D}"/>
              </a:ext>
            </a:extLst>
          </p:cNvPr>
          <p:cNvGrpSpPr/>
          <p:nvPr/>
        </p:nvGrpSpPr>
        <p:grpSpPr>
          <a:xfrm>
            <a:off x="6551134" y="4433849"/>
            <a:ext cx="1465897" cy="1420865"/>
            <a:chOff x="7881166" y="4250649"/>
            <a:chExt cx="1465897" cy="1420865"/>
          </a:xfrm>
        </p:grpSpPr>
        <p:sp>
          <p:nvSpPr>
            <p:cNvPr id="52" name="TextBox 51">
              <a:extLst>
                <a:ext uri="{FF2B5EF4-FFF2-40B4-BE49-F238E27FC236}">
                  <a16:creationId xmlns:a16="http://schemas.microsoft.com/office/drawing/2014/main" id="{07F0368F-F29A-4DD8-A5CC-2CF15B696BED}"/>
                </a:ext>
              </a:extLst>
            </p:cNvPr>
            <p:cNvSpPr txBox="1"/>
            <p:nvPr/>
          </p:nvSpPr>
          <p:spPr>
            <a:xfrm>
              <a:off x="7881166" y="4250649"/>
              <a:ext cx="1465897" cy="1420865"/>
            </a:xfrm>
            <a:prstGeom prst="rect">
              <a:avLst/>
            </a:prstGeom>
            <a:noFill/>
          </p:spPr>
          <p:txBody>
            <a:bodyPr wrap="square" rtlCol="0">
              <a:prstTxWarp prst="textArchDown">
                <a:avLst>
                  <a:gd name="adj" fmla="val 38043"/>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Sound Attenuation Panels</a:t>
              </a:r>
            </a:p>
          </p:txBody>
        </p:sp>
        <p:pic>
          <p:nvPicPr>
            <p:cNvPr id="65" name="Picture 12">
              <a:extLst>
                <a:ext uri="{FF2B5EF4-FFF2-40B4-BE49-F238E27FC236}">
                  <a16:creationId xmlns:a16="http://schemas.microsoft.com/office/drawing/2014/main" id="{8D60147B-B8F5-433F-AD9E-9BA6EB4FC7A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19536" y="4670936"/>
              <a:ext cx="1000434" cy="666956"/>
            </a:xfrm>
            <a:prstGeom prst="rect">
              <a:avLst/>
            </a:prstGeom>
            <a:noFill/>
            <a:extLst>
              <a:ext uri="{909E8E84-426E-40DD-AFC4-6F175D3DCCD1}">
                <a14:hiddenFill xmlns:a14="http://schemas.microsoft.com/office/drawing/2010/main">
                  <a:solidFill>
                    <a:srgbClr val="FFFFFF"/>
                  </a:solidFill>
                </a14:hiddenFill>
              </a:ext>
            </a:extLst>
          </p:spPr>
        </p:pic>
        <p:sp>
          <p:nvSpPr>
            <p:cNvPr id="81" name="Oval 80">
              <a:extLst>
                <a:ext uri="{FF2B5EF4-FFF2-40B4-BE49-F238E27FC236}">
                  <a16:creationId xmlns:a16="http://schemas.microsoft.com/office/drawing/2014/main" id="{F5063671-EDE6-4278-900B-56C5FFE70DEF}"/>
                </a:ext>
              </a:extLst>
            </p:cNvPr>
            <p:cNvSpPr/>
            <p:nvPr/>
          </p:nvSpPr>
          <p:spPr>
            <a:xfrm>
              <a:off x="8033217" y="4398032"/>
              <a:ext cx="1175507" cy="11732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2" name="Straight Connector 81">
            <a:extLst>
              <a:ext uri="{FF2B5EF4-FFF2-40B4-BE49-F238E27FC236}">
                <a16:creationId xmlns:a16="http://schemas.microsoft.com/office/drawing/2014/main" id="{AF460409-1EBA-42D7-9BD2-FB51A14F221F}"/>
              </a:ext>
            </a:extLst>
          </p:cNvPr>
          <p:cNvCxnSpPr>
            <a:cxnSpLocks/>
          </p:cNvCxnSpPr>
          <p:nvPr/>
        </p:nvCxnSpPr>
        <p:spPr>
          <a:xfrm flipH="1" flipV="1">
            <a:off x="6244572" y="4240981"/>
            <a:ext cx="615880" cy="525028"/>
          </a:xfrm>
          <a:prstGeom prst="line">
            <a:avLst/>
          </a:prstGeom>
          <a:noFill/>
          <a:ln w="19050" cap="flat" cmpd="sng" algn="ctr">
            <a:solidFill>
              <a:srgbClr val="003636"/>
            </a:solidFill>
            <a:prstDash val="solid"/>
            <a:miter lim="800000"/>
          </a:ln>
          <a:effectLst/>
        </p:spPr>
      </p:cxnSp>
      <p:cxnSp>
        <p:nvCxnSpPr>
          <p:cNvPr id="83" name="Straight Connector 82">
            <a:extLst>
              <a:ext uri="{FF2B5EF4-FFF2-40B4-BE49-F238E27FC236}">
                <a16:creationId xmlns:a16="http://schemas.microsoft.com/office/drawing/2014/main" id="{C8E7187B-E6D5-4794-9121-A3D79F55428F}"/>
              </a:ext>
            </a:extLst>
          </p:cNvPr>
          <p:cNvCxnSpPr>
            <a:cxnSpLocks/>
          </p:cNvCxnSpPr>
          <p:nvPr/>
        </p:nvCxnSpPr>
        <p:spPr>
          <a:xfrm flipH="1">
            <a:off x="5261015" y="4804264"/>
            <a:ext cx="335697" cy="561124"/>
          </a:xfrm>
          <a:prstGeom prst="line">
            <a:avLst/>
          </a:prstGeom>
          <a:noFill/>
          <a:ln w="19050" cap="flat" cmpd="sng" algn="ctr">
            <a:solidFill>
              <a:srgbClr val="003636"/>
            </a:solidFill>
            <a:prstDash val="solid"/>
            <a:miter lim="800000"/>
          </a:ln>
          <a:effectLst/>
        </p:spPr>
      </p:cxnSp>
      <p:grpSp>
        <p:nvGrpSpPr>
          <p:cNvPr id="17" name="Group 16">
            <a:extLst>
              <a:ext uri="{FF2B5EF4-FFF2-40B4-BE49-F238E27FC236}">
                <a16:creationId xmlns:a16="http://schemas.microsoft.com/office/drawing/2014/main" id="{544545B4-350D-45E5-954A-E2CECC2B7FAC}"/>
              </a:ext>
            </a:extLst>
          </p:cNvPr>
          <p:cNvGrpSpPr/>
          <p:nvPr/>
        </p:nvGrpSpPr>
        <p:grpSpPr>
          <a:xfrm>
            <a:off x="4335038" y="4515375"/>
            <a:ext cx="1627576" cy="1948995"/>
            <a:chOff x="5635014" y="4351808"/>
            <a:chExt cx="1627576" cy="1948995"/>
          </a:xfrm>
        </p:grpSpPr>
        <p:grpSp>
          <p:nvGrpSpPr>
            <p:cNvPr id="16" name="Group 15">
              <a:extLst>
                <a:ext uri="{FF2B5EF4-FFF2-40B4-BE49-F238E27FC236}">
                  <a16:creationId xmlns:a16="http://schemas.microsoft.com/office/drawing/2014/main" id="{A275AAA5-A158-47BD-97F4-E3D3CD161A7F}"/>
                </a:ext>
              </a:extLst>
            </p:cNvPr>
            <p:cNvGrpSpPr/>
            <p:nvPr/>
          </p:nvGrpSpPr>
          <p:grpSpPr>
            <a:xfrm>
              <a:off x="5635014" y="4351808"/>
              <a:ext cx="1627576" cy="1948995"/>
              <a:chOff x="5635014" y="4351808"/>
              <a:chExt cx="1627576" cy="1948995"/>
            </a:xfrm>
          </p:grpSpPr>
          <p:sp>
            <p:nvSpPr>
              <p:cNvPr id="51" name="TextBox 50">
                <a:extLst>
                  <a:ext uri="{FF2B5EF4-FFF2-40B4-BE49-F238E27FC236}">
                    <a16:creationId xmlns:a16="http://schemas.microsoft.com/office/drawing/2014/main" id="{6A27800F-028F-4F5E-B85C-7C10B5591FBA}"/>
                  </a:ext>
                </a:extLst>
              </p:cNvPr>
              <p:cNvSpPr txBox="1"/>
              <p:nvPr/>
            </p:nvSpPr>
            <p:spPr>
              <a:xfrm>
                <a:off x="5635014" y="4351808"/>
                <a:ext cx="1627576" cy="1948995"/>
              </a:xfrm>
              <a:prstGeom prst="rect">
                <a:avLst/>
              </a:prstGeom>
              <a:noFill/>
              <a:ln>
                <a:noFill/>
              </a:ln>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Fire-Rated Panels</a:t>
                </a:r>
              </a:p>
            </p:txBody>
          </p:sp>
          <p:pic>
            <p:nvPicPr>
              <p:cNvPr id="67" name="Picture 20">
                <a:extLst>
                  <a:ext uri="{FF2B5EF4-FFF2-40B4-BE49-F238E27FC236}">
                    <a16:creationId xmlns:a16="http://schemas.microsoft.com/office/drawing/2014/main" id="{DC2D0ED9-9121-4E86-BDCB-CB1ED7BE0A4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89994" y="5292770"/>
                <a:ext cx="1283927" cy="855952"/>
              </a:xfrm>
              <a:prstGeom prst="rect">
                <a:avLst/>
              </a:prstGeom>
              <a:noFill/>
              <a:extLst>
                <a:ext uri="{909E8E84-426E-40DD-AFC4-6F175D3DCCD1}">
                  <a14:hiddenFill xmlns:a14="http://schemas.microsoft.com/office/drawing/2010/main">
                    <a:solidFill>
                      <a:srgbClr val="FFFFFF"/>
                    </a:solidFill>
                  </a14:hiddenFill>
                </a:ext>
              </a:extLst>
            </p:spPr>
          </p:pic>
        </p:grpSp>
        <p:sp>
          <p:nvSpPr>
            <p:cNvPr id="84" name="Oval 83">
              <a:extLst>
                <a:ext uri="{FF2B5EF4-FFF2-40B4-BE49-F238E27FC236}">
                  <a16:creationId xmlns:a16="http://schemas.microsoft.com/office/drawing/2014/main" id="{B210804B-4D47-4420-AB4D-1EBCB9F685C0}"/>
                </a:ext>
              </a:extLst>
            </p:cNvPr>
            <p:cNvSpPr/>
            <p:nvPr/>
          </p:nvSpPr>
          <p:spPr>
            <a:xfrm>
              <a:off x="5900926" y="5159130"/>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8" name="Straight Connector 87">
            <a:extLst>
              <a:ext uri="{FF2B5EF4-FFF2-40B4-BE49-F238E27FC236}">
                <a16:creationId xmlns:a16="http://schemas.microsoft.com/office/drawing/2014/main" id="{13FC2DAA-21B1-4E56-BCBE-D7177013D446}"/>
              </a:ext>
            </a:extLst>
          </p:cNvPr>
          <p:cNvCxnSpPr>
            <a:cxnSpLocks/>
            <a:endCxn id="73" idx="3"/>
          </p:cNvCxnSpPr>
          <p:nvPr/>
        </p:nvCxnSpPr>
        <p:spPr>
          <a:xfrm flipV="1">
            <a:off x="1704445" y="2745108"/>
            <a:ext cx="87553" cy="236504"/>
          </a:xfrm>
          <a:prstGeom prst="line">
            <a:avLst/>
          </a:prstGeom>
          <a:noFill/>
          <a:ln w="19050" cap="flat" cmpd="sng" algn="ctr">
            <a:solidFill>
              <a:srgbClr val="003636"/>
            </a:solidFill>
            <a:prstDash val="solid"/>
            <a:miter lim="800000"/>
          </a:ln>
          <a:effectLst/>
        </p:spPr>
      </p:cxnSp>
      <p:cxnSp>
        <p:nvCxnSpPr>
          <p:cNvPr id="89" name="Straight Connector 88">
            <a:extLst>
              <a:ext uri="{FF2B5EF4-FFF2-40B4-BE49-F238E27FC236}">
                <a16:creationId xmlns:a16="http://schemas.microsoft.com/office/drawing/2014/main" id="{73B5127A-6ECD-4929-B9AC-B2824CE4E0AB}"/>
              </a:ext>
            </a:extLst>
          </p:cNvPr>
          <p:cNvCxnSpPr>
            <a:cxnSpLocks/>
          </p:cNvCxnSpPr>
          <p:nvPr/>
        </p:nvCxnSpPr>
        <p:spPr>
          <a:xfrm flipH="1" flipV="1">
            <a:off x="1981789" y="5389735"/>
            <a:ext cx="192785" cy="165196"/>
          </a:xfrm>
          <a:prstGeom prst="line">
            <a:avLst/>
          </a:prstGeom>
          <a:noFill/>
          <a:ln w="19050" cap="flat" cmpd="sng" algn="ctr">
            <a:solidFill>
              <a:srgbClr val="003636"/>
            </a:solidFill>
            <a:prstDash val="solid"/>
            <a:miter lim="800000"/>
          </a:ln>
          <a:effectLst/>
        </p:spPr>
      </p:cxnSp>
      <p:pic>
        <p:nvPicPr>
          <p:cNvPr id="90" name="Picture 8">
            <a:extLst>
              <a:ext uri="{FF2B5EF4-FFF2-40B4-BE49-F238E27FC236}">
                <a16:creationId xmlns:a16="http://schemas.microsoft.com/office/drawing/2014/main" id="{13B22820-0D77-4440-BF98-F66A24B96D93}"/>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9865" r="21746" b="12705"/>
          <a:stretch/>
        </p:blipFill>
        <p:spPr bwMode="auto">
          <a:xfrm>
            <a:off x="1337774" y="2858897"/>
            <a:ext cx="538768" cy="536991"/>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8">
            <a:extLst>
              <a:ext uri="{FF2B5EF4-FFF2-40B4-BE49-F238E27FC236}">
                <a16:creationId xmlns:a16="http://schemas.microsoft.com/office/drawing/2014/main" id="{5500F3A7-2D17-4A42-9EB3-59A37B037BAA}"/>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9865" r="21746" b="12705"/>
          <a:stretch/>
        </p:blipFill>
        <p:spPr bwMode="auto">
          <a:xfrm>
            <a:off x="1449584" y="4875784"/>
            <a:ext cx="538768" cy="536991"/>
          </a:xfrm>
          <a:prstGeom prst="rect">
            <a:avLst/>
          </a:prstGeom>
          <a:noFill/>
          <a:extLst>
            <a:ext uri="{909E8E84-426E-40DD-AFC4-6F175D3DCCD1}">
              <a14:hiddenFill xmlns:a14="http://schemas.microsoft.com/office/drawing/2010/main">
                <a:solidFill>
                  <a:srgbClr val="FFFFFF"/>
                </a:solidFill>
              </a14:hiddenFill>
            </a:ext>
          </a:extLst>
        </p:spPr>
      </p:pic>
      <p:cxnSp>
        <p:nvCxnSpPr>
          <p:cNvPr id="92" name="Straight Connector 91">
            <a:extLst>
              <a:ext uri="{FF2B5EF4-FFF2-40B4-BE49-F238E27FC236}">
                <a16:creationId xmlns:a16="http://schemas.microsoft.com/office/drawing/2014/main" id="{F07E8189-75E7-49AE-9179-6D6A542AC25F}"/>
              </a:ext>
            </a:extLst>
          </p:cNvPr>
          <p:cNvCxnSpPr>
            <a:cxnSpLocks/>
            <a:stCxn id="79" idx="0"/>
          </p:cNvCxnSpPr>
          <p:nvPr/>
        </p:nvCxnSpPr>
        <p:spPr>
          <a:xfrm flipV="1">
            <a:off x="1440532" y="3393275"/>
            <a:ext cx="86864" cy="240999"/>
          </a:xfrm>
          <a:prstGeom prst="line">
            <a:avLst/>
          </a:prstGeom>
          <a:noFill/>
          <a:ln w="19050" cap="flat" cmpd="sng" algn="ctr">
            <a:solidFill>
              <a:srgbClr val="003636"/>
            </a:solidFill>
            <a:prstDash val="solid"/>
            <a:miter lim="800000"/>
          </a:ln>
          <a:effectLst/>
        </p:spPr>
      </p:cxnSp>
      <p:cxnSp>
        <p:nvCxnSpPr>
          <p:cNvPr id="93" name="Straight Connector 92">
            <a:extLst>
              <a:ext uri="{FF2B5EF4-FFF2-40B4-BE49-F238E27FC236}">
                <a16:creationId xmlns:a16="http://schemas.microsoft.com/office/drawing/2014/main" id="{0DAC4DE5-4BAB-478C-A4AE-44A4804EFB9A}"/>
              </a:ext>
            </a:extLst>
          </p:cNvPr>
          <p:cNvCxnSpPr>
            <a:cxnSpLocks/>
          </p:cNvCxnSpPr>
          <p:nvPr/>
        </p:nvCxnSpPr>
        <p:spPr>
          <a:xfrm flipH="1" flipV="1">
            <a:off x="1349449" y="4857496"/>
            <a:ext cx="245534" cy="214451"/>
          </a:xfrm>
          <a:prstGeom prst="line">
            <a:avLst/>
          </a:prstGeom>
          <a:noFill/>
          <a:ln w="19050" cap="flat" cmpd="sng" algn="ctr">
            <a:solidFill>
              <a:srgbClr val="003636"/>
            </a:solidFill>
            <a:prstDash val="solid"/>
            <a:miter lim="800000"/>
          </a:ln>
          <a:effectLst/>
        </p:spPr>
      </p:cxnSp>
      <p:grpSp>
        <p:nvGrpSpPr>
          <p:cNvPr id="10" name="Group 9">
            <a:extLst>
              <a:ext uri="{FF2B5EF4-FFF2-40B4-BE49-F238E27FC236}">
                <a16:creationId xmlns:a16="http://schemas.microsoft.com/office/drawing/2014/main" id="{29376627-0DD7-41F4-8E44-3DF5950D249B}"/>
              </a:ext>
            </a:extLst>
          </p:cNvPr>
          <p:cNvGrpSpPr/>
          <p:nvPr/>
        </p:nvGrpSpPr>
        <p:grpSpPr>
          <a:xfrm>
            <a:off x="1858832" y="4254413"/>
            <a:ext cx="1627576" cy="2124025"/>
            <a:chOff x="3188864" y="4071213"/>
            <a:chExt cx="1627576" cy="2124025"/>
          </a:xfrm>
        </p:grpSpPr>
        <p:sp>
          <p:nvSpPr>
            <p:cNvPr id="59" name="TextBox 58">
              <a:extLst>
                <a:ext uri="{FF2B5EF4-FFF2-40B4-BE49-F238E27FC236}">
                  <a16:creationId xmlns:a16="http://schemas.microsoft.com/office/drawing/2014/main" id="{4DF2D40F-3BD6-4E82-BCCD-49CAB0AF1FC7}"/>
                </a:ext>
              </a:extLst>
            </p:cNvPr>
            <p:cNvSpPr txBox="1"/>
            <p:nvPr/>
          </p:nvSpPr>
          <p:spPr>
            <a:xfrm>
              <a:off x="3188864" y="4071213"/>
              <a:ext cx="1627576" cy="2124025"/>
            </a:xfrm>
            <a:prstGeom prst="rect">
              <a:avLst/>
            </a:prstGeom>
            <a:noFill/>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Chilled Beams</a:t>
              </a:r>
            </a:p>
          </p:txBody>
        </p:sp>
        <p:sp>
          <p:nvSpPr>
            <p:cNvPr id="69" name="Oval 68">
              <a:extLst>
                <a:ext uri="{FF2B5EF4-FFF2-40B4-BE49-F238E27FC236}">
                  <a16:creationId xmlns:a16="http://schemas.microsoft.com/office/drawing/2014/main" id="{16CAB6E8-7E7F-4880-B368-559BEAE2D328}"/>
                </a:ext>
              </a:extLst>
            </p:cNvPr>
            <p:cNvSpPr/>
            <p:nvPr/>
          </p:nvSpPr>
          <p:spPr>
            <a:xfrm>
              <a:off x="3471665" y="5023736"/>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5" name="Picture 4" descr="A picture containing text&#10;&#10;Description automatically generated">
              <a:extLst>
                <a:ext uri="{FF2B5EF4-FFF2-40B4-BE49-F238E27FC236}">
                  <a16:creationId xmlns:a16="http://schemas.microsoft.com/office/drawing/2014/main" id="{5A172404-B78F-42E6-A7C2-2762D4FCBA8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527755" y="5244948"/>
              <a:ext cx="953361" cy="575495"/>
            </a:xfrm>
            <a:prstGeom prst="rect">
              <a:avLst/>
            </a:prstGeom>
          </p:spPr>
        </p:pic>
      </p:grpSp>
      <p:cxnSp>
        <p:nvCxnSpPr>
          <p:cNvPr id="70" name="Straight Connector 69">
            <a:extLst>
              <a:ext uri="{FF2B5EF4-FFF2-40B4-BE49-F238E27FC236}">
                <a16:creationId xmlns:a16="http://schemas.microsoft.com/office/drawing/2014/main" id="{3E3B8B77-5A02-4ACC-871F-7D6740539B6C}"/>
              </a:ext>
            </a:extLst>
          </p:cNvPr>
          <p:cNvCxnSpPr>
            <a:cxnSpLocks/>
            <a:stCxn id="68" idx="3"/>
          </p:cNvCxnSpPr>
          <p:nvPr/>
        </p:nvCxnSpPr>
        <p:spPr>
          <a:xfrm flipH="1">
            <a:off x="5915711" y="2349593"/>
            <a:ext cx="535877" cy="602533"/>
          </a:xfrm>
          <a:prstGeom prst="line">
            <a:avLst/>
          </a:prstGeom>
          <a:noFill/>
          <a:ln w="19050" cap="flat" cmpd="sng" algn="ctr">
            <a:solidFill>
              <a:srgbClr val="003636"/>
            </a:solidFill>
            <a:prstDash val="solid"/>
            <a:miter lim="800000"/>
          </a:ln>
          <a:effectLst/>
        </p:spPr>
      </p:cxnSp>
      <p:pic>
        <p:nvPicPr>
          <p:cNvPr id="3" name="Picture 2">
            <a:extLst>
              <a:ext uri="{FF2B5EF4-FFF2-40B4-BE49-F238E27FC236}">
                <a16:creationId xmlns:a16="http://schemas.microsoft.com/office/drawing/2014/main" id="{0CC23A9E-21AB-F7BC-5627-9BC9DB8DC21A}"/>
              </a:ext>
            </a:extLst>
          </p:cNvPr>
          <p:cNvPicPr>
            <a:picLocks noChangeAspect="1"/>
          </p:cNvPicPr>
          <p:nvPr/>
        </p:nvPicPr>
        <p:blipFill rotWithShape="1">
          <a:blip r:embed="rId13">
            <a:extLst>
              <a:ext uri="{BEBA8EAE-BF5A-486C-A8C5-ECC9F3942E4B}">
                <a14:imgProps xmlns:a14="http://schemas.microsoft.com/office/drawing/2010/main">
                  <a14:imgLayer r:embed="rId14">
                    <a14:imgEffect>
                      <a14:sharpenSoften amount="25000"/>
                    </a14:imgEffect>
                  </a14:imgLayer>
                </a14:imgProps>
              </a:ext>
            </a:extLst>
          </a:blip>
          <a:srcRect l="2669" r="3501"/>
          <a:stretch/>
        </p:blipFill>
        <p:spPr>
          <a:xfrm>
            <a:off x="9834022" y="732025"/>
            <a:ext cx="2346548" cy="6125975"/>
          </a:xfrm>
          <a:prstGeom prst="rect">
            <a:avLst/>
          </a:prstGeom>
        </p:spPr>
      </p:pic>
    </p:spTree>
    <p:extLst>
      <p:ext uri="{BB962C8B-B14F-4D97-AF65-F5344CB8AC3E}">
        <p14:creationId xmlns:p14="http://schemas.microsoft.com/office/powerpoint/2010/main" val="1483799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nsertedImage">
            <a:extLst>
              <a:ext uri="{FF2B5EF4-FFF2-40B4-BE49-F238E27FC236}">
                <a16:creationId xmlns:a16="http://schemas.microsoft.com/office/drawing/2014/main" id="{7E59E128-9DB4-1EC9-0D49-53161CDEB3B0}"/>
              </a:ext>
            </a:extLst>
          </p:cNvPr>
          <p:cNvPicPr>
            <a:picLocks noGrp="1"/>
          </p:cNvPicPr>
          <p:nvPr>
            <p:ph type="pic" idx="1"/>
          </p:nvPr>
        </p:nvPicPr>
        <p:blipFill rotWithShape="1">
          <a:blip r:embed="rId3">
            <a:extLst>
              <a:ext uri="{28A0092B-C50C-407E-A947-70E740481C1C}">
                <a14:useLocalDpi xmlns:a14="http://schemas.microsoft.com/office/drawing/2010/main" val="0"/>
              </a:ext>
            </a:extLst>
          </a:blip>
          <a:srcRect l="55364" t="7686" r="-35" b="4979"/>
          <a:stretch/>
        </p:blipFill>
        <p:spPr>
          <a:xfrm>
            <a:off x="13645" y="0"/>
            <a:ext cx="6378054" cy="6858001"/>
          </a:xfrm>
        </p:spPr>
      </p:pic>
      <p:grpSp>
        <p:nvGrpSpPr>
          <p:cNvPr id="23" name="Group 22">
            <a:extLst>
              <a:ext uri="{FF2B5EF4-FFF2-40B4-BE49-F238E27FC236}">
                <a16:creationId xmlns:a16="http://schemas.microsoft.com/office/drawing/2014/main" id="{65BF8CA7-8A4A-58CE-C239-0B930E1502B6}"/>
              </a:ext>
            </a:extLst>
          </p:cNvPr>
          <p:cNvGrpSpPr/>
          <p:nvPr/>
        </p:nvGrpSpPr>
        <p:grpSpPr>
          <a:xfrm>
            <a:off x="6340987" y="0"/>
            <a:ext cx="5837367" cy="6858000"/>
            <a:chOff x="6340987" y="0"/>
            <a:chExt cx="5837367" cy="6858000"/>
          </a:xfrm>
        </p:grpSpPr>
        <p:pic>
          <p:nvPicPr>
            <p:cNvPr id="20" name="InsertedImage">
              <a:extLst>
                <a:ext uri="{FF2B5EF4-FFF2-40B4-BE49-F238E27FC236}">
                  <a16:creationId xmlns:a16="http://schemas.microsoft.com/office/drawing/2014/main" id="{7702A9C4-1778-F47A-0473-0A40AAFF94FD}"/>
                </a:ext>
              </a:extLst>
            </p:cNvPr>
            <p:cNvPicPr>
              <a:picLocks/>
            </p:cNvPicPr>
            <p:nvPr/>
          </p:nvPicPr>
          <p:blipFill rotWithShape="1">
            <a:blip r:embed="rId3">
              <a:extLst>
                <a:ext uri="{28A0092B-C50C-407E-A947-70E740481C1C}">
                  <a14:useLocalDpi xmlns:a14="http://schemas.microsoft.com/office/drawing/2010/main" val="0"/>
                </a:ext>
              </a:extLst>
            </a:blip>
            <a:srcRect l="16874" t="7686" r="42023" b="4979"/>
            <a:stretch/>
          </p:blipFill>
          <p:spPr>
            <a:xfrm flipH="1">
              <a:off x="6340987" y="0"/>
              <a:ext cx="5837367" cy="6858000"/>
            </a:xfrm>
            <a:prstGeom prst="rect">
              <a:avLst/>
            </a:prstGeom>
          </p:spPr>
        </p:pic>
        <p:pic>
          <p:nvPicPr>
            <p:cNvPr id="21" name="InsertedImage">
              <a:extLst>
                <a:ext uri="{FF2B5EF4-FFF2-40B4-BE49-F238E27FC236}">
                  <a16:creationId xmlns:a16="http://schemas.microsoft.com/office/drawing/2014/main" id="{28066FBA-EF8B-B690-858D-1A54D19947DF}"/>
                </a:ext>
              </a:extLst>
            </p:cNvPr>
            <p:cNvPicPr>
              <a:picLocks/>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34163" t="54584" r="63160" b="34988"/>
            <a:stretch/>
          </p:blipFill>
          <p:spPr>
            <a:xfrm>
              <a:off x="9379886" y="3690013"/>
              <a:ext cx="473064" cy="842749"/>
            </a:xfrm>
            <a:prstGeom prst="rect">
              <a:avLst/>
            </a:prstGeom>
          </p:spPr>
        </p:pic>
      </p:grpSp>
      <p:pic>
        <p:nvPicPr>
          <p:cNvPr id="30" name="InsertedImage">
            <a:extLst>
              <a:ext uri="{FF2B5EF4-FFF2-40B4-BE49-F238E27FC236}">
                <a16:creationId xmlns:a16="http://schemas.microsoft.com/office/drawing/2014/main" id="{C16F7600-E495-D9A7-37C4-155C10B87C97}"/>
              </a:ext>
            </a:extLst>
          </p:cNvPr>
          <p:cNvPicPr>
            <a:picLocks/>
          </p:cNvPicPr>
          <p:nvPr/>
        </p:nvPicPr>
        <p:blipFill rotWithShape="1">
          <a:blip r:embed="rId6">
            <a:extLst>
              <a:ext uri="{BEBA8EAE-BF5A-486C-A8C5-ECC9F3942E4B}">
                <a14:imgProps xmlns:a14="http://schemas.microsoft.com/office/drawing/2010/main">
                  <a14:imgLayer r:embed="rId7">
                    <a14:imgEffect>
                      <a14:backgroundRemoval t="9956" b="98933" l="10000" r="90650">
                        <a14:foregroundMark x1="63600" y1="31644" x2="65600" y2="29867"/>
                        <a14:foregroundMark x1="87550" y1="40622" x2="90600" y2="47111"/>
                        <a14:foregroundMark x1="90600" y1="47111" x2="90650" y2="48000"/>
                        <a14:foregroundMark x1="85400" y1="91733" x2="87550" y2="98933"/>
                        <a14:foregroundMark x1="87550" y1="98933" x2="87550" y2="98933"/>
                        <a14:foregroundMark x1="66500" y1="40178" x2="67050" y2="43378"/>
                        <a14:foregroundMark x1="67500" y1="43200" x2="67500" y2="42578"/>
                        <a14:foregroundMark x1="67600" y1="44000" x2="67950" y2="43822"/>
                        <a14:foregroundMark x1="66150" y1="83200" x2="66250" y2="82578"/>
                        <a14:backgroundMark x1="53850" y1="28622" x2="59500" y2="66133"/>
                        <a14:backgroundMark x1="59500" y1="66133" x2="58900" y2="76800"/>
                        <a14:backgroundMark x1="71750" y1="57156" x2="72850" y2="76444"/>
                        <a14:backgroundMark x1="52700" y1="78044" x2="61700" y2="78844"/>
                        <a14:backgroundMark x1="77450" y1="67467" x2="77550" y2="86844"/>
                        <a14:backgroundMark x1="77550" y1="86844" x2="77350" y2="86933"/>
                        <a14:backgroundMark x1="81500" y1="76978" x2="81400" y2="74844"/>
                        <a14:backgroundMark x1="80150" y1="73067" x2="80350" y2="70489"/>
                        <a14:backgroundMark x1="80350" y1="69867" x2="80350" y2="69867"/>
                        <a14:backgroundMark x1="81950" y1="75644" x2="80700" y2="69689"/>
                        <a14:backgroundMark x1="66700" y1="23644" x2="73050" y2="25244"/>
                        <a14:backgroundMark x1="73050" y1="25244" x2="72200" y2="37778"/>
                        <a14:backgroundMark x1="80700" y1="55556" x2="80600" y2="56533"/>
                        <a14:backgroundMark x1="80600" y1="57689" x2="80600" y2="57689"/>
                        <a14:backgroundMark x1="61550" y1="58489" x2="61700" y2="54133"/>
                        <a14:backgroundMark x1="69500" y1="51911" x2="69750" y2="52178"/>
                        <a14:backgroundMark x1="62350" y1="73867" x2="62700" y2="65867"/>
                        <a14:backgroundMark x1="62250" y1="63911" x2="62550" y2="62667"/>
                        <a14:backgroundMark x1="69400" y1="50933" x2="69500" y2="51378"/>
                        <a14:backgroundMark x1="74100" y1="50133" x2="74100" y2="50133"/>
                        <a14:backgroundMark x1="80600" y1="58311" x2="80600" y2="58311"/>
                        <a14:backgroundMark x1="80350" y1="69244" x2="80350" y2="69244"/>
                        <a14:backgroundMark x1="80500" y1="58933" x2="80500" y2="58933"/>
                        <a14:backgroundMark x1="80350" y1="68444" x2="80500" y2="68444"/>
                        <a14:backgroundMark x1="68950" y1="73067" x2="68400" y2="72000"/>
                      </a14:backgroundRemoval>
                    </a14:imgEffect>
                    <a14:imgEffect>
                      <a14:sharpenSoften amount="25000"/>
                    </a14:imgEffect>
                  </a14:imgLayer>
                </a14:imgProps>
              </a:ext>
              <a:ext uri="{28A0092B-C50C-407E-A947-70E740481C1C}">
                <a14:useLocalDpi xmlns:a14="http://schemas.microsoft.com/office/drawing/2010/main" val="0"/>
              </a:ext>
            </a:extLst>
          </a:blip>
          <a:srcRect l="58881" t="21095"/>
          <a:stretch/>
        </p:blipFill>
        <p:spPr>
          <a:xfrm>
            <a:off x="27290" y="1694029"/>
            <a:ext cx="4740687" cy="5163971"/>
          </a:xfrm>
          <a:prstGeom prst="rect">
            <a:avLst/>
          </a:prstGeom>
        </p:spPr>
      </p:pic>
      <p:pic>
        <p:nvPicPr>
          <p:cNvPr id="31" name="Picture 30">
            <a:extLst>
              <a:ext uri="{FF2B5EF4-FFF2-40B4-BE49-F238E27FC236}">
                <a16:creationId xmlns:a16="http://schemas.microsoft.com/office/drawing/2014/main" id="{977F4FE8-3C8B-566F-2C6A-FBADFFA825BE}"/>
              </a:ext>
            </a:extLst>
          </p:cNvPr>
          <p:cNvPicPr>
            <a:picLocks noChangeAspect="1"/>
          </p:cNvPicPr>
          <p:nvPr/>
        </p:nvPicPr>
        <p:blipFill>
          <a:blip r:embed="rId8"/>
          <a:stretch>
            <a:fillRect/>
          </a:stretch>
        </p:blipFill>
        <p:spPr>
          <a:xfrm>
            <a:off x="3907402" y="1595847"/>
            <a:ext cx="3309882" cy="1467083"/>
          </a:xfrm>
          <a:prstGeom prst="rect">
            <a:avLst/>
          </a:prstGeom>
          <a:ln>
            <a:solidFill>
              <a:schemeClr val="tx1"/>
            </a:solidFill>
          </a:ln>
        </p:spPr>
      </p:pic>
      <p:pic>
        <p:nvPicPr>
          <p:cNvPr id="15" name="Picture 14">
            <a:extLst>
              <a:ext uri="{FF2B5EF4-FFF2-40B4-BE49-F238E27FC236}">
                <a16:creationId xmlns:a16="http://schemas.microsoft.com/office/drawing/2014/main" id="{720400A2-50A3-783D-D312-B920EF031973}"/>
              </a:ext>
            </a:extLst>
          </p:cNvPr>
          <p:cNvPicPr>
            <a:picLocks noChangeAspect="1"/>
          </p:cNvPicPr>
          <p:nvPr/>
        </p:nvPicPr>
        <p:blipFill rotWithShape="1">
          <a:blip r:embed="rId9">
            <a:extLst>
              <a:ext uri="{BEBA8EAE-BF5A-486C-A8C5-ECC9F3942E4B}">
                <a14:imgProps xmlns:a14="http://schemas.microsoft.com/office/drawing/2010/main">
                  <a14:imgLayer r:embed="rId10">
                    <a14:imgEffect>
                      <a14:sharpenSoften amount="50000"/>
                    </a14:imgEffect>
                  </a14:imgLayer>
                </a14:imgProps>
              </a:ext>
            </a:extLst>
          </a:blip>
          <a:srcRect b="45179"/>
          <a:stretch/>
        </p:blipFill>
        <p:spPr>
          <a:xfrm>
            <a:off x="4679425" y="2724755"/>
            <a:ext cx="3309882" cy="1578630"/>
          </a:xfrm>
          <a:prstGeom prst="rect">
            <a:avLst/>
          </a:prstGeom>
          <a:ln>
            <a:solidFill>
              <a:schemeClr val="tx1"/>
            </a:solidFill>
          </a:ln>
        </p:spPr>
      </p:pic>
      <p:sp>
        <p:nvSpPr>
          <p:cNvPr id="19" name="Rectangle 18">
            <a:extLst>
              <a:ext uri="{FF2B5EF4-FFF2-40B4-BE49-F238E27FC236}">
                <a16:creationId xmlns:a16="http://schemas.microsoft.com/office/drawing/2014/main" id="{B65F75C0-8D8D-0292-5093-694D4BCBF830}"/>
              </a:ext>
            </a:extLst>
          </p:cNvPr>
          <p:cNvSpPr/>
          <p:nvPr/>
        </p:nvSpPr>
        <p:spPr>
          <a:xfrm>
            <a:off x="309344" y="192074"/>
            <a:ext cx="12164710" cy="605850"/>
          </a:xfrm>
          <a:prstGeom prst="rect">
            <a:avLst/>
          </a:prstGeom>
        </p:spPr>
        <p:txBody>
          <a:bodyPr vert="horz" lIns="91440" tIns="45720" rIns="91440" bIns="45720" rtlCol="0" anchor="ctr">
            <a:normAutofit/>
          </a:bodyPr>
          <a:lstStyle/>
          <a:p>
            <a:pPr>
              <a:lnSpc>
                <a:spcPct val="90000"/>
              </a:lnSpc>
              <a:spcBef>
                <a:spcPct val="0"/>
              </a:spcBef>
            </a:pPr>
            <a:r>
              <a:rPr lang="en-US" sz="2800" dirty="0">
                <a:solidFill>
                  <a:schemeClr val="bg1"/>
                </a:solidFill>
                <a:latin typeface="Calibri" panose="020F0502020204030204" pitchFamily="34" charset="0"/>
                <a:ea typeface="+mj-ea"/>
                <a:cs typeface="Calibri" panose="020F0502020204030204" pitchFamily="34" charset="0"/>
              </a:rPr>
              <a:t>FläktGroup SEMCO Superior Sales Support &amp; Service</a:t>
            </a:r>
          </a:p>
        </p:txBody>
      </p:sp>
      <p:pic>
        <p:nvPicPr>
          <p:cNvPr id="33" name="Picture 32">
            <a:extLst>
              <a:ext uri="{FF2B5EF4-FFF2-40B4-BE49-F238E27FC236}">
                <a16:creationId xmlns:a16="http://schemas.microsoft.com/office/drawing/2014/main" id="{DCCE09DD-835E-F443-A1AB-5EA7B5BF682F}"/>
              </a:ext>
            </a:extLst>
          </p:cNvPr>
          <p:cNvPicPr>
            <a:picLocks noChangeAspect="1"/>
          </p:cNvPicPr>
          <p:nvPr/>
        </p:nvPicPr>
        <p:blipFill rotWithShape="1">
          <a:blip r:embed="rId11"/>
          <a:srcRect b="33721"/>
          <a:stretch/>
        </p:blipFill>
        <p:spPr>
          <a:xfrm>
            <a:off x="5549220" y="3882707"/>
            <a:ext cx="3336128" cy="1437357"/>
          </a:xfrm>
          <a:prstGeom prst="rect">
            <a:avLst/>
          </a:prstGeom>
          <a:ln>
            <a:solidFill>
              <a:schemeClr val="tx1"/>
            </a:solidFill>
          </a:ln>
        </p:spPr>
      </p:pic>
    </p:spTree>
    <p:extLst>
      <p:ext uri="{BB962C8B-B14F-4D97-AF65-F5344CB8AC3E}">
        <p14:creationId xmlns:p14="http://schemas.microsoft.com/office/powerpoint/2010/main" val="2043528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08411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b="1" dirty="0">
                <a:solidFill>
                  <a:schemeClr val="bg1"/>
                </a:solidFill>
                <a:latin typeface="Calibri" panose="020F0502020204030204" pitchFamily="34" charset="0"/>
                <a:ea typeface="Calibri" panose="020F0502020204030204" pitchFamily="34" charset="0"/>
                <a:cs typeface="Calibri" panose="020F0502020204030204" pitchFamily="34" charset="0"/>
              </a:rPr>
              <a:t>Introduction to the Pinnacle Series</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1235353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56432-B895-69B4-AF22-5CE90D3E3906}"/>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Introduction to the Pinnacle® Series</a:t>
            </a:r>
          </a:p>
        </p:txBody>
      </p:sp>
      <p:sp>
        <p:nvSpPr>
          <p:cNvPr id="5" name="TextBox 4">
            <a:extLst>
              <a:ext uri="{FF2B5EF4-FFF2-40B4-BE49-F238E27FC236}">
                <a16:creationId xmlns:a16="http://schemas.microsoft.com/office/drawing/2014/main" id="{AAE1FFE1-2404-0473-4D35-4FBD5845C940}"/>
              </a:ext>
            </a:extLst>
          </p:cNvPr>
          <p:cNvSpPr txBox="1"/>
          <p:nvPr/>
        </p:nvSpPr>
        <p:spPr>
          <a:xfrm>
            <a:off x="693420" y="685283"/>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effectLst/>
                <a:uLnTx/>
                <a:uFillTx/>
                <a:latin typeface="Calibri" pitchFamily="34" charset="0"/>
                <a:ea typeface="+mj-ea"/>
                <a:cs typeface="+mj-cs"/>
              </a:rPr>
              <a:t>What is the </a:t>
            </a:r>
            <a:r>
              <a:rPr lang="en-US" sz="2400" b="1" dirty="0">
                <a:latin typeface="Calibri" pitchFamily="34" charset="0"/>
                <a:ea typeface="+mj-ea"/>
                <a:cs typeface="+mj-cs"/>
              </a:rPr>
              <a:t>Pinnacle®</a:t>
            </a:r>
            <a:r>
              <a:rPr kumimoji="0" lang="en-US" sz="2400" b="1" i="0" u="none" strike="noStrike" kern="1200" spc="0" normalizeH="0" noProof="0" dirty="0">
                <a:ln>
                  <a:noFill/>
                </a:ln>
                <a:effectLst/>
                <a:uLnTx/>
                <a:uFillTx/>
                <a:latin typeface="Calibri" pitchFamily="34" charset="0"/>
                <a:ea typeface="+mj-ea"/>
                <a:cs typeface="+mj-cs"/>
              </a:rPr>
              <a:t> Series?</a:t>
            </a:r>
          </a:p>
        </p:txBody>
      </p:sp>
      <p:sp>
        <p:nvSpPr>
          <p:cNvPr id="6" name="TextBox 5">
            <a:extLst>
              <a:ext uri="{FF2B5EF4-FFF2-40B4-BE49-F238E27FC236}">
                <a16:creationId xmlns:a16="http://schemas.microsoft.com/office/drawing/2014/main" id="{BEE52161-E678-6137-8849-C99AB8E89BB1}"/>
              </a:ext>
            </a:extLst>
          </p:cNvPr>
          <p:cNvSpPr txBox="1"/>
          <p:nvPr/>
        </p:nvSpPr>
        <p:spPr>
          <a:xfrm>
            <a:off x="756241" y="1500623"/>
            <a:ext cx="5143500" cy="5142911"/>
          </a:xfrm>
          <a:prstGeom prst="rect">
            <a:avLst/>
          </a:prstGeom>
        </p:spPr>
        <p:txBody>
          <a:bodyPr vert="horz" wrap="square" lIns="91440" tIns="45720" rIns="91440" bIns="45720" rtlCol="0" anchor="ctr">
            <a:normAutofit/>
          </a:bodyPr>
          <a:lstStyle/>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kumimoji="0" lang="en-US" sz="2400" i="0" u="none" strike="noStrike" kern="1200" spc="0" normalizeH="0" noProof="0" dirty="0">
                <a:ln>
                  <a:noFill/>
                </a:ln>
                <a:effectLst/>
                <a:uLnTx/>
                <a:uFillTx/>
                <a:latin typeface="Calibri" pitchFamily="34" charset="0"/>
                <a:ea typeface="+mj-ea"/>
                <a:cs typeface="+mj-cs"/>
              </a:rPr>
              <a:t>Pinnacle® Series is a dedicated outdoor air system (DOAS) that employs passive dehumidification, to   </a:t>
            </a:r>
            <a:r>
              <a:rPr lang="en-US" sz="2400" dirty="0">
                <a:latin typeface="Calibri" pitchFamily="34" charset="0"/>
                <a:ea typeface="+mj-ea"/>
                <a:cs typeface="+mj-cs"/>
              </a:rPr>
              <a:t>condition and dehumidify outdoor air without regeneration</a:t>
            </a:r>
            <a:r>
              <a:rPr kumimoji="0" lang="en-US" sz="2400" i="0" u="none" strike="noStrike" kern="1200" spc="0" normalizeH="0" noProof="0" dirty="0">
                <a:ln>
                  <a:noFill/>
                </a:ln>
                <a:effectLst/>
                <a:uLnTx/>
                <a:uFillTx/>
                <a:latin typeface="Calibri" pitchFamily="34" charset="0"/>
                <a:ea typeface="+mj-ea"/>
                <a:cs typeface="+mj-cs"/>
              </a:rPr>
              <a:t>.</a:t>
            </a:r>
            <a:br>
              <a:rPr kumimoji="0" lang="en-US" sz="2400" i="0" u="none" strike="noStrike" kern="1200" spc="0" normalizeH="0" noProof="0" dirty="0">
                <a:ln>
                  <a:noFill/>
                </a:ln>
                <a:effectLst/>
                <a:uLnTx/>
                <a:uFillTx/>
                <a:latin typeface="Calibri" pitchFamily="34" charset="0"/>
                <a:ea typeface="+mj-ea"/>
                <a:cs typeface="+mj-cs"/>
              </a:rPr>
            </a:br>
            <a:endParaRPr kumimoji="0" lang="en-US" sz="2400" i="0" u="none" strike="noStrike" kern="1200" spc="0" normalizeH="0" noProof="0" dirty="0">
              <a:ln>
                <a:noFill/>
              </a:ln>
              <a:effectLst/>
              <a:uLnTx/>
              <a:uFillTx/>
              <a:latin typeface="Calibri" pitchFamily="34" charset="0"/>
              <a:ea typeface="+mj-ea"/>
              <a:cs typeface="+mj-cs"/>
            </a:endParaRPr>
          </a:p>
          <a:p>
            <a:pPr marL="342900" indent="-342900" defTabSz="457200">
              <a:spcBef>
                <a:spcPct val="0"/>
              </a:spcBef>
              <a:buFont typeface="Arial" panose="020B0604020202020204" pitchFamily="34" charset="0"/>
              <a:buChar char="•"/>
            </a:pPr>
            <a:r>
              <a:rPr lang="en-US" sz="2400" dirty="0">
                <a:latin typeface="Calibri" pitchFamily="34" charset="0"/>
                <a:ea typeface="+mj-ea"/>
                <a:cs typeface="+mj-cs"/>
              </a:rPr>
              <a:t>In addition to treating and dehumidifying large quantities of outdoor air, the Pinnacle Series is also a highly efficient energy recovery system</a:t>
            </a:r>
            <a:r>
              <a:rPr lang="en-US" sz="2400" dirty="0">
                <a:latin typeface="Calibri" panose="020F0502020204030204" pitchFamily="34" charset="0"/>
                <a:ea typeface="Calibri" panose="020F0502020204030204" pitchFamily="34" charset="0"/>
                <a:cs typeface="Calibri" panose="020F0502020204030204" pitchFamily="34" charset="0"/>
              </a:rPr>
              <a:t>.</a:t>
            </a:r>
          </a:p>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0" marR="0" indent="0" algn="l" defTabSz="457200" rtl="0" eaLnBrk="1" fontAlgn="auto" latinLnBrk="0" hangingPunct="1">
              <a:lnSpc>
                <a:spcPct val="100000"/>
              </a:lnSpc>
              <a:spcBef>
                <a:spcPct val="0"/>
              </a:spcBef>
              <a:spcAft>
                <a:spcPts val="0"/>
              </a:spcAft>
              <a:buClrTx/>
              <a:buSzTx/>
              <a:buFontTx/>
              <a:buNone/>
              <a:tabLst/>
            </a:pPr>
            <a:endParaRPr kumimoji="0" lang="en-US" sz="2400" i="0" u="none" strike="noStrike" kern="1200" spc="0" normalizeH="0" noProof="0" dirty="0">
              <a:ln>
                <a:noFill/>
              </a:ln>
              <a:solidFill>
                <a:schemeClr val="tx1"/>
              </a:solidFill>
              <a:effectLst/>
              <a:uLnTx/>
              <a:uFillTx/>
              <a:latin typeface="Calibri" pitchFamily="34" charset="0"/>
              <a:ea typeface="+mj-ea"/>
              <a:cs typeface="+mj-cs"/>
            </a:endParaRPr>
          </a:p>
        </p:txBody>
      </p:sp>
      <p:pic>
        <p:nvPicPr>
          <p:cNvPr id="7" name="Picture 6" descr="A large metal box with vents&#10;&#10;Description automatically generated with medium confidence">
            <a:extLst>
              <a:ext uri="{FF2B5EF4-FFF2-40B4-BE49-F238E27FC236}">
                <a16:creationId xmlns:a16="http://schemas.microsoft.com/office/drawing/2014/main" id="{444505B6-A355-A054-1848-1E427F5C1B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0252" y="1179376"/>
            <a:ext cx="5245236" cy="4499247"/>
          </a:xfrm>
          <a:prstGeom prst="rect">
            <a:avLst/>
          </a:prstGeom>
        </p:spPr>
      </p:pic>
    </p:spTree>
    <p:extLst>
      <p:ext uri="{BB962C8B-B14F-4D97-AF65-F5344CB8AC3E}">
        <p14:creationId xmlns:p14="http://schemas.microsoft.com/office/powerpoint/2010/main" val="2731870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CAD5-DA60-837E-5831-EDBACDAC3C0A}"/>
              </a:ext>
            </a:extLst>
          </p:cNvPr>
          <p:cNvSpPr>
            <a:spLocks noGrp="1"/>
          </p:cNvSpPr>
          <p:nvPr>
            <p:ph type="title"/>
          </p:nvPr>
        </p:nvSpPr>
        <p:spPr>
          <a:xfrm>
            <a:off x="623392" y="214466"/>
            <a:ext cx="9230816" cy="470817"/>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Pinnacle Series – Dehumidification</a:t>
            </a:r>
          </a:p>
        </p:txBody>
      </p:sp>
      <p:sp>
        <p:nvSpPr>
          <p:cNvPr id="3" name="Content Placeholder 5">
            <a:extLst>
              <a:ext uri="{FF2B5EF4-FFF2-40B4-BE49-F238E27FC236}">
                <a16:creationId xmlns:a16="http://schemas.microsoft.com/office/drawing/2014/main" id="{DD9B02B7-A747-48F2-E9A2-16C743E6048A}"/>
              </a:ext>
            </a:extLst>
          </p:cNvPr>
          <p:cNvSpPr>
            <a:spLocks noGrp="1"/>
          </p:cNvSpPr>
          <p:nvPr>
            <p:ph type="body" sz="quarter" idx="11"/>
          </p:nvPr>
        </p:nvSpPr>
        <p:spPr>
          <a:xfrm>
            <a:off x="556126" y="878304"/>
            <a:ext cx="6995293" cy="5943600"/>
          </a:xfrm>
        </p:spPr>
        <p:txBody>
          <a:bodyPr>
            <a:normAutofit fontScale="92500" lnSpcReduction="10000"/>
          </a:bodyPr>
          <a:lstStyle/>
          <a:p>
            <a:pPr marL="0" indent="0">
              <a:lnSpc>
                <a:spcPct val="110000"/>
              </a:lnSpc>
              <a:spcBef>
                <a:spcPts val="1000"/>
              </a:spcBef>
              <a:buNone/>
            </a:pPr>
            <a:r>
              <a:rPr lang="en-US" b="1" dirty="0">
                <a:solidFill>
                  <a:schemeClr val="accent6">
                    <a:lumMod val="20000"/>
                    <a:lumOff val="80000"/>
                  </a:schemeClr>
                </a:solidFill>
                <a:latin typeface="Calibri" panose="020F0502020204030204" pitchFamily="34" charset="0"/>
                <a:ea typeface="Calibri" panose="020F0502020204030204" pitchFamily="34" charset="0"/>
                <a:cs typeface="Calibri" panose="020F0502020204030204" pitchFamily="34" charset="0"/>
              </a:rPr>
              <a:t>CHALLENGE:</a:t>
            </a:r>
            <a:br>
              <a:rPr lang="en-US" sz="22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Needing to bring in more outdoor air to comply with ASHRAE 62.1, without adding excess humidity.</a:t>
            </a:r>
            <a:endParaRPr lang="en-US" sz="22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b="1" dirty="0">
                <a:solidFill>
                  <a:schemeClr val="accent6">
                    <a:lumMod val="20000"/>
                    <a:lumOff val="80000"/>
                  </a:schemeClr>
                </a:solidFill>
                <a:latin typeface="Calibri" panose="020F0502020204030204" pitchFamily="34" charset="0"/>
                <a:ea typeface="Calibri" panose="020F0502020204030204" pitchFamily="34" charset="0"/>
                <a:cs typeface="Calibri" panose="020F0502020204030204" pitchFamily="34" charset="0"/>
              </a:rPr>
              <a:t>SOLUTION:</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The Pinnacle Series will not only bring in large quantities of outdoor air but will also treat and manage 100% of a building’s humidity. </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Conventional cooling with a twist – passive dehumidification. Passive wheels team up with cooling coils to remove humidity without relying on  a regeneration source or using excessive energy. </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dirty="0">
              <a:solidFill>
                <a:schemeClr val="bg1">
                  <a:lumMod val="8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lumMod val="85000"/>
                  </a:schemeClr>
                </a:solidFill>
                <a:latin typeface="Calibri" panose="020F0502020204030204" pitchFamily="34" charset="0"/>
                <a:ea typeface="Calibri" panose="020F0502020204030204" pitchFamily="34" charset="0"/>
                <a:cs typeface="Calibri" panose="020F0502020204030204" pitchFamily="34" charset="0"/>
              </a:rPr>
              <a:t>The Pinnacle II comes with a digital scroll compressor to dehumidify air to 35 grains — unheard of with a conventional system.</a:t>
            </a: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A pool with palm trees and buildings at night&#10;&#10;Description automatically generated">
            <a:extLst>
              <a:ext uri="{FF2B5EF4-FFF2-40B4-BE49-F238E27FC236}">
                <a16:creationId xmlns:a16="http://schemas.microsoft.com/office/drawing/2014/main" id="{115FB896-C7DD-8E3E-191B-127DA85A3E24}"/>
              </a:ext>
            </a:extLst>
          </p:cNvPr>
          <p:cNvPicPr>
            <a:picLocks noChangeAspect="1"/>
          </p:cNvPicPr>
          <p:nvPr/>
        </p:nvPicPr>
        <p:blipFill rotWithShape="1">
          <a:blip r:embed="rId3">
            <a:extLst>
              <a:ext uri="{28A0092B-C50C-407E-A947-70E740481C1C}">
                <a14:useLocalDpi xmlns:a14="http://schemas.microsoft.com/office/drawing/2010/main" val="0"/>
              </a:ext>
            </a:extLst>
          </a:blip>
          <a:srcRect l="19098" r="31687"/>
          <a:stretch/>
        </p:blipFill>
        <p:spPr>
          <a:xfrm>
            <a:off x="7772399" y="909668"/>
            <a:ext cx="4419601" cy="5948332"/>
          </a:xfrm>
          <a:prstGeom prst="rect">
            <a:avLst/>
          </a:prstGeom>
        </p:spPr>
      </p:pic>
    </p:spTree>
    <p:extLst>
      <p:ext uri="{BB962C8B-B14F-4D97-AF65-F5344CB8AC3E}">
        <p14:creationId xmlns:p14="http://schemas.microsoft.com/office/powerpoint/2010/main" val="1961399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Pinnacle Series – Cost-Efficiency</a:t>
            </a:r>
          </a:p>
        </p:txBody>
      </p:sp>
      <p:sp>
        <p:nvSpPr>
          <p:cNvPr id="4" name="TextBox 3">
            <a:extLst>
              <a:ext uri="{FF2B5EF4-FFF2-40B4-BE49-F238E27FC236}">
                <a16:creationId xmlns:a16="http://schemas.microsoft.com/office/drawing/2014/main" id="{51AE48C9-7CA5-A1D8-F435-71C870FA6965}"/>
              </a:ext>
            </a:extLst>
          </p:cNvPr>
          <p:cNvSpPr txBox="1"/>
          <p:nvPr/>
        </p:nvSpPr>
        <p:spPr>
          <a:xfrm>
            <a:off x="5238800" y="816636"/>
            <a:ext cx="1963011" cy="462995"/>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CHALLENGE:</a:t>
            </a:r>
          </a:p>
        </p:txBody>
      </p:sp>
      <p:sp>
        <p:nvSpPr>
          <p:cNvPr id="5" name="TextBox 4">
            <a:extLst>
              <a:ext uri="{FF2B5EF4-FFF2-40B4-BE49-F238E27FC236}">
                <a16:creationId xmlns:a16="http://schemas.microsoft.com/office/drawing/2014/main" id="{BAF6500A-6AE4-3704-9F3B-171A0C53C57F}"/>
              </a:ext>
            </a:extLst>
          </p:cNvPr>
          <p:cNvSpPr txBox="1"/>
          <p:nvPr/>
        </p:nvSpPr>
        <p:spPr>
          <a:xfrm>
            <a:off x="5238799" y="1757115"/>
            <a:ext cx="1626325" cy="461665"/>
          </a:xfrm>
          <a:prstGeom prst="rect">
            <a:avLst/>
          </a:prstGeom>
          <a:noFill/>
        </p:spPr>
        <p:txBody>
          <a:bodyPr wrap="square">
            <a:sp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SOLUTION:</a:t>
            </a:r>
          </a:p>
        </p:txBody>
      </p:sp>
      <p:sp>
        <p:nvSpPr>
          <p:cNvPr id="7" name="TextBox 6">
            <a:extLst>
              <a:ext uri="{FF2B5EF4-FFF2-40B4-BE49-F238E27FC236}">
                <a16:creationId xmlns:a16="http://schemas.microsoft.com/office/drawing/2014/main" id="{DD672494-7389-747E-5E70-E7DA79F14B5F}"/>
              </a:ext>
            </a:extLst>
          </p:cNvPr>
          <p:cNvSpPr txBox="1"/>
          <p:nvPr/>
        </p:nvSpPr>
        <p:spPr>
          <a:xfrm>
            <a:off x="5238799" y="1410985"/>
            <a:ext cx="6677897" cy="346130"/>
          </a:xfrm>
          <a:prstGeom prst="rect">
            <a:avLst/>
          </a:prstGeom>
        </p:spPr>
        <p:txBody>
          <a:bodyPr vert="horz" wrap="square" lIns="91440" tIns="45720" rIns="91440" bIns="45720" rtlCol="0" anchor="ctr">
            <a:noAutofit/>
          </a:bodyPr>
          <a:lstStyle/>
          <a:p>
            <a:pPr marL="0" marR="0" indent="0" algn="l" defTabSz="457200" rtl="0" eaLnBrk="1" fontAlgn="auto" latinLnBrk="0" hangingPunct="1">
              <a:lnSpc>
                <a:spcPts val="2200"/>
              </a:lnSpc>
              <a:spcBef>
                <a:spcPct val="0"/>
              </a:spcBef>
              <a:spcAft>
                <a:spcPts val="0"/>
              </a:spcAft>
              <a:buClrTx/>
              <a:buSzTx/>
              <a:buFontTx/>
              <a:buNone/>
              <a:tabLst/>
            </a:pPr>
            <a:r>
              <a:rPr lang="en-US" b="1" dirty="0">
                <a:latin typeface="Calibri" panose="020F0502020204030204" pitchFamily="34" charset="0"/>
                <a:ea typeface="Calibri" panose="020F0502020204030204" pitchFamily="34" charset="0"/>
                <a:cs typeface="Calibri" panose="020F0502020204030204" pitchFamily="34" charset="0"/>
              </a:rPr>
              <a:t>Is the Pinnacle more cost-efficient than similar units on the market?</a:t>
            </a:r>
            <a:endParaRPr lang="en-US" b="1" dirty="0">
              <a:latin typeface="Boxed Book" panose="02000506040000020004" pitchFamily="50" charset="0"/>
              <a:ea typeface="+mj-ea"/>
              <a:cs typeface="+mj-cs"/>
            </a:endParaRPr>
          </a:p>
        </p:txBody>
      </p:sp>
      <p:sp>
        <p:nvSpPr>
          <p:cNvPr id="11" name="TextBox 10">
            <a:extLst>
              <a:ext uri="{FF2B5EF4-FFF2-40B4-BE49-F238E27FC236}">
                <a16:creationId xmlns:a16="http://schemas.microsoft.com/office/drawing/2014/main" id="{6DFD0C63-9FE7-FA65-E04C-7646F972DBBE}"/>
              </a:ext>
            </a:extLst>
          </p:cNvPr>
          <p:cNvSpPr txBox="1"/>
          <p:nvPr/>
        </p:nvSpPr>
        <p:spPr>
          <a:xfrm>
            <a:off x="5238799" y="2218780"/>
            <a:ext cx="7009735" cy="4616648"/>
          </a:xfrm>
          <a:prstGeom prst="rect">
            <a:avLst/>
          </a:prstGeom>
          <a:noFill/>
        </p:spPr>
        <p:txBody>
          <a:bodyPr wrap="square">
            <a:spAutoFit/>
          </a:bodyPr>
          <a:lstStyle/>
          <a:p>
            <a:pPr marL="285750" marR="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kumimoji="0" lang="en-US"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The True 3Å® wheel pre-heats and pre-cools supply air with energy recovery, while the passive dehumidification wheel removes excess humidity — saving on operating costs and energy expenditure.</a:t>
            </a:r>
            <a:br>
              <a:rPr kumimoji="0" lang="en-US"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kumimoji="0" lang="en-US"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Not only can the Pinnacle Series deliver the lowest dew points on the market as low as 42°F, but it </a:t>
            </a:r>
            <a:r>
              <a:rPr lang="en-US" dirty="0">
                <a:latin typeface="Calibri" panose="020F0502020204030204" pitchFamily="34" charset="0"/>
                <a:ea typeface="Calibri" panose="020F0502020204030204" pitchFamily="34" charset="0"/>
                <a:cs typeface="Calibri" panose="020F0502020204030204" pitchFamily="34" charset="0"/>
              </a:rPr>
              <a:t>also uses the lowest cooling capacity (24 tons), on the market, to achieve these conditions. Saving energy and money.</a:t>
            </a:r>
            <a:br>
              <a:rPr lang="en-US" dirty="0">
                <a:latin typeface="Calibri" panose="020F0502020204030204" pitchFamily="34" charset="0"/>
                <a:ea typeface="Calibri" panose="020F0502020204030204" pitchFamily="34" charset="0"/>
                <a:cs typeface="Calibri" panose="020F0502020204030204" pitchFamily="34" charset="0"/>
              </a:rPr>
            </a:br>
            <a:endParaRPr kumimoji="0" lang="en-US"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indent="-285750" algn="l" defTabSz="457200" rtl="0" eaLnBrk="1" fontAlgn="auto" latinLnBrk="0" hangingPunct="1">
              <a:spcBef>
                <a:spcPct val="0"/>
              </a:spcBef>
              <a:spcAft>
                <a:spcPts val="0"/>
              </a:spcAft>
              <a:buClrTx/>
              <a:buSzTx/>
              <a:buFont typeface="Arial" panose="020B0604020202020204" pitchFamily="34" charset="0"/>
              <a:buChar char="•"/>
              <a:tabLst/>
            </a:pPr>
            <a:r>
              <a:rPr lang="en-US" dirty="0">
                <a:latin typeface="Calibri" panose="020F0502020204030204" pitchFamily="34" charset="0"/>
                <a:ea typeface="Calibri" panose="020F0502020204030204" pitchFamily="34" charset="0"/>
                <a:cs typeface="Calibri" panose="020F0502020204030204" pitchFamily="34" charset="0"/>
              </a:rPr>
              <a:t>Comparatively, the Pinnacle has the lowest operating cost and life cycle cost, several hundred thousand dollars less, than other units on the market.</a:t>
            </a:r>
            <a:br>
              <a:rPr lang="en-US" dirty="0">
                <a:latin typeface="Calibri" panose="020F0502020204030204" pitchFamily="34" charset="0"/>
                <a:ea typeface="Calibri" panose="020F0502020204030204" pitchFamily="34" charset="0"/>
                <a:cs typeface="Calibri" panose="020F0502020204030204" pitchFamily="34" charset="0"/>
              </a:rPr>
            </a:br>
            <a:endParaRPr lang="en-US" dirty="0">
              <a:latin typeface="Calibri" panose="020F0502020204030204" pitchFamily="34" charset="0"/>
              <a:ea typeface="Calibri" panose="020F0502020204030204" pitchFamily="34" charset="0"/>
              <a:cs typeface="Calibri" panose="020F0502020204030204" pitchFamily="34" charset="0"/>
            </a:endParaRPr>
          </a:p>
          <a:p>
            <a:pPr marL="285750" indent="-285750" defTabSz="457200">
              <a:spcBef>
                <a:spcPct val="0"/>
              </a:spcBef>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Lower installation costs due to reduced demand for overall heating and cooling capacity</a:t>
            </a:r>
            <a:br>
              <a:rPr lang="en-US" sz="2400" dirty="0">
                <a:latin typeface="Calibri" panose="020F0502020204030204" pitchFamily="34" charset="0"/>
                <a:ea typeface="Calibri" panose="020F0502020204030204" pitchFamily="34" charset="0"/>
                <a:cs typeface="Calibri" panose="020F0502020204030204" pitchFamily="34" charset="0"/>
              </a:rPr>
            </a:br>
            <a:endParaRPr lang="en-US" sz="24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A group of light bulbs with a dollar sign in the middle&#10;&#10;Description automatically generated">
            <a:extLst>
              <a:ext uri="{FF2B5EF4-FFF2-40B4-BE49-F238E27FC236}">
                <a16:creationId xmlns:a16="http://schemas.microsoft.com/office/drawing/2014/main" id="{E877710F-74CD-D3A8-2BEF-57826C67DEC4}"/>
              </a:ext>
            </a:extLst>
          </p:cNvPr>
          <p:cNvPicPr>
            <a:picLocks noChangeAspect="1"/>
          </p:cNvPicPr>
          <p:nvPr/>
        </p:nvPicPr>
        <p:blipFill rotWithShape="1">
          <a:blip r:embed="rId3">
            <a:extLst>
              <a:ext uri="{28A0092B-C50C-407E-A947-70E740481C1C}">
                <a14:useLocalDpi xmlns:a14="http://schemas.microsoft.com/office/drawing/2010/main" val="0"/>
              </a:ext>
            </a:extLst>
          </a:blip>
          <a:srcRect t="1294" r="50410"/>
          <a:stretch/>
        </p:blipFill>
        <p:spPr>
          <a:xfrm>
            <a:off x="536316" y="809262"/>
            <a:ext cx="4507632" cy="6041364"/>
          </a:xfrm>
          <a:prstGeom prst="rect">
            <a:avLst/>
          </a:prstGeom>
        </p:spPr>
      </p:pic>
    </p:spTree>
    <p:extLst>
      <p:ext uri="{BB962C8B-B14F-4D97-AF65-F5344CB8AC3E}">
        <p14:creationId xmlns:p14="http://schemas.microsoft.com/office/powerpoint/2010/main" val="96577815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BE7858-FAAC-01E8-685E-E4B02A86A522}"/>
              </a:ext>
            </a:extLst>
          </p:cNvPr>
          <p:cNvSpPr/>
          <p:nvPr/>
        </p:nvSpPr>
        <p:spPr>
          <a:xfrm>
            <a:off x="534139" y="791852"/>
            <a:ext cx="7293824" cy="6066148"/>
          </a:xfrm>
          <a:prstGeom prst="rect">
            <a:avLst/>
          </a:prstGeom>
          <a:solidFill>
            <a:srgbClr val="004C4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FC4685-853B-464A-989C-6F9C2F390CF9}"/>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Pinnacle Series – Healthcare Applications</a:t>
            </a:r>
          </a:p>
        </p:txBody>
      </p:sp>
      <p:sp>
        <p:nvSpPr>
          <p:cNvPr id="5" name="TextBox 4">
            <a:extLst>
              <a:ext uri="{FF2B5EF4-FFF2-40B4-BE49-F238E27FC236}">
                <a16:creationId xmlns:a16="http://schemas.microsoft.com/office/drawing/2014/main" id="{8B93359E-4363-210C-1DDD-0704989BB92E}"/>
              </a:ext>
            </a:extLst>
          </p:cNvPr>
          <p:cNvSpPr txBox="1"/>
          <p:nvPr/>
        </p:nvSpPr>
        <p:spPr>
          <a:xfrm>
            <a:off x="586249" y="601149"/>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FFFCC"/>
                </a:solidFill>
                <a:effectLst/>
                <a:uLnTx/>
                <a:uFillTx/>
                <a:latin typeface="Calibri" pitchFamily="34" charset="0"/>
                <a:ea typeface="+mj-ea"/>
                <a:cs typeface="+mj-cs"/>
              </a:rPr>
              <a:t>CHALLENGE:</a:t>
            </a:r>
          </a:p>
        </p:txBody>
      </p:sp>
      <p:sp>
        <p:nvSpPr>
          <p:cNvPr id="6" name="TextBox 5">
            <a:extLst>
              <a:ext uri="{FF2B5EF4-FFF2-40B4-BE49-F238E27FC236}">
                <a16:creationId xmlns:a16="http://schemas.microsoft.com/office/drawing/2014/main" id="{F40841ED-7736-0F0C-34FA-113750D67CDA}"/>
              </a:ext>
            </a:extLst>
          </p:cNvPr>
          <p:cNvSpPr txBox="1"/>
          <p:nvPr/>
        </p:nvSpPr>
        <p:spPr>
          <a:xfrm>
            <a:off x="586249" y="1111633"/>
            <a:ext cx="6667500" cy="1189237"/>
          </a:xfrm>
          <a:prstGeom prst="rect">
            <a:avLst/>
          </a:prstGeom>
        </p:spPr>
        <p:txBody>
          <a:bodyPr vert="horz" wrap="square" lIns="91440" tIns="45720" rIns="91440" bIns="45720" rtlCol="0" anchor="ctr">
            <a:no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chemeClr val="bg1"/>
                </a:solidFill>
                <a:effectLst/>
                <a:uLnTx/>
                <a:uFillTx/>
                <a:latin typeface="Calibri" pitchFamily="34" charset="0"/>
                <a:ea typeface="+mj-ea"/>
                <a:cs typeface="+mj-cs"/>
              </a:rPr>
              <a:t>Finding one unit that can efficiently heat, cool, control humidity, and provide proper ventilation</a:t>
            </a:r>
            <a:r>
              <a:rPr lang="en-US" sz="2400" b="1" dirty="0">
                <a:solidFill>
                  <a:schemeClr val="bg1"/>
                </a:solidFill>
                <a:latin typeface="Calibri" pitchFamily="34" charset="0"/>
                <a:ea typeface="+mj-ea"/>
                <a:cs typeface="+mj-cs"/>
              </a:rPr>
              <a:t>.</a:t>
            </a:r>
            <a:endParaRPr kumimoji="0" lang="en-US" sz="2400" b="1" i="0" u="none" strike="noStrike" kern="1200" spc="0" normalizeH="0" noProof="0" dirty="0" err="1">
              <a:ln>
                <a:noFill/>
              </a:ln>
              <a:solidFill>
                <a:schemeClr val="bg1"/>
              </a:solidFill>
              <a:effectLst/>
              <a:uLnTx/>
              <a:uFillTx/>
              <a:latin typeface="Calibri" pitchFamily="34" charset="0"/>
              <a:ea typeface="+mj-ea"/>
              <a:cs typeface="+mj-cs"/>
            </a:endParaRPr>
          </a:p>
        </p:txBody>
      </p:sp>
      <p:sp>
        <p:nvSpPr>
          <p:cNvPr id="10" name="TextBox 9">
            <a:extLst>
              <a:ext uri="{FF2B5EF4-FFF2-40B4-BE49-F238E27FC236}">
                <a16:creationId xmlns:a16="http://schemas.microsoft.com/office/drawing/2014/main" id="{8769CC8A-3459-6085-A8B5-78D26D07F734}"/>
              </a:ext>
            </a:extLst>
          </p:cNvPr>
          <p:cNvSpPr txBox="1"/>
          <p:nvPr/>
        </p:nvSpPr>
        <p:spPr>
          <a:xfrm>
            <a:off x="586249" y="1988684"/>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FFFCC"/>
                </a:solidFill>
                <a:effectLst/>
                <a:uLnTx/>
                <a:uFillTx/>
                <a:latin typeface="Calibri" pitchFamily="34" charset="0"/>
                <a:ea typeface="+mj-ea"/>
                <a:cs typeface="+mj-cs"/>
              </a:rPr>
              <a:t>SOLUTION:</a:t>
            </a:r>
          </a:p>
        </p:txBody>
      </p:sp>
      <p:sp>
        <p:nvSpPr>
          <p:cNvPr id="15" name="TextBox 14">
            <a:extLst>
              <a:ext uri="{FF2B5EF4-FFF2-40B4-BE49-F238E27FC236}">
                <a16:creationId xmlns:a16="http://schemas.microsoft.com/office/drawing/2014/main" id="{4E684B0A-80D2-859E-89DB-F5309A3D82C2}"/>
              </a:ext>
            </a:extLst>
          </p:cNvPr>
          <p:cNvSpPr txBox="1"/>
          <p:nvPr/>
        </p:nvSpPr>
        <p:spPr>
          <a:xfrm>
            <a:off x="571009" y="2622118"/>
            <a:ext cx="6134591" cy="3993508"/>
          </a:xfrm>
          <a:prstGeom prst="rect">
            <a:avLst/>
          </a:prstGeom>
        </p:spPr>
        <p:txBody>
          <a:bodyPr vert="horz" wrap="square" lIns="91440" tIns="45720" rIns="91440" bIns="45720" rtlCol="0" anchor="ctr">
            <a:normAutofit/>
          </a:bodyPr>
          <a:lstStyle/>
          <a:p>
            <a:pPr marL="342900" indent="-34290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The Pinnacle Series, manages 100% of a building’s ventilation and indoor humidity load in a single package.</a:t>
            </a:r>
          </a:p>
          <a:p>
            <a:pPr marL="342900" indent="-34290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Can respond to varying outdoor conditions on demand.</a:t>
            </a:r>
          </a:p>
          <a:p>
            <a:pPr marL="342900" indent="-34290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Cools, heats, or dehumidifies as required.</a:t>
            </a:r>
          </a:p>
          <a:p>
            <a:pPr marL="342900" indent="-34290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Provides a steady stream of optimally </a:t>
            </a:r>
            <a:b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pre-conditioned, high quality, comfortable air</a:t>
            </a:r>
            <a:r>
              <a:rPr lang="en-US" sz="2400" dirty="0">
                <a:solidFill>
                  <a:schemeClr val="bg1"/>
                </a:solidFill>
                <a:latin typeface="Calibri" pitchFamily="34" charset="0"/>
                <a:ea typeface="+mj-ea"/>
                <a:cs typeface="+mj-cs"/>
              </a:rPr>
              <a:t>.</a:t>
            </a:r>
            <a:endParaRPr kumimoji="0" lang="en-US" sz="2400" i="0" u="none" strike="noStrike" kern="1200" spc="0" normalizeH="0" noProof="0" dirty="0">
              <a:ln>
                <a:noFill/>
              </a:ln>
              <a:solidFill>
                <a:schemeClr val="bg1"/>
              </a:solidFill>
              <a:effectLst/>
              <a:uLnTx/>
              <a:uFillTx/>
              <a:latin typeface="Calibri" pitchFamily="34" charset="0"/>
              <a:ea typeface="+mj-ea"/>
              <a:cs typeface="+mj-cs"/>
            </a:endParaRPr>
          </a:p>
        </p:txBody>
      </p:sp>
      <p:pic>
        <p:nvPicPr>
          <p:cNvPr id="4" name="Picture 3" descr="A person sitting in a chair&#10;&#10;Description automatically generated">
            <a:extLst>
              <a:ext uri="{FF2B5EF4-FFF2-40B4-BE49-F238E27FC236}">
                <a16:creationId xmlns:a16="http://schemas.microsoft.com/office/drawing/2014/main" id="{819F3AA2-1C89-B7C5-EFDD-0597F349D0CB}"/>
              </a:ext>
            </a:extLst>
          </p:cNvPr>
          <p:cNvPicPr>
            <a:picLocks noChangeAspect="1"/>
          </p:cNvPicPr>
          <p:nvPr/>
        </p:nvPicPr>
        <p:blipFill rotWithShape="1">
          <a:blip r:embed="rId3">
            <a:extLst>
              <a:ext uri="{28A0092B-C50C-407E-A947-70E740481C1C}">
                <a14:useLocalDpi xmlns:a14="http://schemas.microsoft.com/office/drawing/2010/main" val="0"/>
              </a:ext>
            </a:extLst>
          </a:blip>
          <a:srcRect l="9690" r="33172"/>
          <a:stretch/>
        </p:blipFill>
        <p:spPr>
          <a:xfrm>
            <a:off x="6992887" y="791852"/>
            <a:ext cx="5199113" cy="6066148"/>
          </a:xfrm>
          <a:prstGeom prst="rect">
            <a:avLst/>
          </a:prstGeom>
        </p:spPr>
      </p:pic>
    </p:spTree>
    <p:extLst>
      <p:ext uri="{BB962C8B-B14F-4D97-AF65-F5344CB8AC3E}">
        <p14:creationId xmlns:p14="http://schemas.microsoft.com/office/powerpoint/2010/main" val="2835695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Pinnacle Series Components </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729875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close-up of a green circular object&#10;&#10;Description automatically generated">
            <a:extLst>
              <a:ext uri="{FF2B5EF4-FFF2-40B4-BE49-F238E27FC236}">
                <a16:creationId xmlns:a16="http://schemas.microsoft.com/office/drawing/2014/main" id="{53AE3E38-52B5-EE71-3652-1394B8EABFF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8132" r="8132"/>
          <a:stretch>
            <a:fillRect/>
          </a:stretch>
        </p:blipFill>
        <p:spPr>
          <a:xfrm>
            <a:off x="7224942" y="942062"/>
            <a:ext cx="5447272" cy="5058939"/>
          </a:xfrm>
        </p:spPr>
      </p:pic>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 Wheels</a:t>
            </a:r>
          </a:p>
        </p:txBody>
      </p:sp>
      <p:sp>
        <p:nvSpPr>
          <p:cNvPr id="2" name="Text Placeholder 1"/>
          <p:cNvSpPr>
            <a:spLocks noGrp="1"/>
          </p:cNvSpPr>
          <p:nvPr>
            <p:ph type="body" sz="quarter" idx="11"/>
          </p:nvPr>
        </p:nvSpPr>
        <p:spPr>
          <a:xfrm>
            <a:off x="599133" y="942062"/>
            <a:ext cx="6517055" cy="5821153"/>
          </a:xfrm>
        </p:spPr>
        <p:txBody>
          <a:bodyPr>
            <a:noAutofit/>
          </a:bodyPr>
          <a:lstStyle/>
          <a:p>
            <a:pPr>
              <a:spcBef>
                <a:spcPts val="600"/>
              </a:spcBef>
            </a:pPr>
            <a:r>
              <a:rPr lang="en-US" b="1" dirty="0">
                <a:solidFill>
                  <a:schemeClr val="tx2">
                    <a:lumMod val="20000"/>
                    <a:lumOff val="80000"/>
                  </a:schemeClr>
                </a:solidFill>
                <a:latin typeface="Calibri" panose="020F0502020204030204" pitchFamily="34" charset="0"/>
                <a:ea typeface="Calibri" panose="020F0502020204030204" pitchFamily="34" charset="0"/>
                <a:cs typeface="Calibri" panose="020F0502020204030204" pitchFamily="34" charset="0"/>
              </a:rPr>
              <a:t>True 3Å Total Energy Wheel (TE)</a:t>
            </a:r>
            <a:endParaRPr lang="en-US" dirty="0">
              <a:solidFill>
                <a:schemeClr val="tx2">
                  <a:lumMod val="20000"/>
                  <a:lumOff val="80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spcBef>
                <a:spcPts val="6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Total energy wheel</a:t>
            </a:r>
          </a:p>
          <a:p>
            <a:pPr marL="171450" indent="-171450">
              <a:spcBef>
                <a:spcPts val="6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Patented 3Å molecular sieve-desiccant coating for independently certified cross-contamination less than 0.04%</a:t>
            </a:r>
          </a:p>
          <a:p>
            <a:pPr marL="171450" indent="-171450">
              <a:spcBef>
                <a:spcPts val="6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All aluminum, structural spoke system eliminates mechanical fatigue and allows media replacement (sizes 13+)</a:t>
            </a:r>
          </a:p>
          <a:p>
            <a:pPr marL="171450" indent="-171450">
              <a:spcBef>
                <a:spcPts val="6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Field adjustable purge section</a:t>
            </a:r>
          </a:p>
          <a:p>
            <a:pPr marL="171450" indent="-171450">
              <a:spcBef>
                <a:spcPts val="6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NFPA 90A certified for flame spread and smoke generation based upon ASTM E84 fire test method</a:t>
            </a:r>
          </a:p>
          <a:p>
            <a:pPr marL="171450" indent="-171450">
              <a:spcBef>
                <a:spcPts val="6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Independently certified wheel performance in accordance with ASHRAE Standard 84-91 and ARI Standard 1060 regarding:</a:t>
            </a:r>
          </a:p>
          <a:p>
            <a:pPr marL="781020" lvl="1" indent="-171450">
              <a:spcBef>
                <a:spcPts val="3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latent transfer efficiency</a:t>
            </a:r>
          </a:p>
          <a:p>
            <a:pPr marL="781020" lvl="1" indent="-171450">
              <a:spcBef>
                <a:spcPts val="3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sensible transfer efficiency</a:t>
            </a:r>
          </a:p>
          <a:p>
            <a:pPr marL="781020" lvl="1" indent="-171450">
              <a:spcBef>
                <a:spcPts val="3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pressure loss across wheel</a:t>
            </a:r>
          </a:p>
          <a:p>
            <a:pPr marL="171450" indent="-171450">
              <a:spcBef>
                <a:spcPts val="600"/>
              </a:spcBef>
              <a:buFont typeface="Arial" panose="020B0604020202020204" pitchFamily="34" charset="0"/>
              <a:buChar char="•"/>
            </a:pPr>
            <a:endParaRPr lang="en-US" sz="1800" dirty="0"/>
          </a:p>
          <a:p>
            <a:pPr marL="171450" indent="-171450">
              <a:spcBef>
                <a:spcPts val="600"/>
              </a:spcBef>
              <a:buFont typeface="Arial" panose="020B0604020202020204" pitchFamily="34" charset="0"/>
              <a:buChar char="•"/>
            </a:pPr>
            <a:endParaRPr lang="en-US" sz="1800" dirty="0"/>
          </a:p>
        </p:txBody>
      </p:sp>
      <p:pic>
        <p:nvPicPr>
          <p:cNvPr id="7" name="Picture 6" descr="C:\Users\thomas.rice\Desktop\AHRI_certified_label.jpg"/>
          <p:cNvPicPr/>
          <p:nvPr/>
        </p:nvPicPr>
        <p:blipFill>
          <a:blip r:embed="rId3">
            <a:extLst>
              <a:ext uri="{BEBA8EAE-BF5A-486C-A8C5-ECC9F3942E4B}">
                <a14:imgProps xmlns:a14="http://schemas.microsoft.com/office/drawing/2010/main">
                  <a14:imgLayer r:embed="rId4">
                    <a14:imgEffect>
                      <a14:backgroundRemoval t="0" b="100000" l="0" r="100000">
                        <a14:foregroundMark x1="48936" y1="24017" x2="48936" y2="24017"/>
                        <a14:foregroundMark x1="52482" y1="25764" x2="53664" y2="25764"/>
                        <a14:foregroundMark x1="59338" y1="22707" x2="59338" y2="22707"/>
                        <a14:foregroundMark x1="60520" y1="24891" x2="60520" y2="24891"/>
                        <a14:foregroundMark x1="61466" y1="32314" x2="61466" y2="32314"/>
                        <a14:foregroundMark x1="66194" y1="25764" x2="66194" y2="25764"/>
                        <a14:foregroundMark x1="64539" y1="23144" x2="64539" y2="23144"/>
                        <a14:foregroundMark x1="66194" y1="21834" x2="79196" y2="30131"/>
                        <a14:foregroundMark x1="71395" y1="20087" x2="93144" y2="29258"/>
                        <a14:foregroundMark x1="86761" y1="20961" x2="76123" y2="37555"/>
                        <a14:foregroundMark x1="45154" y1="19214" x2="61466" y2="38865"/>
                        <a14:foregroundMark x1="46809" y1="15284" x2="50355" y2="41485"/>
                        <a14:foregroundMark x1="6147" y1="14410" x2="47281" y2="36681"/>
                        <a14:foregroundMark x1="23641" y1="12664" x2="50827" y2="24017"/>
                        <a14:foregroundMark x1="4728" y1="30568" x2="34043" y2="29258"/>
                      </a14:backgroundRemoval>
                    </a14:imgEffect>
                  </a14:imgLayer>
                </a14:imgProps>
              </a:ext>
              <a:ext uri="{28A0092B-C50C-407E-A947-70E740481C1C}">
                <a14:useLocalDpi xmlns:a14="http://schemas.microsoft.com/office/drawing/2010/main"/>
              </a:ext>
            </a:extLst>
          </a:blip>
          <a:srcRect/>
          <a:stretch>
            <a:fillRect/>
          </a:stretch>
        </p:blipFill>
        <p:spPr bwMode="auto">
          <a:xfrm>
            <a:off x="9854208" y="5278403"/>
            <a:ext cx="1878874" cy="979377"/>
          </a:xfrm>
          <a:prstGeom prst="rect">
            <a:avLst/>
          </a:prstGeom>
          <a:noFill/>
          <a:ln>
            <a:noFill/>
          </a:ln>
        </p:spPr>
      </p:pic>
    </p:spTree>
    <p:extLst>
      <p:ext uri="{BB962C8B-B14F-4D97-AF65-F5344CB8AC3E}">
        <p14:creationId xmlns:p14="http://schemas.microsoft.com/office/powerpoint/2010/main" val="2036321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 Wheels</a:t>
            </a:r>
          </a:p>
        </p:txBody>
      </p:sp>
      <p:sp>
        <p:nvSpPr>
          <p:cNvPr id="2" name="Text Placeholder 1"/>
          <p:cNvSpPr>
            <a:spLocks noGrp="1"/>
          </p:cNvSpPr>
          <p:nvPr>
            <p:ph type="body" sz="quarter" idx="11"/>
          </p:nvPr>
        </p:nvSpPr>
        <p:spPr>
          <a:xfrm>
            <a:off x="599133" y="954116"/>
            <a:ext cx="6517055" cy="5034832"/>
          </a:xfrm>
        </p:spPr>
        <p:txBody>
          <a:bodyPr>
            <a:noAutofit/>
          </a:bodyPr>
          <a:lstStyle/>
          <a:p>
            <a:pPr marL="171450" indent="-171450">
              <a:spcBef>
                <a:spcPts val="600"/>
              </a:spcBef>
              <a:buFont typeface="Arial" panose="020B0604020202020204" pitchFamily="34" charset="0"/>
              <a:buChar char="•"/>
            </a:pPr>
            <a:endParaRPr lang="en-US" sz="1800" dirty="0"/>
          </a:p>
          <a:p>
            <a:pPr marL="171450" indent="-171450">
              <a:spcBef>
                <a:spcPts val="600"/>
              </a:spcBef>
              <a:buFont typeface="Arial" panose="020B0604020202020204" pitchFamily="34" charset="0"/>
              <a:buChar char="•"/>
            </a:pPr>
            <a:endParaRPr lang="en-US" sz="1800" dirty="0"/>
          </a:p>
        </p:txBody>
      </p:sp>
      <p:sp>
        <p:nvSpPr>
          <p:cNvPr id="11" name="TextBox 10">
            <a:extLst>
              <a:ext uri="{FF2B5EF4-FFF2-40B4-BE49-F238E27FC236}">
                <a16:creationId xmlns:a16="http://schemas.microsoft.com/office/drawing/2014/main" id="{149985DE-AD21-329F-153D-3B3561A0000A}"/>
              </a:ext>
            </a:extLst>
          </p:cNvPr>
          <p:cNvSpPr txBox="1"/>
          <p:nvPr/>
        </p:nvSpPr>
        <p:spPr>
          <a:xfrm>
            <a:off x="623392" y="1166206"/>
            <a:ext cx="7221813" cy="4893647"/>
          </a:xfrm>
          <a:prstGeom prst="rect">
            <a:avLst/>
          </a:prstGeom>
          <a:noFill/>
        </p:spPr>
        <p:txBody>
          <a:bodyPr wrap="square">
            <a:spAutoFit/>
          </a:bodyPr>
          <a:lstStyle/>
          <a:p>
            <a:pPr>
              <a:spcBef>
                <a:spcPts val="600"/>
              </a:spcBef>
            </a:pPr>
            <a:r>
              <a:rPr lang="en-US" sz="2400" b="1" dirty="0">
                <a:solidFill>
                  <a:schemeClr val="tx2">
                    <a:lumMod val="20000"/>
                    <a:lumOff val="80000"/>
                  </a:schemeClr>
                </a:solidFill>
                <a:latin typeface="Calibri" panose="020F0502020204030204" pitchFamily="34" charset="0"/>
                <a:ea typeface="Calibri" panose="020F0502020204030204" pitchFamily="34" charset="0"/>
                <a:cs typeface="Calibri" panose="020F0502020204030204" pitchFamily="34" charset="0"/>
              </a:rPr>
              <a:t>Passive Dehumidification Wheels (PD)</a:t>
            </a:r>
          </a:p>
          <a:p>
            <a:pPr marL="285750" indent="-28575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The passive dehumidification wheel’s performance can be modulated on demand to respond to various conditions of temperature and humidity.</a:t>
            </a:r>
          </a:p>
          <a:p>
            <a:pPr marL="285750" indent="-28575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Optimized to remove moisture from a saturated air stream, without an active regeneration source.</a:t>
            </a:r>
          </a:p>
          <a:p>
            <a:pPr marL="285750" indent="-28575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Passive dehumidification wheel is polymer coated to avoid oxidation and future transferring of moisture.</a:t>
            </a:r>
          </a:p>
          <a:p>
            <a:pPr marL="285750" indent="-28575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Exclusive SEMCO product.</a:t>
            </a:r>
          </a:p>
          <a:p>
            <a:pPr marL="171450" indent="-171450">
              <a:spcBef>
                <a:spcPts val="600"/>
              </a:spcBef>
              <a:buFont typeface="Arial" panose="020B0604020202020204" pitchFamily="34" charset="0"/>
              <a:buChar char="•"/>
            </a:pPr>
            <a:endPar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171450" indent="-171450">
              <a:spcBef>
                <a:spcPts val="600"/>
              </a:spcBef>
              <a:buFont typeface="Arial" panose="020B0604020202020204" pitchFamily="34" charset="0"/>
              <a:buChar char="•"/>
            </a:pPr>
            <a:endPar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F7F70D27-597E-53C7-3466-E2CEAEF39DE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5400000">
            <a:off x="7217228" y="1883229"/>
            <a:ext cx="5969726" cy="3979817"/>
          </a:xfrm>
          <a:prstGeom prst="rect">
            <a:avLst/>
          </a:prstGeom>
        </p:spPr>
      </p:pic>
    </p:spTree>
    <p:extLst>
      <p:ext uri="{BB962C8B-B14F-4D97-AF65-F5344CB8AC3E}">
        <p14:creationId xmlns:p14="http://schemas.microsoft.com/office/powerpoint/2010/main" val="3695394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Pinnacle Series - Heating &amp; Cooling Options</a:t>
            </a:r>
          </a:p>
        </p:txBody>
      </p:sp>
      <p:sp>
        <p:nvSpPr>
          <p:cNvPr id="4" name="Text Placeholder 3"/>
          <p:cNvSpPr>
            <a:spLocks noGrp="1"/>
          </p:cNvSpPr>
          <p:nvPr>
            <p:ph type="body" sz="quarter" idx="11"/>
          </p:nvPr>
        </p:nvSpPr>
        <p:spPr>
          <a:xfrm>
            <a:off x="5038232" y="1079280"/>
            <a:ext cx="7153768" cy="5405339"/>
          </a:xfrm>
        </p:spPr>
        <p:txBody>
          <a:bodyPr>
            <a:noAutofit/>
          </a:bodyPr>
          <a:lstStyle/>
          <a:p>
            <a:r>
              <a:rPr lang="en-US" b="1"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Heating Options</a:t>
            </a:r>
          </a:p>
          <a:p>
            <a:pPr marL="654575" lvl="1" indent="-38099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Hot water coil</a:t>
            </a:r>
          </a:p>
          <a:p>
            <a:pPr marL="654575" lvl="1" indent="-38099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Steam coil, non-freeze type</a:t>
            </a:r>
          </a:p>
          <a:p>
            <a:pPr marL="654575" lvl="1" indent="-380990">
              <a:lnSpc>
                <a:spcPts val="22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Electric coil (optional with </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separate electrical connection point — not available on the Pinnacle II)</a:t>
            </a:r>
          </a:p>
          <a:p>
            <a:pPr marL="654575" lvl="1" indent="-38099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Condenser coil in return air path (Pinnacle II only)</a:t>
            </a:r>
          </a:p>
          <a:p>
            <a:pPr>
              <a:lnSpc>
                <a:spcPct val="150000"/>
              </a:lnSpc>
            </a:pPr>
            <a:r>
              <a:rPr lang="en-US" b="1"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Cooling Options</a:t>
            </a:r>
          </a:p>
          <a:p>
            <a:pPr marL="654575" lvl="1" indent="-38099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Chilled water</a:t>
            </a:r>
          </a:p>
          <a:p>
            <a:pPr marL="654575" lvl="1" indent="-38099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Direct expansion (DX) coil</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250"/>
          <a:stretch/>
        </p:blipFill>
        <p:spPr>
          <a:xfrm>
            <a:off x="518160" y="883920"/>
            <a:ext cx="4298238" cy="5974229"/>
          </a:xfrm>
          <a:prstGeom prst="rect">
            <a:avLst/>
          </a:prstGeom>
        </p:spPr>
      </p:pic>
    </p:spTree>
    <p:extLst>
      <p:ext uri="{BB962C8B-B14F-4D97-AF65-F5344CB8AC3E}">
        <p14:creationId xmlns:p14="http://schemas.microsoft.com/office/powerpoint/2010/main" val="2466306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Pinnacle Series - How it Works</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11067748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80961" y="1946387"/>
            <a:ext cx="5696511" cy="4457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23" name="Group 22"/>
          <p:cNvGrpSpPr/>
          <p:nvPr/>
        </p:nvGrpSpPr>
        <p:grpSpPr>
          <a:xfrm>
            <a:off x="1041040" y="960278"/>
            <a:ext cx="4412786" cy="2295348"/>
            <a:chOff x="1041040" y="960278"/>
            <a:chExt cx="4412786" cy="2295348"/>
          </a:xfrm>
          <a:solidFill>
            <a:schemeClr val="bg1"/>
          </a:solidFill>
        </p:grpSpPr>
        <p:cxnSp>
          <p:nvCxnSpPr>
            <p:cNvPr id="12" name="Straight Arrow Connector 11"/>
            <p:cNvCxnSpPr/>
            <p:nvPr/>
          </p:nvCxnSpPr>
          <p:spPr>
            <a:xfrm>
              <a:off x="2815695" y="2207719"/>
              <a:ext cx="621147" cy="1047907"/>
            </a:xfrm>
            <a:prstGeom prst="straightConnector1">
              <a:avLst/>
            </a:prstGeom>
            <a:grpFill/>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rot="10800000">
              <a:off x="1041040" y="960278"/>
              <a:ext cx="4412786" cy="1250566"/>
            </a:xfrm>
            <a:prstGeom prst="rect">
              <a:avLst/>
            </a:prstGeom>
            <a:grp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Pinnacle Series - Dual Wheel System</a:t>
            </a:r>
          </a:p>
        </p:txBody>
      </p:sp>
      <p:sp>
        <p:nvSpPr>
          <p:cNvPr id="4" name="Slide Number Placeholder 3"/>
          <p:cNvSpPr>
            <a:spLocks noGrp="1"/>
          </p:cNvSpPr>
          <p:nvPr>
            <p:ph type="sldNum" sz="quarter" idx="4294967295"/>
          </p:nvPr>
        </p:nvSpPr>
        <p:spPr>
          <a:xfrm>
            <a:off x="11582400" y="6456363"/>
            <a:ext cx="609600" cy="274637"/>
          </a:xfrm>
          <a:prstGeom prst="rect">
            <a:avLst/>
          </a:prstGeom>
        </p:spPr>
        <p:txBody>
          <a:bodyPr/>
          <a:lstStyle/>
          <a:p>
            <a:pPr>
              <a:defRPr/>
            </a:pPr>
            <a:fld id="{66E40567-FF34-4EF0-ABB9-1859CFAFA209}" type="slidenum">
              <a:rPr lang="sv-SE" smtClean="0">
                <a:solidFill>
                  <a:prstClr val="white"/>
                </a:solidFill>
                <a:latin typeface="Boxed Book" panose="02000506040000020004" pitchFamily="2" charset="0"/>
              </a:rPr>
              <a:pPr>
                <a:defRPr/>
              </a:pPr>
              <a:t>16</a:t>
            </a:fld>
            <a:endParaRPr lang="sv-SE" dirty="0">
              <a:solidFill>
                <a:prstClr val="white"/>
              </a:solidFill>
              <a:latin typeface="Boxed Book" panose="02000506040000020004" pitchFamily="2" charset="0"/>
            </a:endParaRPr>
          </a:p>
        </p:txBody>
      </p:sp>
      <p:sp>
        <p:nvSpPr>
          <p:cNvPr id="7" name="TextBox 6"/>
          <p:cNvSpPr txBox="1"/>
          <p:nvPr/>
        </p:nvSpPr>
        <p:spPr>
          <a:xfrm>
            <a:off x="1131658" y="1039532"/>
            <a:ext cx="4198225" cy="1077218"/>
          </a:xfrm>
          <a:prstGeom prst="rect">
            <a:avLst/>
          </a:prstGeom>
          <a:noFill/>
        </p:spPr>
        <p:txBody>
          <a:bodyPr wrap="square" rtlCol="0">
            <a:spAutoFit/>
          </a:bodyPr>
          <a:lstStyle/>
          <a:p>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The True 3Å® total energy wheel has fluted aluminum, "honeycombed" media coated with a high performance 3Å (angstrom) molecular sieve desiccant</a:t>
            </a:r>
          </a:p>
        </p:txBody>
      </p:sp>
      <p:sp>
        <p:nvSpPr>
          <p:cNvPr id="9" name="TextBox 8"/>
          <p:cNvSpPr txBox="1"/>
          <p:nvPr/>
        </p:nvSpPr>
        <p:spPr>
          <a:xfrm>
            <a:off x="5743983" y="5166538"/>
            <a:ext cx="4190999" cy="1077218"/>
          </a:xfrm>
          <a:prstGeom prst="rect">
            <a:avLst/>
          </a:prstGeom>
          <a:noFill/>
        </p:spPr>
        <p:txBody>
          <a:bodyPr wrap="square" rtlCol="0">
            <a:spAutoFit/>
          </a:bodyPr>
          <a:lstStyle/>
          <a:p>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The passive dehumidification (PD) wheel’s</a:t>
            </a:r>
          </a:p>
          <a:p>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performance can be modulated on demand to respond to various conditions of temperature and humidity.</a:t>
            </a:r>
          </a:p>
        </p:txBody>
      </p:sp>
      <p:pic>
        <p:nvPicPr>
          <p:cNvPr id="11" name="Picture 3077" descr="E:\DWP Marketing Literature\Pinnacle Technical Guide\PVS Graphics\Figures 1-6\Figure1.TIF"/>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521434" y="1578103"/>
            <a:ext cx="3974786" cy="3323968"/>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p:cNvGrpSpPr/>
          <p:nvPr/>
        </p:nvGrpSpPr>
        <p:grpSpPr>
          <a:xfrm>
            <a:off x="5624701" y="3843189"/>
            <a:ext cx="4412786" cy="2471822"/>
            <a:chOff x="5563236" y="4060784"/>
            <a:chExt cx="4412786" cy="2471822"/>
          </a:xfrm>
        </p:grpSpPr>
        <p:cxnSp>
          <p:nvCxnSpPr>
            <p:cNvPr id="10" name="Straight Arrow Connector 9"/>
            <p:cNvCxnSpPr/>
            <p:nvPr/>
          </p:nvCxnSpPr>
          <p:spPr>
            <a:xfrm flipH="1" flipV="1">
              <a:off x="5563236" y="4060784"/>
              <a:ext cx="723900" cy="122125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5563236" y="5282040"/>
              <a:ext cx="4412786" cy="1250566"/>
            </a:xfrm>
            <a:prstGeom prst="rect">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TextBox 24"/>
          <p:cNvSpPr txBox="1"/>
          <p:nvPr/>
        </p:nvSpPr>
        <p:spPr>
          <a:xfrm>
            <a:off x="7397490" y="864501"/>
            <a:ext cx="4098729"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mj-lt"/>
                <a:ea typeface="+mj-ea"/>
                <a:cs typeface="+mj-cs"/>
              </a:rPr>
              <a:t>Re-heating effectiveness of PD wheel</a:t>
            </a:r>
          </a:p>
        </p:txBody>
      </p:sp>
    </p:spTree>
    <p:extLst>
      <p:ext uri="{BB962C8B-B14F-4D97-AF65-F5344CB8AC3E}">
        <p14:creationId xmlns:p14="http://schemas.microsoft.com/office/powerpoint/2010/main" val="1728033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A0BA90-8B4F-035F-D157-36B23F05E403}"/>
              </a:ext>
            </a:extLst>
          </p:cNvPr>
          <p:cNvSpPr/>
          <p:nvPr/>
        </p:nvSpPr>
        <p:spPr>
          <a:xfrm>
            <a:off x="0" y="4880472"/>
            <a:ext cx="12192000" cy="1977528"/>
          </a:xfrm>
          <a:prstGeom prst="rect">
            <a:avLst/>
          </a:prstGeom>
          <a:solidFill>
            <a:srgbClr val="1258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EEA805"/>
                </a:solidFill>
              </a:rPr>
              <a:t>VS</a:t>
            </a:r>
          </a:p>
        </p:txBody>
      </p:sp>
      <p:sp>
        <p:nvSpPr>
          <p:cNvPr id="2" name="Title 1"/>
          <p:cNvSpPr>
            <a:spLocks noGrp="1"/>
          </p:cNvSpPr>
          <p:nvPr>
            <p:ph type="title"/>
          </p:nvPr>
        </p:nvSpPr>
        <p:spPr>
          <a:xfrm>
            <a:off x="217984" y="242467"/>
            <a:ext cx="9230816" cy="470817"/>
          </a:xfrm>
        </p:spPr>
        <p:txBody>
          <a:bodyPr>
            <a:normAutofit/>
          </a:bodyPr>
          <a:lstStyle/>
          <a:p>
            <a:r>
              <a:rPr lang="en-US" sz="2400" dirty="0"/>
              <a:t>Pinnacle ® Summer Performance</a:t>
            </a: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a:ext>
            </a:extLst>
          </a:blip>
          <a:stretch>
            <a:fillRect/>
          </a:stretch>
        </p:blipFill>
        <p:spPr>
          <a:xfrm>
            <a:off x="217984" y="965217"/>
            <a:ext cx="8800462" cy="318581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5"/>
          <p:cNvSpPr txBox="1">
            <a:spLocks noChangeArrowheads="1"/>
          </p:cNvSpPr>
          <p:nvPr/>
        </p:nvSpPr>
        <p:spPr bwMode="auto">
          <a:xfrm>
            <a:off x="396190" y="5233012"/>
            <a:ext cx="4828822"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sz="2000" dirty="0">
                <a:solidFill>
                  <a:srgbClr val="EFFFFF"/>
                </a:solidFill>
                <a:cs typeface="Calibri" panose="020F0502020204030204" pitchFamily="34" charset="0"/>
              </a:rPr>
              <a:t>LOAD </a:t>
            </a:r>
            <a:r>
              <a:rPr lang="en-US" sz="2400" b="1" dirty="0">
                <a:solidFill>
                  <a:srgbClr val="EEA805"/>
                </a:solidFill>
                <a:cs typeface="Calibri" panose="020F0502020204030204" pitchFamily="34" charset="0"/>
              </a:rPr>
              <a:t>WITH OUT </a:t>
            </a:r>
            <a:r>
              <a:rPr lang="en-US" sz="2000" dirty="0">
                <a:solidFill>
                  <a:srgbClr val="EFFFFF"/>
                </a:solidFill>
                <a:cs typeface="Calibri" panose="020F0502020204030204" pitchFamily="34" charset="0"/>
              </a:rPr>
              <a:t>ENERGY RECOVERY </a:t>
            </a:r>
          </a:p>
          <a:p>
            <a:pPr algn="ctr" eaLnBrk="1" hangingPunct="1"/>
            <a:r>
              <a:rPr lang="en-US" sz="2000" dirty="0">
                <a:solidFill>
                  <a:srgbClr val="EFFFFF"/>
                </a:solidFill>
                <a:cs typeface="Calibri" panose="020F0502020204030204" pitchFamily="34" charset="0"/>
              </a:rPr>
              <a:t>1,073 MBH</a:t>
            </a:r>
          </a:p>
          <a:p>
            <a:pPr algn="ctr" eaLnBrk="1" hangingPunct="1"/>
            <a:r>
              <a:rPr lang="en-US" sz="2400" b="1" dirty="0">
                <a:solidFill>
                  <a:srgbClr val="EFFFFF"/>
                </a:solidFill>
                <a:cs typeface="Calibri" panose="020F0502020204030204" pitchFamily="34" charset="0"/>
              </a:rPr>
              <a:t>OVER 89 TONS OF COOLING NEEDED</a:t>
            </a:r>
          </a:p>
        </p:txBody>
      </p:sp>
      <p:cxnSp>
        <p:nvCxnSpPr>
          <p:cNvPr id="5" name="Straight Connector 4">
            <a:extLst>
              <a:ext uri="{FF2B5EF4-FFF2-40B4-BE49-F238E27FC236}">
                <a16:creationId xmlns:a16="http://schemas.microsoft.com/office/drawing/2014/main" id="{878F1279-FA79-DC2F-54AA-4822D206338D}"/>
              </a:ext>
            </a:extLst>
          </p:cNvPr>
          <p:cNvCxnSpPr/>
          <p:nvPr/>
        </p:nvCxnSpPr>
        <p:spPr>
          <a:xfrm>
            <a:off x="55084" y="751385"/>
            <a:ext cx="12081831" cy="0"/>
          </a:xfrm>
          <a:prstGeom prst="line">
            <a:avLst/>
          </a:prstGeom>
        </p:spPr>
        <p:style>
          <a:lnRef idx="1">
            <a:schemeClr val="dk1"/>
          </a:lnRef>
          <a:fillRef idx="0">
            <a:schemeClr val="dk1"/>
          </a:fillRef>
          <a:effectRef idx="0">
            <a:schemeClr val="dk1"/>
          </a:effectRef>
          <a:fontRef idx="minor">
            <a:schemeClr val="tx1"/>
          </a:fontRef>
        </p:style>
      </p:cxnSp>
      <p:sp>
        <p:nvSpPr>
          <p:cNvPr id="10" name="TextBox 5"/>
          <p:cNvSpPr txBox="1">
            <a:spLocks noChangeArrowheads="1"/>
          </p:cNvSpPr>
          <p:nvPr/>
        </p:nvSpPr>
        <p:spPr bwMode="auto">
          <a:xfrm>
            <a:off x="6966990" y="5202234"/>
            <a:ext cx="4287456"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sz="2000" dirty="0">
                <a:solidFill>
                  <a:srgbClr val="EFFFFF"/>
                </a:solidFill>
                <a:cs typeface="Calibri" panose="020F0502020204030204" pitchFamily="34" charset="0"/>
              </a:rPr>
              <a:t>LOAD </a:t>
            </a:r>
            <a:r>
              <a:rPr lang="en-US" sz="2400" b="1" dirty="0">
                <a:solidFill>
                  <a:srgbClr val="EEA805"/>
                </a:solidFill>
                <a:cs typeface="Calibri" panose="020F0502020204030204" pitchFamily="34" charset="0"/>
              </a:rPr>
              <a:t>WITH </a:t>
            </a:r>
            <a:r>
              <a:rPr lang="en-US" sz="2000" dirty="0">
                <a:solidFill>
                  <a:srgbClr val="EFFFFF"/>
                </a:solidFill>
                <a:cs typeface="Calibri" panose="020F0502020204030204" pitchFamily="34" charset="0"/>
              </a:rPr>
              <a:t>ENERGY RECOVERY </a:t>
            </a:r>
          </a:p>
          <a:p>
            <a:pPr algn="ctr" eaLnBrk="1" hangingPunct="1"/>
            <a:r>
              <a:rPr lang="en-US" sz="2000" dirty="0">
                <a:solidFill>
                  <a:srgbClr val="EFFFFF"/>
                </a:solidFill>
                <a:cs typeface="Calibri" panose="020F0502020204030204" pitchFamily="34" charset="0"/>
              </a:rPr>
              <a:t>504.8 MBH</a:t>
            </a:r>
          </a:p>
          <a:p>
            <a:pPr algn="ctr" eaLnBrk="1" hangingPunct="1"/>
            <a:r>
              <a:rPr lang="en-US" sz="2400" b="1" dirty="0">
                <a:solidFill>
                  <a:srgbClr val="EFFFFF"/>
                </a:solidFill>
                <a:cs typeface="Calibri" panose="020F0502020204030204" pitchFamily="34" charset="0"/>
              </a:rPr>
              <a:t>42.1 TONS OF COOLING NEEDED</a:t>
            </a:r>
          </a:p>
        </p:txBody>
      </p:sp>
      <p:sp>
        <p:nvSpPr>
          <p:cNvPr id="13" name="Oval 12">
            <a:extLst>
              <a:ext uri="{FF2B5EF4-FFF2-40B4-BE49-F238E27FC236}">
                <a16:creationId xmlns:a16="http://schemas.microsoft.com/office/drawing/2014/main" id="{D4361225-B906-0202-93D2-2A2ABC1A7C18}"/>
              </a:ext>
            </a:extLst>
          </p:cNvPr>
          <p:cNvSpPr/>
          <p:nvPr/>
        </p:nvSpPr>
        <p:spPr>
          <a:xfrm>
            <a:off x="9448800" y="921891"/>
            <a:ext cx="2410682" cy="2410682"/>
          </a:xfrm>
          <a:prstGeom prst="ellipse">
            <a:avLst/>
          </a:prstGeom>
          <a:solidFill>
            <a:srgbClr val="EEA8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9702220" y="1299992"/>
            <a:ext cx="2234381" cy="1815882"/>
          </a:xfrm>
          <a:prstGeom prst="rect">
            <a:avLst/>
          </a:prstGeom>
          <a:noFill/>
        </p:spPr>
        <p:txBody>
          <a:bodyPr wrap="square" rtlCol="0">
            <a:spAutoFit/>
          </a:bodyPr>
          <a:lstStyle/>
          <a:p>
            <a:r>
              <a:rPr lang="en-US" sz="1600" b="1" dirty="0">
                <a:solidFill>
                  <a:srgbClr val="000000"/>
                </a:solidFill>
              </a:rPr>
              <a:t>Dehumidification &amp; temperature rise.</a:t>
            </a:r>
            <a:br>
              <a:rPr lang="en-US" sz="1600" b="1" dirty="0">
                <a:solidFill>
                  <a:srgbClr val="000000"/>
                </a:solidFill>
              </a:rPr>
            </a:br>
            <a:r>
              <a:rPr lang="en-US" sz="1600" b="1" dirty="0">
                <a:solidFill>
                  <a:srgbClr val="000000"/>
                </a:solidFill>
              </a:rPr>
              <a:t>Two factors for</a:t>
            </a:r>
            <a:br>
              <a:rPr lang="en-US" sz="1600" b="1" dirty="0">
                <a:solidFill>
                  <a:srgbClr val="000000"/>
                </a:solidFill>
              </a:rPr>
            </a:br>
            <a:r>
              <a:rPr lang="en-US" sz="1600" b="1" dirty="0">
                <a:solidFill>
                  <a:srgbClr val="000000"/>
                </a:solidFill>
              </a:rPr>
              <a:t> temperature rise.</a:t>
            </a:r>
          </a:p>
          <a:p>
            <a:r>
              <a:rPr lang="en-US" sz="1600" dirty="0">
                <a:solidFill>
                  <a:srgbClr val="000000"/>
                </a:solidFill>
              </a:rPr>
              <a:t>  A) Heat of Adsorption </a:t>
            </a:r>
          </a:p>
          <a:p>
            <a:r>
              <a:rPr lang="en-US" sz="1600" dirty="0">
                <a:solidFill>
                  <a:srgbClr val="000000"/>
                </a:solidFill>
              </a:rPr>
              <a:t>  B) Wheel Heat </a:t>
            </a:r>
            <a:br>
              <a:rPr lang="en-US" sz="1600" dirty="0">
                <a:solidFill>
                  <a:srgbClr val="000000"/>
                </a:solidFill>
              </a:rPr>
            </a:br>
            <a:r>
              <a:rPr lang="en-US" sz="1600" dirty="0">
                <a:solidFill>
                  <a:srgbClr val="000000"/>
                </a:solidFill>
              </a:rPr>
              <a:t>       carry-over</a:t>
            </a:r>
          </a:p>
        </p:txBody>
      </p:sp>
    </p:spTree>
    <p:extLst>
      <p:ext uri="{BB962C8B-B14F-4D97-AF65-F5344CB8AC3E}">
        <p14:creationId xmlns:p14="http://schemas.microsoft.com/office/powerpoint/2010/main" val="1232799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68580" tIns="34290" rIns="68580" bIns="34290" rtlCol="0" anchor="ctr">
            <a:noAutofit/>
          </a:bodyPr>
          <a:lstStyle/>
          <a:p>
            <a:r>
              <a:rPr lang="en-US" dirty="0">
                <a:latin typeface="Calibri" panose="020F0502020204030204" pitchFamily="34" charset="0"/>
                <a:ea typeface="Calibri" panose="020F0502020204030204" pitchFamily="34" charset="0"/>
                <a:cs typeface="Calibri" panose="020F0502020204030204" pitchFamily="34" charset="0"/>
              </a:rPr>
              <a:t>Pinnacle II – General Arrangement (GA) Drawing</a:t>
            </a:r>
          </a:p>
        </p:txBody>
      </p:sp>
      <p:sp>
        <p:nvSpPr>
          <p:cNvPr id="6" name="Footer Placeholder 5"/>
          <p:cNvSpPr>
            <a:spLocks noGrp="1"/>
          </p:cNvSpPr>
          <p:nvPr>
            <p:ph type="ftr" sz="quarter" idx="4294967295"/>
          </p:nvPr>
        </p:nvSpPr>
        <p:spPr>
          <a:xfrm>
            <a:off x="9364663" y="6318250"/>
            <a:ext cx="2827337" cy="234950"/>
          </a:xfrm>
          <a:prstGeom prst="rect">
            <a:avLst/>
          </a:prstGeom>
        </p:spPr>
        <p:txBody>
          <a:bodyPr/>
          <a:lstStyle/>
          <a:p>
            <a:pPr>
              <a:defRPr/>
            </a:pPr>
            <a:r>
              <a:rPr lang="sv-SE" dirty="0">
                <a:solidFill>
                  <a:srgbClr val="FFFFFF"/>
                </a:solidFill>
              </a:rPr>
              <a:t>SEMCO TECHNOLOGY TRAINING SESSION</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5670" y="1676400"/>
            <a:ext cx="8550208"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3223471" y="1216223"/>
            <a:ext cx="2860645" cy="615553"/>
          </a:xfrm>
          <a:prstGeom prst="rect">
            <a:avLst/>
          </a:prstGeom>
          <a:solidFill>
            <a:schemeClr val="bg1"/>
          </a:solidFill>
          <a:ln>
            <a:noFill/>
          </a:ln>
        </p:spPr>
        <p:txBody>
          <a:bodyPr wrap="square" rtlCol="0">
            <a:spAutoFit/>
          </a:bodyPr>
          <a:lstStyle/>
          <a:p>
            <a:pPr algn="r"/>
            <a:r>
              <a:rPr lang="en-US" sz="1700" b="1" dirty="0">
                <a:solidFill>
                  <a:srgbClr val="002060"/>
                </a:solidFill>
                <a:latin typeface="Calibri" panose="020F0502020204030204" pitchFamily="34" charset="0"/>
                <a:ea typeface="Calibri" panose="020F0502020204030204" pitchFamily="34" charset="0"/>
                <a:cs typeface="Calibri" panose="020F0502020204030204" pitchFamily="34" charset="0"/>
              </a:rPr>
              <a:t>Single Compressor and components</a:t>
            </a:r>
          </a:p>
        </p:txBody>
      </p:sp>
      <p:cxnSp>
        <p:nvCxnSpPr>
          <p:cNvPr id="9" name="Straight Arrow Connector 8"/>
          <p:cNvCxnSpPr>
            <a:stCxn id="7170" idx="0"/>
          </p:cNvCxnSpPr>
          <p:nvPr/>
        </p:nvCxnSpPr>
        <p:spPr bwMode="auto">
          <a:xfrm>
            <a:off x="6100774" y="1676400"/>
            <a:ext cx="870477" cy="982910"/>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107763" dir="2700000" algn="ctr" rotWithShape="0">
                    <a:schemeClr val="bg2"/>
                  </a:outerShdw>
                </a:effectLst>
              </a14:hiddenEffects>
            </a:ext>
            <a:ext uri="{53640926-AAD7-44D8-BBD7-CCE9431645EC}">
              <a14:shadowObscured xmlns:a14="http://schemas.microsoft.com/office/drawing/2010/main" val="1"/>
            </a:ext>
          </a:extLst>
        </p:spPr>
      </p:cxnSp>
      <p:sp>
        <p:nvSpPr>
          <p:cNvPr id="11" name="TextBox 10"/>
          <p:cNvSpPr txBox="1"/>
          <p:nvPr/>
        </p:nvSpPr>
        <p:spPr>
          <a:xfrm>
            <a:off x="6696892" y="1130732"/>
            <a:ext cx="4084320" cy="353943"/>
          </a:xfrm>
          <a:prstGeom prst="rect">
            <a:avLst/>
          </a:prstGeom>
          <a:solidFill>
            <a:schemeClr val="bg1"/>
          </a:solidFill>
          <a:ln>
            <a:noFill/>
          </a:ln>
        </p:spPr>
        <p:txBody>
          <a:bodyPr wrap="square" rtlCol="0">
            <a:spAutoFit/>
          </a:bodyPr>
          <a:lstStyle/>
          <a:p>
            <a:pPr algn="r"/>
            <a:r>
              <a:rPr lang="en-US" sz="1700" b="1" dirty="0">
                <a:solidFill>
                  <a:srgbClr val="002060"/>
                </a:solidFill>
                <a:latin typeface="Calibri" panose="020F0502020204030204" pitchFamily="34" charset="0"/>
                <a:ea typeface="Calibri" panose="020F0502020204030204" pitchFamily="34" charset="0"/>
                <a:cs typeface="Calibri" panose="020F0502020204030204" pitchFamily="34" charset="0"/>
              </a:rPr>
              <a:t>Single row Dx condensing coil</a:t>
            </a:r>
          </a:p>
        </p:txBody>
      </p:sp>
      <p:cxnSp>
        <p:nvCxnSpPr>
          <p:cNvPr id="12" name="Straight Arrow Connector 11"/>
          <p:cNvCxnSpPr>
            <a:cxnSpLocks/>
            <a:stCxn id="11" idx="2"/>
          </p:cNvCxnSpPr>
          <p:nvPr/>
        </p:nvCxnSpPr>
        <p:spPr bwMode="auto">
          <a:xfrm>
            <a:off x="8739052" y="1484675"/>
            <a:ext cx="217834" cy="1395728"/>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107763" dir="2700000" algn="ctr" rotWithShape="0">
                    <a:schemeClr val="bg2"/>
                  </a:outerShdw>
                </a:effectLst>
              </a14:hiddenEffects>
            </a:ext>
            <a:ext uri="{53640926-AAD7-44D8-BBD7-CCE9431645EC}">
              <a14:shadowObscured xmlns:a14="http://schemas.microsoft.com/office/drawing/2010/main" val="1"/>
            </a:ext>
          </a:extLst>
        </p:spPr>
      </p:cxnSp>
      <p:sp>
        <p:nvSpPr>
          <p:cNvPr id="14" name="TextBox 13"/>
          <p:cNvSpPr txBox="1"/>
          <p:nvPr/>
        </p:nvSpPr>
        <p:spPr>
          <a:xfrm>
            <a:off x="7801760" y="5334001"/>
            <a:ext cx="4084320" cy="353943"/>
          </a:xfrm>
          <a:prstGeom prst="rect">
            <a:avLst/>
          </a:prstGeom>
          <a:solidFill>
            <a:schemeClr val="bg1"/>
          </a:solidFill>
          <a:ln>
            <a:noFill/>
          </a:ln>
        </p:spPr>
        <p:txBody>
          <a:bodyPr wrap="square" rtlCol="0">
            <a:spAutoFit/>
          </a:bodyPr>
          <a:lstStyle/>
          <a:p>
            <a:pPr algn="r"/>
            <a:r>
              <a:rPr lang="en-US" sz="1700" b="1" dirty="0">
                <a:solidFill>
                  <a:srgbClr val="002060"/>
                </a:solidFill>
                <a:latin typeface="Calibri" panose="020F0502020204030204" pitchFamily="34" charset="0"/>
                <a:ea typeface="Calibri" panose="020F0502020204030204" pitchFamily="34" charset="0"/>
                <a:cs typeface="Calibri" panose="020F0502020204030204" pitchFamily="34" charset="0"/>
              </a:rPr>
              <a:t>Two row Dx evaporator “trim” cooling coil</a:t>
            </a:r>
          </a:p>
        </p:txBody>
      </p:sp>
      <p:cxnSp>
        <p:nvCxnSpPr>
          <p:cNvPr id="15" name="Straight Arrow Connector 14"/>
          <p:cNvCxnSpPr>
            <a:cxnSpLocks/>
            <a:stCxn id="14" idx="0"/>
          </p:cNvCxnSpPr>
          <p:nvPr/>
        </p:nvCxnSpPr>
        <p:spPr bwMode="auto">
          <a:xfrm flipH="1" flipV="1">
            <a:off x="7273255" y="4351699"/>
            <a:ext cx="2570665" cy="982302"/>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107763" dir="2700000" algn="ctr" rotWithShape="0">
                    <a:schemeClr val="bg2"/>
                  </a:outerShdw>
                </a:effectLst>
              </a14:hiddenEffects>
            </a:ext>
            <a:ext uri="{53640926-AAD7-44D8-BBD7-CCE9431645EC}">
              <a14:shadowObscured xmlns:a14="http://schemas.microsoft.com/office/drawing/2010/main" val="1"/>
            </a:ext>
          </a:extLst>
        </p:spPr>
      </p:cxnSp>
    </p:spTree>
    <p:extLst>
      <p:ext uri="{BB962C8B-B14F-4D97-AF65-F5344CB8AC3E}">
        <p14:creationId xmlns:p14="http://schemas.microsoft.com/office/powerpoint/2010/main" val="1614718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A0BA90-8B4F-035F-D157-36B23F05E403}"/>
              </a:ext>
            </a:extLst>
          </p:cNvPr>
          <p:cNvSpPr/>
          <p:nvPr/>
        </p:nvSpPr>
        <p:spPr>
          <a:xfrm>
            <a:off x="-1" y="4880472"/>
            <a:ext cx="12192000" cy="1977528"/>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EEA805"/>
              </a:solidFill>
            </a:endParaRPr>
          </a:p>
        </p:txBody>
      </p:sp>
      <p:sp>
        <p:nvSpPr>
          <p:cNvPr id="2" name="Title 1"/>
          <p:cNvSpPr>
            <a:spLocks noGrp="1"/>
          </p:cNvSpPr>
          <p:nvPr>
            <p:ph type="title"/>
          </p:nvPr>
        </p:nvSpPr>
        <p:spPr>
          <a:xfrm>
            <a:off x="217984" y="242467"/>
            <a:ext cx="9230816" cy="470817"/>
          </a:xfrm>
        </p:spPr>
        <p:txBody>
          <a:bodyPr>
            <a:normAutofit/>
          </a:bodyPr>
          <a:lstStyle/>
          <a:p>
            <a:r>
              <a:rPr lang="en-US" sz="2400" dirty="0" err="1">
                <a:latin typeface="Calibri" panose="020F0502020204030204" pitchFamily="34" charset="0"/>
                <a:ea typeface="Calibri" panose="020F0502020204030204" pitchFamily="34" charset="0"/>
                <a:cs typeface="Calibri" panose="020F0502020204030204" pitchFamily="34" charset="0"/>
              </a:rPr>
              <a:t>Pinnacle®II</a:t>
            </a:r>
            <a:r>
              <a:rPr lang="en-US" sz="2400" dirty="0">
                <a:latin typeface="Calibri" panose="020F0502020204030204" pitchFamily="34" charset="0"/>
                <a:ea typeface="Calibri" panose="020F0502020204030204" pitchFamily="34" charset="0"/>
                <a:cs typeface="Calibri" panose="020F0502020204030204" pitchFamily="34" charset="0"/>
              </a:rPr>
              <a:t> Lowest Dewpoint With Chilled Water</a:t>
            </a:r>
          </a:p>
        </p:txBody>
      </p:sp>
      <p:sp>
        <p:nvSpPr>
          <p:cNvPr id="9" name="TextBox 5"/>
          <p:cNvSpPr txBox="1">
            <a:spLocks noChangeArrowheads="1"/>
          </p:cNvSpPr>
          <p:nvPr/>
        </p:nvSpPr>
        <p:spPr bwMode="auto">
          <a:xfrm>
            <a:off x="396190" y="5022850"/>
            <a:ext cx="1154041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342900" indent="-342900" fontAlgn="base">
              <a:spcBef>
                <a:spcPct val="20000"/>
              </a:spcBef>
              <a:spcAft>
                <a:spcPct val="0"/>
              </a:spcAft>
              <a:buFontTx/>
              <a:buChar char="•"/>
              <a:defRPr/>
            </a:pPr>
            <a:r>
              <a:rPr lang="en-US" sz="2000" kern="0" dirty="0">
                <a:solidFill>
                  <a:schemeClr val="tx1">
                    <a:lumMod val="75000"/>
                    <a:lumOff val="25000"/>
                  </a:schemeClr>
                </a:solidFill>
              </a:rPr>
              <a:t>With Pinnacle II, much drier air is delivered using the same off coil temperature.  Traditional chilled water temperatures and coil rows are used by primary coil increasing system efficiency.</a:t>
            </a:r>
          </a:p>
          <a:p>
            <a:pPr marL="342900" indent="-342900" fontAlgn="base">
              <a:spcBef>
                <a:spcPct val="20000"/>
              </a:spcBef>
              <a:spcAft>
                <a:spcPct val="0"/>
              </a:spcAft>
              <a:buFontTx/>
              <a:buChar char="•"/>
              <a:defRPr/>
            </a:pPr>
            <a:r>
              <a:rPr lang="en-US" sz="2000" kern="0" dirty="0">
                <a:solidFill>
                  <a:schemeClr val="tx1">
                    <a:lumMod val="75000"/>
                    <a:lumOff val="25000"/>
                  </a:schemeClr>
                </a:solidFill>
              </a:rPr>
              <a:t>Warmer air, as desired, is supplied from the unit despite the lower supply air dewpoint.</a:t>
            </a:r>
          </a:p>
          <a:p>
            <a:pPr marL="342900" indent="-342900" fontAlgn="base">
              <a:spcBef>
                <a:spcPct val="20000"/>
              </a:spcBef>
              <a:spcAft>
                <a:spcPct val="0"/>
              </a:spcAft>
              <a:buFontTx/>
              <a:buChar char="•"/>
              <a:defRPr/>
            </a:pPr>
            <a:r>
              <a:rPr lang="en-US" sz="2000" kern="0" dirty="0">
                <a:solidFill>
                  <a:schemeClr val="tx1">
                    <a:lumMod val="75000"/>
                    <a:lumOff val="25000"/>
                  </a:schemeClr>
                </a:solidFill>
              </a:rPr>
              <a:t>PD leaving conditions are no longer saturated, greatly reducing the risk of condensation and dehumidification performance degradation.</a:t>
            </a:r>
          </a:p>
        </p:txBody>
      </p:sp>
      <p:cxnSp>
        <p:nvCxnSpPr>
          <p:cNvPr id="5" name="Straight Connector 4">
            <a:extLst>
              <a:ext uri="{FF2B5EF4-FFF2-40B4-BE49-F238E27FC236}">
                <a16:creationId xmlns:a16="http://schemas.microsoft.com/office/drawing/2014/main" id="{878F1279-FA79-DC2F-54AA-4822D206338D}"/>
              </a:ext>
            </a:extLst>
          </p:cNvPr>
          <p:cNvCxnSpPr/>
          <p:nvPr/>
        </p:nvCxnSpPr>
        <p:spPr>
          <a:xfrm>
            <a:off x="55084" y="751385"/>
            <a:ext cx="12081831"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1" y="914401"/>
            <a:ext cx="8627661" cy="3832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8625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2AA1E-FF90-4EED-8230-1F607510CBE5}"/>
              </a:ext>
            </a:extLst>
          </p:cNvPr>
          <p:cNvSpPr>
            <a:spLocks noGrp="1"/>
          </p:cNvSpPr>
          <p:nvPr>
            <p:ph type="title"/>
          </p:nvPr>
        </p:nvSpPr>
        <p:spPr/>
        <p:txBody>
          <a:bodyPr/>
          <a:lstStyle/>
          <a:p>
            <a:r>
              <a:rPr lang="en-US" sz="2200" dirty="0"/>
              <a:t>Thank you for your attention!</a:t>
            </a:r>
          </a:p>
        </p:txBody>
      </p:sp>
      <p:pic>
        <p:nvPicPr>
          <p:cNvPr id="5" name="Picture 4" descr="A group of people sitting around a table playing a board game&#10;&#10;Description automatically generated">
            <a:extLst>
              <a:ext uri="{FF2B5EF4-FFF2-40B4-BE49-F238E27FC236}">
                <a16:creationId xmlns:a16="http://schemas.microsoft.com/office/drawing/2014/main" id="{10E3DD3A-AA32-4C53-ADD5-78AC63535535}"/>
              </a:ext>
            </a:extLst>
          </p:cNvPr>
          <p:cNvPicPr>
            <a:picLocks noChangeAspect="1"/>
          </p:cNvPicPr>
          <p:nvPr/>
        </p:nvPicPr>
        <p:blipFill rotWithShape="1">
          <a:blip r:embed="rId2"/>
          <a:srcRect l="388" r="3938" b="26345"/>
          <a:stretch/>
        </p:blipFill>
        <p:spPr>
          <a:xfrm>
            <a:off x="518962" y="878234"/>
            <a:ext cx="11673038" cy="5979766"/>
          </a:xfrm>
          <a:prstGeom prst="rect">
            <a:avLst/>
          </a:prstGeom>
        </p:spPr>
      </p:pic>
    </p:spTree>
    <p:extLst>
      <p:ext uri="{BB962C8B-B14F-4D97-AF65-F5344CB8AC3E}">
        <p14:creationId xmlns:p14="http://schemas.microsoft.com/office/powerpoint/2010/main" val="185263640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2.xml><?xml version="1.0" encoding="utf-8"?>
<a:theme xmlns:a="http://schemas.openxmlformats.org/drawingml/2006/main" name="3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3.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DH_Template">
  <a:themeElements>
    <a:clrScheme name="FläktGroup">
      <a:dk1>
        <a:srgbClr val="000000"/>
      </a:dk1>
      <a:lt1>
        <a:srgbClr val="FFFFFF"/>
      </a:lt1>
      <a:dk2>
        <a:srgbClr val="71644B"/>
      </a:dk2>
      <a:lt2>
        <a:srgbClr val="D8C396"/>
      </a:lt2>
      <a:accent1>
        <a:srgbClr val="66777F"/>
      </a:accent1>
      <a:accent2>
        <a:srgbClr val="9EA9A9"/>
      </a:accent2>
      <a:accent3>
        <a:srgbClr val="598292"/>
      </a:accent3>
      <a:accent4>
        <a:srgbClr val="143A49"/>
      </a:accent4>
      <a:accent5>
        <a:srgbClr val="69946F"/>
      </a:accent5>
      <a:accent6>
        <a:srgbClr val="003F33"/>
      </a:accent6>
      <a:hlink>
        <a:srgbClr val="A45339"/>
      </a:hlink>
      <a:folHlink>
        <a:srgbClr val="D8B469"/>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6.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22530</TotalTime>
  <Words>1532</Words>
  <Application>Microsoft Office PowerPoint</Application>
  <PresentationFormat>Widescreen</PresentationFormat>
  <Paragraphs>165</Paragraphs>
  <Slides>20</Slides>
  <Notes>12</Notes>
  <HiddenSlides>0</HiddenSlides>
  <MMClips>0</MMClips>
  <ScaleCrop>false</ScaleCrop>
  <HeadingPairs>
    <vt:vector size="8" baseType="variant">
      <vt:variant>
        <vt:lpstr>Fonts Used</vt:lpstr>
      </vt:variant>
      <vt:variant>
        <vt:i4>4</vt:i4>
      </vt:variant>
      <vt:variant>
        <vt:lpstr>Theme</vt:lpstr>
      </vt:variant>
      <vt:variant>
        <vt:i4>8</vt:i4>
      </vt:variant>
      <vt:variant>
        <vt:lpstr>Embedded OLE Servers</vt:lpstr>
      </vt:variant>
      <vt:variant>
        <vt:i4>1</vt:i4>
      </vt:variant>
      <vt:variant>
        <vt:lpstr>Slide Titles</vt:lpstr>
      </vt:variant>
      <vt:variant>
        <vt:i4>20</vt:i4>
      </vt:variant>
    </vt:vector>
  </HeadingPairs>
  <TitlesOfParts>
    <vt:vector size="33" baseType="lpstr">
      <vt:lpstr>Arial</vt:lpstr>
      <vt:lpstr>Boxed Book</vt:lpstr>
      <vt:lpstr>Calibri</vt:lpstr>
      <vt:lpstr>Calibri Light</vt:lpstr>
      <vt:lpstr>1_DH_Template</vt:lpstr>
      <vt:lpstr>3_DH_Template</vt:lpstr>
      <vt:lpstr>1_DH_Template</vt:lpstr>
      <vt:lpstr>Office Theme</vt:lpstr>
      <vt:lpstr>DH_Template</vt:lpstr>
      <vt:lpstr>1_DH_Template</vt:lpstr>
      <vt:lpstr>Office Theme</vt:lpstr>
      <vt:lpstr>1_DH_Template</vt:lpstr>
      <vt:lpstr>think-cell Slide</vt:lpstr>
      <vt:lpstr>PowerPoint Presentation</vt:lpstr>
      <vt:lpstr>PowerPoint Presentation</vt:lpstr>
      <vt:lpstr>PowerPoint Presentation</vt:lpstr>
      <vt:lpstr>FläktGroup SEMCO Products For Commercial Applications</vt:lpstr>
      <vt:lpstr>PowerPoint Presentation</vt:lpstr>
      <vt:lpstr>PowerPoint Presentation</vt:lpstr>
      <vt:lpstr>Introduction to the Pinnacle® Series</vt:lpstr>
      <vt:lpstr>Pinnacle Series – Dehumidification</vt:lpstr>
      <vt:lpstr>Pinnacle Series – Cost-Efficiency</vt:lpstr>
      <vt:lpstr>Pinnacle Series – Healthcare Applications</vt:lpstr>
      <vt:lpstr>PowerPoint Presentation</vt:lpstr>
      <vt:lpstr>EP Series — Wheels</vt:lpstr>
      <vt:lpstr>EP Series — Wheels</vt:lpstr>
      <vt:lpstr>Pinnacle Series - Heating &amp; Cooling Options</vt:lpstr>
      <vt:lpstr>PowerPoint Presentation</vt:lpstr>
      <vt:lpstr>Pinnacle Series - Dual Wheel System</vt:lpstr>
      <vt:lpstr>Pinnacle ® Summer Performance</vt:lpstr>
      <vt:lpstr>Pinnacle II – General Arrangement (GA) Drawing</vt:lpstr>
      <vt:lpstr>Pinnacle®II Lowest Dewpoint With Chilled Water</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Colleen Devlin (FläktGroup)</dc:creator>
  <cp:lastModifiedBy>Katherine Jovanovic (FläktGroup)</cp:lastModifiedBy>
  <cp:revision>270</cp:revision>
  <cp:lastPrinted>2018-08-16T16:51:59Z</cp:lastPrinted>
  <dcterms:created xsi:type="dcterms:W3CDTF">2018-05-09T22:20:48Z</dcterms:created>
  <dcterms:modified xsi:type="dcterms:W3CDTF">2024-06-28T17:44:15Z</dcterms:modified>
</cp:coreProperties>
</file>