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2.xml" ContentType="application/vnd.openxmlformats-officedocument.theme+xml"/>
  <Override PartName="/ppt/slideLayouts/slideLayout85.xml" ContentType="application/vnd.openxmlformats-officedocument.presentationml.slideLayout+xml"/>
  <Override PartName="/ppt/theme/theme3.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4.xml" ContentType="application/vnd.openxmlformats-officedocument.theme+xml"/>
  <Override PartName="/ppt/slideLayouts/slideLayout88.xml" ContentType="application/vnd.openxmlformats-officedocument.presentationml.slideLayout+xml"/>
  <Override PartName="/ppt/theme/theme5.xml" ContentType="application/vnd.openxmlformats-officedocument.theme+xml"/>
  <Override PartName="/ppt/slideLayouts/slideLayout89.xml" ContentType="application/vnd.openxmlformats-officedocument.presentationml.slideLayout+xml"/>
  <Override PartName="/ppt/theme/theme6.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slideLayouts/slideLayout9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86" r:id="rId2"/>
    <p:sldMasterId id="2147483828" r:id="rId3"/>
    <p:sldMasterId id="2147483784" r:id="rId4"/>
    <p:sldMasterId id="2147483660" r:id="rId5"/>
    <p:sldMasterId id="2147484203" r:id="rId6"/>
    <p:sldMasterId id="2147483806" r:id="rId7"/>
    <p:sldMasterId id="2147484147" r:id="rId8"/>
  </p:sldMasterIdLst>
  <p:notesMasterIdLst>
    <p:notesMasterId r:id="rId44"/>
  </p:notesMasterIdLst>
  <p:sldIdLst>
    <p:sldId id="10864" r:id="rId9"/>
    <p:sldId id="506" r:id="rId10"/>
    <p:sldId id="10865" r:id="rId11"/>
    <p:sldId id="10866" r:id="rId12"/>
    <p:sldId id="10867" r:id="rId13"/>
    <p:sldId id="10868" r:id="rId14"/>
    <p:sldId id="10869" r:id="rId15"/>
    <p:sldId id="10870" r:id="rId16"/>
    <p:sldId id="10871" r:id="rId17"/>
    <p:sldId id="10885" r:id="rId18"/>
    <p:sldId id="10872" r:id="rId19"/>
    <p:sldId id="10873" r:id="rId20"/>
    <p:sldId id="10874" r:id="rId21"/>
    <p:sldId id="10875" r:id="rId22"/>
    <p:sldId id="10876" r:id="rId23"/>
    <p:sldId id="10877" r:id="rId24"/>
    <p:sldId id="476" r:id="rId25"/>
    <p:sldId id="10878" r:id="rId26"/>
    <p:sldId id="10879" r:id="rId27"/>
    <p:sldId id="10880" r:id="rId28"/>
    <p:sldId id="10881" r:id="rId29"/>
    <p:sldId id="10882" r:id="rId30"/>
    <p:sldId id="490" r:id="rId31"/>
    <p:sldId id="10883" r:id="rId32"/>
    <p:sldId id="10884" r:id="rId33"/>
    <p:sldId id="10886" r:id="rId34"/>
    <p:sldId id="10887" r:id="rId35"/>
    <p:sldId id="494" r:id="rId36"/>
    <p:sldId id="10888" r:id="rId37"/>
    <p:sldId id="10889" r:id="rId38"/>
    <p:sldId id="10890" r:id="rId39"/>
    <p:sldId id="10891" r:id="rId40"/>
    <p:sldId id="10892" r:id="rId41"/>
    <p:sldId id="10893" r:id="rId42"/>
    <p:sldId id="10894"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nks (FläktGroup)" initials="SB(" lastIdx="1" clrIdx="0">
    <p:extLst>
      <p:ext uri="{19B8F6BF-5375-455C-9EA6-DF929625EA0E}">
        <p15:presenceInfo xmlns:p15="http://schemas.microsoft.com/office/powerpoint/2012/main" userId="S-1-5-21-2948162530-4105988606-952298888-775366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9933"/>
    <a:srgbClr val="0000FF"/>
    <a:srgbClr val="00703C"/>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96192" autoAdjust="0"/>
  </p:normalViewPr>
  <p:slideViewPr>
    <p:cSldViewPr snapToGrid="0">
      <p:cViewPr>
        <p:scale>
          <a:sx n="80" d="100"/>
          <a:sy n="80" d="100"/>
        </p:scale>
        <p:origin x="2298" y="1770"/>
      </p:cViewPr>
      <p:guideLst/>
    </p:cSldViewPr>
  </p:slideViewPr>
  <p:notesTextViewPr>
    <p:cViewPr>
      <p:scale>
        <a:sx n="1" d="1"/>
        <a:sy n="1" d="1"/>
      </p:scale>
      <p:origin x="0" y="0"/>
    </p:cViewPr>
  </p:notesTextViewPr>
  <p:sorterViewPr>
    <p:cViewPr>
      <p:scale>
        <a:sx n="100" d="100"/>
        <a:sy n="100" d="100"/>
      </p:scale>
      <p:origin x="0" y="-21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6" tIns="46588" rIns="93176" bIns="46588" rtlCol="0"/>
          <a:lstStyle>
            <a:lvl1pPr algn="l">
              <a:defRPr sz="12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6" tIns="46588" rIns="93176" bIns="46588" rtlCol="0"/>
          <a:lstStyle>
            <a:lvl1pPr algn="r">
              <a:defRPr sz="1200">
                <a:latin typeface="Boxed Book" panose="02000506040000020004" pitchFamily="2" charset="0"/>
              </a:defRPr>
            </a:lvl1pPr>
          </a:lstStyle>
          <a:p>
            <a:fld id="{48AB29F4-D744-4C07-B41F-9089C544518A}" type="datetimeFigureOut">
              <a:rPr lang="en-US" smtClean="0"/>
              <a:pPr/>
              <a:t>6/28/2024</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6" tIns="46588" rIns="93176" bIns="46588"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6" tIns="46588" rIns="93176" bIns="46588"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3176" tIns="46588" rIns="93176" bIns="46588" rtlCol="0" anchor="b"/>
          <a:lstStyle>
            <a:lvl1pPr algn="l">
              <a:defRPr sz="12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3176" tIns="46588" rIns="93176" bIns="46588" rtlCol="0" anchor="b"/>
          <a:lstStyle>
            <a:lvl1pPr algn="r">
              <a:defRPr sz="12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fld id="{3AD4072F-F3AB-4980-B960-EB22BBB3207D}" type="slidenum">
              <a:rPr lang="en-US" smtClean="0"/>
              <a:t>3</a:t>
            </a:fld>
            <a:endParaRPr lang="en-US" dirty="0"/>
          </a:p>
        </p:txBody>
      </p:sp>
    </p:spTree>
    <p:extLst>
      <p:ext uri="{BB962C8B-B14F-4D97-AF65-F5344CB8AC3E}">
        <p14:creationId xmlns:p14="http://schemas.microsoft.com/office/powerpoint/2010/main" val="2281291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Accessible web-based literature and tools</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5</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6</a:t>
            </a:fld>
            <a:endParaRPr lang="en-US" dirty="0"/>
          </a:p>
        </p:txBody>
      </p:sp>
    </p:spTree>
    <p:extLst>
      <p:ext uri="{BB962C8B-B14F-4D97-AF65-F5344CB8AC3E}">
        <p14:creationId xmlns:p14="http://schemas.microsoft.com/office/powerpoint/2010/main" val="2654497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7</a:t>
            </a:fld>
            <a:endParaRPr lang="en-US" dirty="0"/>
          </a:p>
        </p:txBody>
      </p:sp>
    </p:spTree>
    <p:extLst>
      <p:ext uri="{BB962C8B-B14F-4D97-AF65-F5344CB8AC3E}">
        <p14:creationId xmlns:p14="http://schemas.microsoft.com/office/powerpoint/2010/main" val="3117789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the slide</a:t>
            </a:r>
          </a:p>
        </p:txBody>
      </p:sp>
      <p:sp>
        <p:nvSpPr>
          <p:cNvPr id="4" name="Slide Number Placeholder 3"/>
          <p:cNvSpPr>
            <a:spLocks noGrp="1"/>
          </p:cNvSpPr>
          <p:nvPr>
            <p:ph type="sldNum" sz="quarter" idx="5"/>
          </p:nvPr>
        </p:nvSpPr>
        <p:spPr/>
        <p:txBody>
          <a:bodyPr/>
          <a:lstStyle/>
          <a:p>
            <a:fld id="{0B39CB9F-518B-4160-9289-638A5019AC60}" type="slidenum">
              <a:rPr lang="en-US" smtClean="0"/>
              <a:pPr/>
              <a:t>8</a:t>
            </a:fld>
            <a:endParaRPr lang="en-US" dirty="0"/>
          </a:p>
        </p:txBody>
      </p:sp>
    </p:spTree>
    <p:extLst>
      <p:ext uri="{BB962C8B-B14F-4D97-AF65-F5344CB8AC3E}">
        <p14:creationId xmlns:p14="http://schemas.microsoft.com/office/powerpoint/2010/main" val="703090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ASCENDANT™ achieves a </a:t>
            </a:r>
            <a:r>
              <a:rPr lang="en-US" altLang="en-US" b="1" dirty="0">
                <a:solidFill>
                  <a:srgbClr val="C00000"/>
                </a:solidFill>
              </a:rPr>
              <a:t>high operating efficiency</a:t>
            </a:r>
            <a:r>
              <a:rPr lang="en-US" altLang="en-US" dirty="0"/>
              <a:t> by utilizing conventional cooling where it is most efficient (cooling air to moderate temperatures) and active desiccant dehumidification where they are most beneficial and operates most efficiently (processing saturated air)</a:t>
            </a:r>
          </a:p>
        </p:txBody>
      </p:sp>
      <p:sp>
        <p:nvSpPr>
          <p:cNvPr id="4" name="Slide Number Placeholder 3"/>
          <p:cNvSpPr>
            <a:spLocks noGrp="1"/>
          </p:cNvSpPr>
          <p:nvPr>
            <p:ph type="sldNum" sz="quarter" idx="5"/>
          </p:nvPr>
        </p:nvSpPr>
        <p:spPr/>
        <p:txBody>
          <a:bodyPr/>
          <a:lstStyle/>
          <a:p>
            <a:fld id="{0B39CB9F-518B-4160-9289-638A5019AC60}" type="slidenum">
              <a:rPr lang="en-US" smtClean="0"/>
              <a:pPr/>
              <a:t>9</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0" u="none" strike="noStrike" kern="1200" spc="0" normalizeH="0" noProof="0" dirty="0">
                <a:ln>
                  <a:noFill/>
                </a:ln>
                <a:solidFill>
                  <a:schemeClr val="tx1"/>
                </a:solidFill>
                <a:effectLst/>
                <a:uLnTx/>
                <a:uFillTx/>
                <a:latin typeface="Calibri" pitchFamily="34" charset="0"/>
                <a:ea typeface="+mj-ea"/>
                <a:cs typeface="+mj-cs"/>
              </a:rPr>
              <a:t>Contaminant carry-over is 0.045%</a:t>
            </a:r>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11</a:t>
            </a:fld>
            <a:endParaRPr lang="en-US" dirty="0"/>
          </a:p>
        </p:txBody>
      </p:sp>
    </p:spTree>
    <p:extLst>
      <p:ext uri="{BB962C8B-B14F-4D97-AF65-F5344CB8AC3E}">
        <p14:creationId xmlns:p14="http://schemas.microsoft.com/office/powerpoint/2010/main" val="2649496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12</a:t>
            </a:fld>
            <a:endParaRPr lang="en-US" dirty="0"/>
          </a:p>
        </p:txBody>
      </p:sp>
    </p:spTree>
    <p:extLst>
      <p:ext uri="{BB962C8B-B14F-4D97-AF65-F5344CB8AC3E}">
        <p14:creationId xmlns:p14="http://schemas.microsoft.com/office/powerpoint/2010/main" val="1473562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16</a:t>
            </a:fld>
            <a:endParaRPr lang="en-US" dirty="0"/>
          </a:p>
        </p:txBody>
      </p:sp>
    </p:spTree>
    <p:extLst>
      <p:ext uri="{BB962C8B-B14F-4D97-AF65-F5344CB8AC3E}">
        <p14:creationId xmlns:p14="http://schemas.microsoft.com/office/powerpoint/2010/main" val="25909087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32</a:t>
            </a:fld>
            <a:endParaRPr lang="en-US" dirty="0"/>
          </a:p>
        </p:txBody>
      </p:sp>
    </p:spTree>
    <p:extLst>
      <p:ext uri="{BB962C8B-B14F-4D97-AF65-F5344CB8AC3E}">
        <p14:creationId xmlns:p14="http://schemas.microsoft.com/office/powerpoint/2010/main" val="1291565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34</a:t>
            </a:fld>
            <a:endParaRPr lang="en-US" dirty="0"/>
          </a:p>
        </p:txBody>
      </p:sp>
    </p:spTree>
    <p:extLst>
      <p:ext uri="{BB962C8B-B14F-4D97-AF65-F5344CB8AC3E}">
        <p14:creationId xmlns:p14="http://schemas.microsoft.com/office/powerpoint/2010/main" val="45557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g"/><Relationship Id="rId1" Type="http://schemas.openxmlformats.org/officeDocument/2006/relationships/slideMaster" Target="../slideMasters/slideMaster1.xml"/><Relationship Id="rId5" Type="http://schemas.openxmlformats.org/officeDocument/2006/relationships/image" Target="../media/image16.png"/><Relationship Id="rId4" Type="http://schemas.openxmlformats.org/officeDocument/2006/relationships/image" Target="../media/image2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g"/><Relationship Id="rId1" Type="http://schemas.openxmlformats.org/officeDocument/2006/relationships/slideMaster" Target="../slideMasters/slideMaster1.xml"/><Relationship Id="rId5" Type="http://schemas.openxmlformats.org/officeDocument/2006/relationships/image" Target="../media/image16.png"/><Relationship Id="rId4"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2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2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22.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2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2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2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2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16.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27.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2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8.jp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0.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5.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8.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2.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0.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29.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6.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jpe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1.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B90C9AD0-364E-4FBD-A3FC-90348C8B25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24507" y="237029"/>
            <a:ext cx="2536377" cy="448254"/>
          </a:xfrm>
          <a:prstGeom prst="rect">
            <a:avLst/>
          </a:prstGeom>
        </p:spPr>
      </p:pic>
    </p:spTree>
    <p:extLst>
      <p:ext uri="{BB962C8B-B14F-4D97-AF65-F5344CB8AC3E}">
        <p14:creationId xmlns:p14="http://schemas.microsoft.com/office/powerpoint/2010/main" val="2000983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t="-17866" r="4326" b="20759"/>
          <a:stretch/>
        </p:blipFill>
        <p:spPr>
          <a:xfrm>
            <a:off x="527381" y="-456050"/>
            <a:ext cx="11664619" cy="7314050"/>
          </a:xfrm>
          <a:prstGeom prst="rect">
            <a:avLst/>
          </a:prstGeom>
        </p:spPr>
      </p:pic>
    </p:spTree>
    <p:extLst>
      <p:ext uri="{BB962C8B-B14F-4D97-AF65-F5344CB8AC3E}">
        <p14:creationId xmlns:p14="http://schemas.microsoft.com/office/powerpoint/2010/main" val="4042826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2050586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b="22656"/>
          <a:stretch/>
        </p:blipFill>
        <p:spPr>
          <a:xfrm>
            <a:off x="0" y="0"/>
            <a:ext cx="12192000" cy="6858000"/>
          </a:xfrm>
          <a:prstGeom prst="rect">
            <a:avLst/>
          </a:prstGeom>
        </p:spPr>
      </p:pic>
    </p:spTree>
    <p:extLst>
      <p:ext uri="{BB962C8B-B14F-4D97-AF65-F5344CB8AC3E}">
        <p14:creationId xmlns:p14="http://schemas.microsoft.com/office/powerpoint/2010/main" val="1466975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pic>
        <p:nvPicPr>
          <p:cNvPr id="15" name="Bildobjekt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9485" y="258404"/>
            <a:ext cx="2554221" cy="1116219"/>
          </a:xfrm>
          <a:prstGeom prst="rect">
            <a:avLst/>
          </a:prstGeom>
        </p:spPr>
      </p:pic>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4" name="Picture 3" descr="A picture containing drawing&#10;&#10;Description automatically generated">
            <a:extLst>
              <a:ext uri="{FF2B5EF4-FFF2-40B4-BE49-F238E27FC236}">
                <a16:creationId xmlns:a16="http://schemas.microsoft.com/office/drawing/2014/main" id="{408969B8-CFD3-4BB2-9B47-C0F68F5418C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83706" y="473036"/>
            <a:ext cx="1986371" cy="686954"/>
          </a:xfrm>
          <a:prstGeom prst="rect">
            <a:avLst/>
          </a:prstGeom>
        </p:spPr>
      </p:pic>
    </p:spTree>
    <p:extLst>
      <p:ext uri="{BB962C8B-B14F-4D97-AF65-F5344CB8AC3E}">
        <p14:creationId xmlns:p14="http://schemas.microsoft.com/office/powerpoint/2010/main" val="2490844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1" name="Bildobjekt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4128" y="334819"/>
            <a:ext cx="1994548" cy="854807"/>
          </a:xfrm>
          <a:prstGeom prst="rect">
            <a:avLst/>
          </a:prstGeom>
        </p:spPr>
      </p:pic>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3" name="Picture 2" descr="A picture containing drawing&#10;&#10;Description automatically generated">
            <a:extLst>
              <a:ext uri="{FF2B5EF4-FFF2-40B4-BE49-F238E27FC236}">
                <a16:creationId xmlns:a16="http://schemas.microsoft.com/office/drawing/2014/main" id="{AAC461D0-15E0-4BAF-A181-A036B23CAA5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64222" y="497479"/>
            <a:ext cx="1531044" cy="529487"/>
          </a:xfrm>
          <a:prstGeom prst="rect">
            <a:avLst/>
          </a:prstGeom>
        </p:spPr>
      </p:pic>
    </p:spTree>
    <p:extLst>
      <p:ext uri="{BB962C8B-B14F-4D97-AF65-F5344CB8AC3E}">
        <p14:creationId xmlns:p14="http://schemas.microsoft.com/office/powerpoint/2010/main" val="2609018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0" name="Bildobjekt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4694" y="357632"/>
            <a:ext cx="1989505" cy="854807"/>
          </a:xfrm>
          <a:prstGeom prst="rect">
            <a:avLst/>
          </a:prstGeom>
        </p:spPr>
      </p:pic>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3" name="Picture 2" descr="A picture containing drawing&#10;&#10;Description automatically generated">
            <a:extLst>
              <a:ext uri="{FF2B5EF4-FFF2-40B4-BE49-F238E27FC236}">
                <a16:creationId xmlns:a16="http://schemas.microsoft.com/office/drawing/2014/main" id="{0FDC95EA-7C80-4006-907B-36377854AEE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486368" y="504987"/>
            <a:ext cx="1619556" cy="560097"/>
          </a:xfrm>
          <a:prstGeom prst="rect">
            <a:avLst/>
          </a:prstGeom>
        </p:spPr>
      </p:pic>
    </p:spTree>
    <p:extLst>
      <p:ext uri="{BB962C8B-B14F-4D97-AF65-F5344CB8AC3E}">
        <p14:creationId xmlns:p14="http://schemas.microsoft.com/office/powerpoint/2010/main" val="4266568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15090" r="-1555" b="33868"/>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8830244" y="5899224"/>
            <a:ext cx="1196845" cy="514235"/>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16E123EE-9C95-458E-8365-0DDD2458BD0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02192" y="5910493"/>
            <a:ext cx="1421773" cy="491697"/>
          </a:xfrm>
          <a:prstGeom prst="rect">
            <a:avLst/>
          </a:prstGeom>
        </p:spPr>
      </p:pic>
    </p:spTree>
    <p:extLst>
      <p:ext uri="{BB962C8B-B14F-4D97-AF65-F5344CB8AC3E}">
        <p14:creationId xmlns:p14="http://schemas.microsoft.com/office/powerpoint/2010/main" val="410564735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a:extLst>
              <a:ext uri="{FF2B5EF4-FFF2-40B4-BE49-F238E27FC236}">
                <a16:creationId xmlns:a16="http://schemas.microsoft.com/office/drawing/2014/main" id="{7EFA969C-E601-49A0-B807-6DCF101D8294}"/>
              </a:ext>
            </a:extLst>
          </p:cNvPr>
          <p:cNvPicPr>
            <a:picLocks noChangeAspect="1"/>
          </p:cNvPicPr>
          <p:nvPr userDrawn="1"/>
        </p:nvPicPr>
        <p:blipFill>
          <a:blip r:embed="rId4"/>
          <a:stretch>
            <a:fillRect/>
          </a:stretch>
        </p:blipFill>
        <p:spPr>
          <a:xfrm>
            <a:off x="2031671" y="6301026"/>
            <a:ext cx="1410718" cy="489833"/>
          </a:xfrm>
          <a:prstGeom prst="rect">
            <a:avLst/>
          </a:prstGeom>
        </p:spPr>
      </p:pic>
      <p:pic>
        <p:nvPicPr>
          <p:cNvPr id="9" name="Bildobjekt 1">
            <a:extLst>
              <a:ext uri="{FF2B5EF4-FFF2-40B4-BE49-F238E27FC236}">
                <a16:creationId xmlns:a16="http://schemas.microsoft.com/office/drawing/2014/main" id="{FB82E97C-82BE-45AB-B299-B55092331580}"/>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27856" y="6323172"/>
            <a:ext cx="1196845" cy="514235"/>
          </a:xfrm>
          <a:prstGeom prst="rect">
            <a:avLst/>
          </a:prstGeom>
        </p:spPr>
      </p:pic>
    </p:spTree>
    <p:extLst>
      <p:ext uri="{BB962C8B-B14F-4D97-AF65-F5344CB8AC3E}">
        <p14:creationId xmlns:p14="http://schemas.microsoft.com/office/powerpoint/2010/main" val="243364147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grpSp>
        <p:nvGrpSpPr>
          <p:cNvPr id="2" name="Group 1"/>
          <p:cNvGrpSpPr/>
          <p:nvPr userDrawn="1"/>
        </p:nvGrpSpPr>
        <p:grpSpPr>
          <a:xfrm>
            <a:off x="-261262" y="5512739"/>
            <a:ext cx="6023430" cy="1361348"/>
            <a:chOff x="-261262" y="5512739"/>
            <a:chExt cx="6023430" cy="1361348"/>
          </a:xfrm>
        </p:grpSpPr>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15090" r="-1555" b="33868"/>
            <a:stretch/>
          </p:blipFill>
          <p:spPr>
            <a:xfrm>
              <a:off x="-261262" y="5512739"/>
              <a:ext cx="6023430" cy="1361348"/>
            </a:xfrm>
            <a:prstGeom prst="rect">
              <a:avLst/>
            </a:prstGeom>
          </p:spPr>
        </p:pic>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626837" y="5907267"/>
              <a:ext cx="1196845" cy="514235"/>
            </a:xfrm>
            <a:prstGeom prst="rect">
              <a:avLst/>
            </a:prstGeom>
          </p:spPr>
        </p:pic>
      </p:grpSp>
      <p:pic>
        <p:nvPicPr>
          <p:cNvPr id="6" name="Picture 5" descr="A picture containing drawing&#10;&#10;Description automatically generated">
            <a:extLst>
              <a:ext uri="{FF2B5EF4-FFF2-40B4-BE49-F238E27FC236}">
                <a16:creationId xmlns:a16="http://schemas.microsoft.com/office/drawing/2014/main" id="{1F8AC7B7-3F27-4259-A344-43ACBC7F007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25853" y="5979940"/>
            <a:ext cx="1210889" cy="418766"/>
          </a:xfrm>
          <a:prstGeom prst="rect">
            <a:avLst/>
          </a:prstGeom>
        </p:spPr>
      </p:pic>
    </p:spTree>
    <p:extLst>
      <p:ext uri="{BB962C8B-B14F-4D97-AF65-F5344CB8AC3E}">
        <p14:creationId xmlns:p14="http://schemas.microsoft.com/office/powerpoint/2010/main" val="207315218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a:extLst>
              <a:ext uri="{FF2B5EF4-FFF2-40B4-BE49-F238E27FC236}">
                <a16:creationId xmlns:a16="http://schemas.microsoft.com/office/drawing/2014/main" id="{D057A08A-4406-4A9D-9085-885824E1119F}"/>
              </a:ext>
            </a:extLst>
          </p:cNvPr>
          <p:cNvPicPr>
            <a:picLocks noChangeAspect="1"/>
          </p:cNvPicPr>
          <p:nvPr userDrawn="1"/>
        </p:nvPicPr>
        <p:blipFill>
          <a:blip r:embed="rId4"/>
          <a:stretch>
            <a:fillRect/>
          </a:stretch>
        </p:blipFill>
        <p:spPr>
          <a:xfrm>
            <a:off x="10746460" y="6301026"/>
            <a:ext cx="1410718" cy="489833"/>
          </a:xfrm>
          <a:prstGeom prst="rect">
            <a:avLst/>
          </a:prstGeom>
        </p:spPr>
      </p:pic>
      <p:pic>
        <p:nvPicPr>
          <p:cNvPr id="9" name="Bildobjekt 1">
            <a:extLst>
              <a:ext uri="{FF2B5EF4-FFF2-40B4-BE49-F238E27FC236}">
                <a16:creationId xmlns:a16="http://schemas.microsoft.com/office/drawing/2014/main" id="{D54B2A52-40C0-45ED-A888-B941D63BB62B}"/>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442645" y="6323172"/>
            <a:ext cx="1196845" cy="514235"/>
          </a:xfrm>
          <a:prstGeom prst="rect">
            <a:avLst/>
          </a:prstGeom>
        </p:spPr>
      </p:pic>
    </p:spTree>
    <p:extLst>
      <p:ext uri="{BB962C8B-B14F-4D97-AF65-F5344CB8AC3E}">
        <p14:creationId xmlns:p14="http://schemas.microsoft.com/office/powerpoint/2010/main" val="358043401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Bildobjekt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497863" y="152292"/>
            <a:ext cx="1196845" cy="514235"/>
          </a:xfrm>
          <a:prstGeom prst="rect">
            <a:avLst/>
          </a:prstGeom>
        </p:spPr>
      </p:pic>
      <p:pic>
        <p:nvPicPr>
          <p:cNvPr id="11" name="Bildobjekt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C7079D6B-2A91-4B96-B833-F6EE9F9DBA1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49031" y="174002"/>
            <a:ext cx="1361391" cy="470815"/>
          </a:xfrm>
          <a:prstGeom prst="rect">
            <a:avLst/>
          </a:prstGeom>
        </p:spPr>
      </p:pic>
    </p:spTree>
    <p:extLst>
      <p:ext uri="{BB962C8B-B14F-4D97-AF65-F5344CB8AC3E}">
        <p14:creationId xmlns:p14="http://schemas.microsoft.com/office/powerpoint/2010/main" val="2923915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866980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Bildobjekt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9627" y="126070"/>
            <a:ext cx="1989505" cy="854807"/>
          </a:xfrm>
          <a:prstGeom prst="rect">
            <a:avLst/>
          </a:prstGeom>
        </p:spPr>
      </p:pic>
      <p:pic>
        <p:nvPicPr>
          <p:cNvPr id="9" name="Bildobjekt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8BC13E08-85C1-4E17-B7E7-4887BDA28BB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339132" y="311141"/>
            <a:ext cx="1728007" cy="597603"/>
          </a:xfrm>
          <a:prstGeom prst="rect">
            <a:avLst/>
          </a:prstGeom>
        </p:spPr>
      </p:pic>
    </p:spTree>
    <p:extLst>
      <p:ext uri="{BB962C8B-B14F-4D97-AF65-F5344CB8AC3E}">
        <p14:creationId xmlns:p14="http://schemas.microsoft.com/office/powerpoint/2010/main" val="3148730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60907" y="187917"/>
            <a:ext cx="1196845" cy="514235"/>
          </a:xfrm>
          <a:prstGeom prst="rect">
            <a:avLst/>
          </a:prstGeom>
        </p:spPr>
      </p:pic>
      <p:pic>
        <p:nvPicPr>
          <p:cNvPr id="10"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97850FAD-A4B1-4AC0-968B-25B601F3C49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92661" y="197790"/>
            <a:ext cx="1429843" cy="494488"/>
          </a:xfrm>
          <a:prstGeom prst="rect">
            <a:avLst/>
          </a:prstGeom>
        </p:spPr>
      </p:pic>
    </p:spTree>
    <p:extLst>
      <p:ext uri="{BB962C8B-B14F-4D97-AF65-F5344CB8AC3E}">
        <p14:creationId xmlns:p14="http://schemas.microsoft.com/office/powerpoint/2010/main" val="1456666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69546" y="214466"/>
            <a:ext cx="1196845" cy="514235"/>
          </a:xfrm>
          <a:prstGeom prst="rect">
            <a:avLst/>
          </a:prstGeom>
        </p:spPr>
      </p:pic>
      <p:pic>
        <p:nvPicPr>
          <p:cNvPr id="1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A8E7C29A-AC40-4A23-8AAC-28D557A590E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23386" y="265146"/>
            <a:ext cx="1193852" cy="412874"/>
          </a:xfrm>
          <a:prstGeom prst="rect">
            <a:avLst/>
          </a:prstGeom>
        </p:spPr>
      </p:pic>
    </p:spTree>
    <p:extLst>
      <p:ext uri="{BB962C8B-B14F-4D97-AF65-F5344CB8AC3E}">
        <p14:creationId xmlns:p14="http://schemas.microsoft.com/office/powerpoint/2010/main" val="2895662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1"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7"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78605" y="179885"/>
            <a:ext cx="1196845" cy="514235"/>
          </a:xfrm>
          <a:prstGeom prst="rect">
            <a:avLst/>
          </a:prstGeom>
        </p:spPr>
      </p:pic>
      <p:pic>
        <p:nvPicPr>
          <p:cNvPr id="15"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D7F9AFD5-605B-4A4D-BEBD-B302B55EBCB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85674" y="223137"/>
            <a:ext cx="1236812" cy="427731"/>
          </a:xfrm>
          <a:prstGeom prst="rect">
            <a:avLst/>
          </a:prstGeom>
        </p:spPr>
      </p:pic>
    </p:spTree>
    <p:extLst>
      <p:ext uri="{BB962C8B-B14F-4D97-AF65-F5344CB8AC3E}">
        <p14:creationId xmlns:p14="http://schemas.microsoft.com/office/powerpoint/2010/main" val="15824389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5"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78199" y="179885"/>
            <a:ext cx="1196845" cy="514235"/>
          </a:xfrm>
          <a:prstGeom prst="rect">
            <a:avLst/>
          </a:prstGeom>
        </p:spPr>
      </p:pic>
      <p:pic>
        <p:nvPicPr>
          <p:cNvPr id="14"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75FE1303-2013-4D97-B113-3958610F264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35042" y="247264"/>
            <a:ext cx="1097282" cy="379477"/>
          </a:xfrm>
          <a:prstGeom prst="rect">
            <a:avLst/>
          </a:prstGeom>
        </p:spPr>
      </p:pic>
    </p:spTree>
    <p:extLst>
      <p:ext uri="{BB962C8B-B14F-4D97-AF65-F5344CB8AC3E}">
        <p14:creationId xmlns:p14="http://schemas.microsoft.com/office/powerpoint/2010/main" val="39402309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60510" y="185811"/>
            <a:ext cx="1196845" cy="514235"/>
          </a:xfrm>
          <a:prstGeom prst="rect">
            <a:avLst/>
          </a:prstGeom>
        </p:spPr>
      </p:pic>
      <p:pic>
        <p:nvPicPr>
          <p:cNvPr id="12"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5" name="Picture 4">
            <a:extLst>
              <a:ext uri="{FF2B5EF4-FFF2-40B4-BE49-F238E27FC236}">
                <a16:creationId xmlns:a16="http://schemas.microsoft.com/office/drawing/2014/main" id="{6F4B4299-2CED-4116-9C94-484AA5F593C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76621" y="236767"/>
            <a:ext cx="1192256" cy="412322"/>
          </a:xfrm>
          <a:prstGeom prst="rect">
            <a:avLst/>
          </a:prstGeom>
        </p:spPr>
      </p:pic>
    </p:spTree>
    <p:extLst>
      <p:ext uri="{BB962C8B-B14F-4D97-AF65-F5344CB8AC3E}">
        <p14:creationId xmlns:p14="http://schemas.microsoft.com/office/powerpoint/2010/main" val="828228539"/>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4" name="Rak 23"/>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pic>
        <p:nvPicPr>
          <p:cNvPr id="15"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42395" y="179885"/>
            <a:ext cx="1196845" cy="514235"/>
          </a:xfrm>
          <a:prstGeom prst="rect">
            <a:avLst/>
          </a:prstGeom>
        </p:spPr>
      </p:pic>
      <p:pic>
        <p:nvPicPr>
          <p:cNvPr id="14"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9A1202E4-7703-4148-B816-87322CE682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8611" y="214910"/>
            <a:ext cx="1284387" cy="444184"/>
          </a:xfrm>
          <a:prstGeom prst="rect">
            <a:avLst/>
          </a:prstGeom>
        </p:spPr>
      </p:pic>
    </p:spTree>
    <p:extLst>
      <p:ext uri="{BB962C8B-B14F-4D97-AF65-F5344CB8AC3E}">
        <p14:creationId xmlns:p14="http://schemas.microsoft.com/office/powerpoint/2010/main" val="679696566"/>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5"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79432" y="186317"/>
            <a:ext cx="1196845" cy="514235"/>
          </a:xfrm>
          <a:prstGeom prst="rect">
            <a:avLst/>
          </a:prstGeom>
        </p:spPr>
      </p:pic>
      <p:pic>
        <p:nvPicPr>
          <p:cNvPr id="21"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C2E41890-026A-4DA0-8BCF-6B3EBFA1C26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8708" y="196294"/>
            <a:ext cx="1429242" cy="494280"/>
          </a:xfrm>
          <a:prstGeom prst="rect">
            <a:avLst/>
          </a:prstGeom>
        </p:spPr>
      </p:pic>
    </p:spTree>
    <p:extLst>
      <p:ext uri="{BB962C8B-B14F-4D97-AF65-F5344CB8AC3E}">
        <p14:creationId xmlns:p14="http://schemas.microsoft.com/office/powerpoint/2010/main" val="2543897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Bildobjekt 1">
            <a:extLst>
              <a:ext uri="{FF2B5EF4-FFF2-40B4-BE49-F238E27FC236}">
                <a16:creationId xmlns:a16="http://schemas.microsoft.com/office/drawing/2014/main" id="{C878ED5E-C69C-4FE3-9570-322BD8DA33D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79432" y="186317"/>
            <a:ext cx="1196845" cy="514235"/>
          </a:xfrm>
          <a:prstGeom prst="rect">
            <a:avLst/>
          </a:prstGeom>
        </p:spPr>
      </p:pic>
      <p:pic>
        <p:nvPicPr>
          <p:cNvPr id="22" name="Picture 21" descr="A picture containing drawing&#10;&#10;Description automatically generated">
            <a:extLst>
              <a:ext uri="{FF2B5EF4-FFF2-40B4-BE49-F238E27FC236}">
                <a16:creationId xmlns:a16="http://schemas.microsoft.com/office/drawing/2014/main" id="{F5AB2888-2AAA-4039-9A8E-C1C47E56B7A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8708" y="196294"/>
            <a:ext cx="1429242" cy="494280"/>
          </a:xfrm>
          <a:prstGeom prst="rect">
            <a:avLst/>
          </a:prstGeom>
        </p:spPr>
      </p:pic>
    </p:spTree>
    <p:extLst>
      <p:ext uri="{BB962C8B-B14F-4D97-AF65-F5344CB8AC3E}">
        <p14:creationId xmlns:p14="http://schemas.microsoft.com/office/powerpoint/2010/main" val="1395003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5606939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41933082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8493" y="195658"/>
            <a:ext cx="1196845" cy="514235"/>
          </a:xfrm>
          <a:prstGeom prst="rect">
            <a:avLst/>
          </a:prstGeom>
        </p:spPr>
      </p:pic>
      <p:pic>
        <p:nvPicPr>
          <p:cNvPr id="13"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BD18CB55-D2EF-47BD-A8B3-8BE8009F75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48709" y="197175"/>
            <a:ext cx="1478168" cy="511200"/>
          </a:xfrm>
          <a:prstGeom prst="rect">
            <a:avLst/>
          </a:prstGeom>
        </p:spPr>
      </p:pic>
    </p:spTree>
    <p:extLst>
      <p:ext uri="{BB962C8B-B14F-4D97-AF65-F5344CB8AC3E}">
        <p14:creationId xmlns:p14="http://schemas.microsoft.com/office/powerpoint/2010/main" val="1197096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87254" y="179885"/>
            <a:ext cx="1196845" cy="514235"/>
          </a:xfrm>
          <a:prstGeom prst="rect">
            <a:avLst/>
          </a:prstGeom>
        </p:spPr>
      </p:pic>
      <p:pic>
        <p:nvPicPr>
          <p:cNvPr id="21"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E0E13F63-EAB0-4AEB-8A7B-75FCB33D918D}"/>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49866" y="247264"/>
            <a:ext cx="1097282" cy="379477"/>
          </a:xfrm>
          <a:prstGeom prst="rect">
            <a:avLst/>
          </a:prstGeom>
        </p:spPr>
      </p:pic>
    </p:spTree>
    <p:extLst>
      <p:ext uri="{BB962C8B-B14F-4D97-AF65-F5344CB8AC3E}">
        <p14:creationId xmlns:p14="http://schemas.microsoft.com/office/powerpoint/2010/main" val="88684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88074" y="179885"/>
            <a:ext cx="1196845" cy="514235"/>
          </a:xfrm>
          <a:prstGeom prst="rect">
            <a:avLst/>
          </a:prstGeom>
        </p:spPr>
      </p:pic>
      <p:pic>
        <p:nvPicPr>
          <p:cNvPr id="23"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5DB80801-B001-46A7-BBFF-AE698955E9C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758394" y="227242"/>
            <a:ext cx="1213071" cy="419521"/>
          </a:xfrm>
          <a:prstGeom prst="rect">
            <a:avLst/>
          </a:prstGeom>
        </p:spPr>
      </p:pic>
    </p:spTree>
    <p:extLst>
      <p:ext uri="{BB962C8B-B14F-4D97-AF65-F5344CB8AC3E}">
        <p14:creationId xmlns:p14="http://schemas.microsoft.com/office/powerpoint/2010/main" val="36891663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1780" y="221415"/>
            <a:ext cx="1196845" cy="514235"/>
          </a:xfrm>
          <a:prstGeom prst="rect">
            <a:avLst/>
          </a:prstGeom>
        </p:spPr>
      </p:pic>
      <p:pic>
        <p:nvPicPr>
          <p:cNvPr id="21"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EBCC49BE-2D85-4E88-97F4-221B0CFCE84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93263" y="246707"/>
            <a:ext cx="1393029" cy="481756"/>
          </a:xfrm>
          <a:prstGeom prst="rect">
            <a:avLst/>
          </a:prstGeom>
        </p:spPr>
      </p:pic>
    </p:spTree>
    <p:extLst>
      <p:ext uri="{BB962C8B-B14F-4D97-AF65-F5344CB8AC3E}">
        <p14:creationId xmlns:p14="http://schemas.microsoft.com/office/powerpoint/2010/main" val="19017943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6"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48914" y="192624"/>
            <a:ext cx="1196845" cy="514235"/>
          </a:xfrm>
          <a:prstGeom prst="rect">
            <a:avLst/>
          </a:prstGeom>
        </p:spPr>
      </p:pic>
      <p:pic>
        <p:nvPicPr>
          <p:cNvPr id="15"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60CD9ED3-9697-4056-B50F-8069A2BBFEC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718186" y="214334"/>
            <a:ext cx="1361389" cy="470814"/>
          </a:xfrm>
          <a:prstGeom prst="rect">
            <a:avLst/>
          </a:prstGeom>
        </p:spPr>
      </p:pic>
    </p:spTree>
    <p:extLst>
      <p:ext uri="{BB962C8B-B14F-4D97-AF65-F5344CB8AC3E}">
        <p14:creationId xmlns:p14="http://schemas.microsoft.com/office/powerpoint/2010/main" val="14439043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6"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81780" y="189220"/>
            <a:ext cx="1196845" cy="514235"/>
          </a:xfrm>
          <a:prstGeom prst="rect">
            <a:avLst/>
          </a:prstGeom>
        </p:spPr>
      </p:pic>
      <p:pic>
        <p:nvPicPr>
          <p:cNvPr id="15"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517DA51D-A613-4CA2-8975-072A3B5CABB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77327" y="196442"/>
            <a:ext cx="1445177" cy="499791"/>
          </a:xfrm>
          <a:prstGeom prst="rect">
            <a:avLst/>
          </a:prstGeom>
        </p:spPr>
      </p:pic>
    </p:spTree>
    <p:extLst>
      <p:ext uri="{BB962C8B-B14F-4D97-AF65-F5344CB8AC3E}">
        <p14:creationId xmlns:p14="http://schemas.microsoft.com/office/powerpoint/2010/main" val="1066040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06188" y="188938"/>
            <a:ext cx="1196845" cy="514235"/>
          </a:xfrm>
          <a:prstGeom prst="rect">
            <a:avLst/>
          </a:prstGeom>
        </p:spPr>
      </p:pic>
      <p:pic>
        <p:nvPicPr>
          <p:cNvPr id="12"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5AB5BBFC-0628-484D-AE51-5AEC15C6BC7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47416" y="207425"/>
            <a:ext cx="1380030" cy="477261"/>
          </a:xfrm>
          <a:prstGeom prst="rect">
            <a:avLst/>
          </a:prstGeom>
        </p:spPr>
      </p:pic>
    </p:spTree>
    <p:extLst>
      <p:ext uri="{BB962C8B-B14F-4D97-AF65-F5344CB8AC3E}">
        <p14:creationId xmlns:p14="http://schemas.microsoft.com/office/powerpoint/2010/main" val="35244396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88081" y="179885"/>
            <a:ext cx="1196845" cy="514235"/>
          </a:xfrm>
          <a:prstGeom prst="rect">
            <a:avLst/>
          </a:prstGeom>
        </p:spPr>
      </p:pic>
      <p:pic>
        <p:nvPicPr>
          <p:cNvPr id="21"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4E25B99A-D905-4EC4-A97C-B9402CF68A8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757353" y="202495"/>
            <a:ext cx="1356187" cy="469015"/>
          </a:xfrm>
          <a:prstGeom prst="rect">
            <a:avLst/>
          </a:prstGeom>
        </p:spPr>
      </p:pic>
    </p:spTree>
    <p:extLst>
      <p:ext uri="{BB962C8B-B14F-4D97-AF65-F5344CB8AC3E}">
        <p14:creationId xmlns:p14="http://schemas.microsoft.com/office/powerpoint/2010/main" val="20366992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79852" y="171518"/>
            <a:ext cx="1196845" cy="514235"/>
          </a:xfrm>
          <a:prstGeom prst="rect">
            <a:avLst/>
          </a:prstGeom>
        </p:spPr>
      </p:pic>
      <p:pic>
        <p:nvPicPr>
          <p:cNvPr id="21"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BDC595C0-8E8D-4EAB-BB33-1A0B919B822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595574" y="174009"/>
            <a:ext cx="1472535" cy="509252"/>
          </a:xfrm>
          <a:prstGeom prst="rect">
            <a:avLst/>
          </a:prstGeom>
        </p:spPr>
      </p:pic>
    </p:spTree>
    <p:extLst>
      <p:ext uri="{BB962C8B-B14F-4D97-AF65-F5344CB8AC3E}">
        <p14:creationId xmlns:p14="http://schemas.microsoft.com/office/powerpoint/2010/main" val="25198078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3"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5116" y="179885"/>
            <a:ext cx="1196845" cy="514235"/>
          </a:xfrm>
          <a:prstGeom prst="rect">
            <a:avLst/>
          </a:prstGeom>
        </p:spPr>
      </p:pic>
      <p:pic>
        <p:nvPicPr>
          <p:cNvPr id="20" name="Bildobjekt 15"/>
          <p:cNvPicPr>
            <a:picLocks noChangeAspect="1"/>
          </p:cNvPicPr>
          <p:nvPr userDrawn="1"/>
        </p:nvPicPr>
        <p:blipFill rotWithShape="1">
          <a:blip r:embed="rId4"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8D38FC8E-1D64-4C06-AE0A-11343924017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12492" y="183254"/>
            <a:ext cx="1467459" cy="507496"/>
          </a:xfrm>
          <a:prstGeom prst="rect">
            <a:avLst/>
          </a:prstGeom>
        </p:spPr>
      </p:pic>
    </p:spTree>
    <p:extLst>
      <p:ext uri="{BB962C8B-B14F-4D97-AF65-F5344CB8AC3E}">
        <p14:creationId xmlns:p14="http://schemas.microsoft.com/office/powerpoint/2010/main" val="13167028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6"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81780" y="195139"/>
            <a:ext cx="1196845" cy="514235"/>
          </a:xfrm>
          <a:prstGeom prst="rect">
            <a:avLst/>
          </a:prstGeom>
        </p:spPr>
      </p:pic>
      <p:pic>
        <p:nvPicPr>
          <p:cNvPr id="23"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36378419-9530-4107-8BC7-114AB748B85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24474" y="196182"/>
            <a:ext cx="1480911" cy="512149"/>
          </a:xfrm>
          <a:prstGeom prst="rect">
            <a:avLst/>
          </a:prstGeom>
        </p:spPr>
      </p:pic>
    </p:spTree>
    <p:extLst>
      <p:ext uri="{BB962C8B-B14F-4D97-AF65-F5344CB8AC3E}">
        <p14:creationId xmlns:p14="http://schemas.microsoft.com/office/powerpoint/2010/main" val="3722355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rgbClr val="FFFFFF"/>
                </a:solidFill>
              </a:defRPr>
            </a:lvl1pPr>
            <a:lvl2pPr marL="510574" indent="-188990">
              <a:buFont typeface="Arial" charset="0"/>
              <a:buChar char="•"/>
              <a:defRPr lang="en-US" sz="2133" smtClean="0">
                <a:solidFill>
                  <a:srgbClr val="FFFFFF"/>
                </a:solidFill>
              </a:defRPr>
            </a:lvl2pPr>
            <a:lvl3pPr marL="880157" indent="-188990">
              <a:buFont typeface="Arial" charset="0"/>
              <a:buChar char="•"/>
              <a:defRPr lang="en-US" sz="1867" smtClean="0">
                <a:solidFill>
                  <a:srgbClr val="FFFFFF"/>
                </a:solidFill>
              </a:defRPr>
            </a:lvl3pPr>
            <a:lvl4pPr marL="1241338" indent="-132594">
              <a:buFont typeface="Arial" charset="0"/>
              <a:buChar char="•"/>
              <a:defRPr lang="en-US" sz="1600" smtClean="0">
                <a:solidFill>
                  <a:srgbClr val="FFFFFF"/>
                </a:solidFill>
              </a:defRPr>
            </a:lvl4pPr>
            <a:lvl5pPr marL="1612720" indent="-132594">
              <a:buFont typeface="Arial" charset="0"/>
              <a:buChar char="•"/>
              <a:defRPr lang="en-GB" sz="1600">
                <a:solidFill>
                  <a:srgbClr val="FFFFFF"/>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6"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05362" y="179885"/>
            <a:ext cx="1196845" cy="514235"/>
          </a:xfrm>
          <a:prstGeom prst="rect">
            <a:avLst/>
          </a:prstGeom>
        </p:spPr>
      </p:pic>
      <p:pic>
        <p:nvPicPr>
          <p:cNvPr id="23" name="Bildobjekt 15"/>
          <p:cNvPicPr>
            <a:picLocks noChangeAspect="1"/>
          </p:cNvPicPr>
          <p:nvPr userDrawn="1"/>
        </p:nvPicPr>
        <p:blipFill rotWithShape="1">
          <a:blip r:embed="rId5" cstate="screen">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957D75E7-121F-4640-B2EF-C07138A40F7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83755" y="247264"/>
            <a:ext cx="1097282" cy="379477"/>
          </a:xfrm>
          <a:prstGeom prst="rect">
            <a:avLst/>
          </a:prstGeom>
        </p:spPr>
      </p:pic>
    </p:spTree>
    <p:extLst>
      <p:ext uri="{BB962C8B-B14F-4D97-AF65-F5344CB8AC3E}">
        <p14:creationId xmlns:p14="http://schemas.microsoft.com/office/powerpoint/2010/main" val="31634896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l="13281" r="-1"/>
          <a:stretch/>
        </p:blipFill>
        <p:spPr>
          <a:xfrm>
            <a:off x="527381" y="899076"/>
            <a:ext cx="11664619" cy="5452941"/>
          </a:xfrm>
          <a:prstGeom prst="rect">
            <a:avLst/>
          </a:prstGeom>
        </p:spPr>
      </p:pic>
      <p:sp>
        <p:nvSpPr>
          <p:cNvPr id="11" name="Rektangel 10"/>
          <p:cNvSpPr/>
          <p:nvPr/>
        </p:nvSpPr>
        <p:spPr>
          <a:xfrm>
            <a:off x="1069911" y="785037"/>
            <a:ext cx="4661159" cy="5566980"/>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2" name="Bildobjekt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3" name="Bildobjekt 1">
            <a:extLst>
              <a:ext uri="{FF2B5EF4-FFF2-40B4-BE49-F238E27FC236}">
                <a16:creationId xmlns:a16="http://schemas.microsoft.com/office/drawing/2014/main" id="{FFD1474D-28E9-4A3F-91DC-E63756E38A7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05363" y="179885"/>
            <a:ext cx="1196845" cy="514235"/>
          </a:xfrm>
          <a:prstGeom prst="rect">
            <a:avLst/>
          </a:prstGeom>
        </p:spPr>
      </p:pic>
      <p:pic>
        <p:nvPicPr>
          <p:cNvPr id="21" name="Picture 20" descr="A picture containing drawing&#10;&#10;Description automatically generated">
            <a:extLst>
              <a:ext uri="{FF2B5EF4-FFF2-40B4-BE49-F238E27FC236}">
                <a16:creationId xmlns:a16="http://schemas.microsoft.com/office/drawing/2014/main" id="{28F4E0EF-14D6-4A37-9FF5-710E6585057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83755" y="247264"/>
            <a:ext cx="1097283" cy="379477"/>
          </a:xfrm>
          <a:prstGeom prst="rect">
            <a:avLst/>
          </a:prstGeom>
        </p:spPr>
      </p:pic>
    </p:spTree>
    <p:extLst>
      <p:ext uri="{BB962C8B-B14F-4D97-AF65-F5344CB8AC3E}">
        <p14:creationId xmlns:p14="http://schemas.microsoft.com/office/powerpoint/2010/main" val="26935876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l="13281"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3" name="Bildobjekt 1">
            <a:extLst>
              <a:ext uri="{FF2B5EF4-FFF2-40B4-BE49-F238E27FC236}">
                <a16:creationId xmlns:a16="http://schemas.microsoft.com/office/drawing/2014/main" id="{FFD1474D-28E9-4A3F-91DC-E63756E38A7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05363" y="179885"/>
            <a:ext cx="1196845" cy="514235"/>
          </a:xfrm>
          <a:prstGeom prst="rect">
            <a:avLst/>
          </a:prstGeom>
        </p:spPr>
      </p:pic>
      <p:pic>
        <p:nvPicPr>
          <p:cNvPr id="21" name="Picture 20" descr="A picture containing drawing&#10;&#10;Description automatically generated">
            <a:extLst>
              <a:ext uri="{FF2B5EF4-FFF2-40B4-BE49-F238E27FC236}">
                <a16:creationId xmlns:a16="http://schemas.microsoft.com/office/drawing/2014/main" id="{28F4E0EF-14D6-4A37-9FF5-710E6585057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83755" y="247264"/>
            <a:ext cx="1097283" cy="379477"/>
          </a:xfrm>
          <a:prstGeom prst="rect">
            <a:avLst/>
          </a:prstGeom>
        </p:spPr>
      </p:pic>
    </p:spTree>
    <p:extLst>
      <p:ext uri="{BB962C8B-B14F-4D97-AF65-F5344CB8AC3E}">
        <p14:creationId xmlns:p14="http://schemas.microsoft.com/office/powerpoint/2010/main" val="13497427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6" name="Bildobjekt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85037"/>
            <a:ext cx="12192000" cy="6072964"/>
          </a:xfrm>
          <a:prstGeom prst="rect">
            <a:avLst/>
          </a:prstGeom>
        </p:spPr>
      </p:pic>
      <p:sp>
        <p:nvSpPr>
          <p:cNvPr id="15" name="Title"/>
          <p:cNvSpPr>
            <a:spLocks noGrp="1"/>
          </p:cNvSpPr>
          <p:nvPr>
            <p:ph type="title" hasCustomPrompt="1"/>
          </p:nvPr>
        </p:nvSpPr>
        <p:spPr>
          <a:xfrm>
            <a:off x="2159563" y="2745156"/>
            <a:ext cx="7872875" cy="814269"/>
          </a:xfrm>
        </p:spPr>
        <p:txBody>
          <a:bodyPr/>
          <a:lstStyle>
            <a:lvl1pPr algn="ct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5"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4572" y="178388"/>
            <a:ext cx="1196845" cy="514235"/>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FBEB5BF4-845D-4672-A077-60B228ACC0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03846" y="171145"/>
            <a:ext cx="1528831" cy="528721"/>
          </a:xfrm>
          <a:prstGeom prst="rect">
            <a:avLst/>
          </a:prstGeom>
        </p:spPr>
      </p:pic>
    </p:spTree>
    <p:extLst>
      <p:ext uri="{BB962C8B-B14F-4D97-AF65-F5344CB8AC3E}">
        <p14:creationId xmlns:p14="http://schemas.microsoft.com/office/powerpoint/2010/main" val="38698922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242" t="-17488" r="-1137" b="20380"/>
          <a:stretch/>
        </p:blipFill>
        <p:spPr>
          <a:xfrm>
            <a:off x="623391" y="-547927"/>
            <a:ext cx="11708919" cy="7402029"/>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D425E574-9CCD-44BC-B9F1-929A8C24B42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1633874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466374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18913546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235EA564-DE26-4C88-AA1F-AD4FF81B7E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315707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7" name="Picture 6" descr="A picture containing text, gauge&#10;&#10;Description automatically generated">
            <a:extLst>
              <a:ext uri="{FF2B5EF4-FFF2-40B4-BE49-F238E27FC236}">
                <a16:creationId xmlns:a16="http://schemas.microsoft.com/office/drawing/2014/main" id="{4B0D57BD-1E18-4763-96DE-4D93D7D0F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7431034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1" name="Picture 10" descr="A picture containing text, gauge&#10;&#10;Description automatically generated">
            <a:extLst>
              <a:ext uri="{FF2B5EF4-FFF2-40B4-BE49-F238E27FC236}">
                <a16:creationId xmlns:a16="http://schemas.microsoft.com/office/drawing/2014/main" id="{60AA7CF0-20C6-4789-A4B4-52647D000A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480167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0" name="Picture 9" descr="A picture containing text, gauge&#10;&#10;Description automatically generated">
            <a:extLst>
              <a:ext uri="{FF2B5EF4-FFF2-40B4-BE49-F238E27FC236}">
                <a16:creationId xmlns:a16="http://schemas.microsoft.com/office/drawing/2014/main" id="{2E083E60-EF61-4048-8328-0DF9851648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609446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2BE97003-CF63-4088-997A-739E337907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169215" y="5921281"/>
            <a:ext cx="3079630" cy="544263"/>
          </a:xfrm>
          <a:prstGeom prst="rect">
            <a:avLst/>
          </a:prstGeom>
        </p:spPr>
      </p:pic>
    </p:spTree>
    <p:extLst>
      <p:ext uri="{BB962C8B-B14F-4D97-AF65-F5344CB8AC3E}">
        <p14:creationId xmlns:p14="http://schemas.microsoft.com/office/powerpoint/2010/main" val="902267694"/>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D6C09762-CA82-40E4-AC41-D3BE1DEFEB6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7489" y="6305004"/>
            <a:ext cx="3079630" cy="544263"/>
          </a:xfrm>
          <a:prstGeom prst="rect">
            <a:avLst/>
          </a:prstGeom>
        </p:spPr>
      </p:pic>
    </p:spTree>
    <p:extLst>
      <p:ext uri="{BB962C8B-B14F-4D97-AF65-F5344CB8AC3E}">
        <p14:creationId xmlns:p14="http://schemas.microsoft.com/office/powerpoint/2010/main" val="2125719649"/>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02117906-6B2C-480E-9B8F-2DD6EF84E9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75449" y="5921281"/>
            <a:ext cx="3079630" cy="544263"/>
          </a:xfrm>
          <a:prstGeom prst="rect">
            <a:avLst/>
          </a:prstGeom>
        </p:spPr>
      </p:pic>
    </p:spTree>
    <p:extLst>
      <p:ext uri="{BB962C8B-B14F-4D97-AF65-F5344CB8AC3E}">
        <p14:creationId xmlns:p14="http://schemas.microsoft.com/office/powerpoint/2010/main" val="1631229022"/>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A9C09707-EE27-4E9A-B325-E0BD92FA26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97351" y="6247933"/>
            <a:ext cx="3079630" cy="544263"/>
          </a:xfrm>
          <a:prstGeom prst="rect">
            <a:avLst/>
          </a:prstGeom>
        </p:spPr>
      </p:pic>
    </p:spTree>
    <p:extLst>
      <p:ext uri="{BB962C8B-B14F-4D97-AF65-F5344CB8AC3E}">
        <p14:creationId xmlns:p14="http://schemas.microsoft.com/office/powerpoint/2010/main" val="2301842807"/>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B90C9AD0-364E-4FBD-A3FC-90348C8B25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7416618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853039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1D8F821A-E8F3-4150-A203-E0D63B4F2A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3118777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6" name="Picture 5" descr="A picture containing text, gauge&#10;&#10;Description automatically generated">
            <a:extLst>
              <a:ext uri="{FF2B5EF4-FFF2-40B4-BE49-F238E27FC236}">
                <a16:creationId xmlns:a16="http://schemas.microsoft.com/office/drawing/2014/main" id="{361E7FC9-95C6-4410-9528-8C453C7B48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3689439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9675"/>
          <a:stretch/>
        </p:blipFill>
        <p:spPr>
          <a:xfrm>
            <a:off x="527380" y="827631"/>
            <a:ext cx="11664619" cy="6026463"/>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BA5B9F22-F3F5-4A3F-A7A8-3326CD0E9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559904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text, gauge&#10;&#10;Description automatically generated">
            <a:extLst>
              <a:ext uri="{FF2B5EF4-FFF2-40B4-BE49-F238E27FC236}">
                <a16:creationId xmlns:a16="http://schemas.microsoft.com/office/drawing/2014/main" id="{2FBD54B7-1006-4071-9894-B2E21A9693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12912440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Picture 14" descr="A picture containing text, gauge&#10;&#10;Description automatically generated">
            <a:extLst>
              <a:ext uri="{FF2B5EF4-FFF2-40B4-BE49-F238E27FC236}">
                <a16:creationId xmlns:a16="http://schemas.microsoft.com/office/drawing/2014/main" id="{7A42FD3C-5267-4841-ADCD-BBBEF6BAF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4246181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Picture 12" descr="A picture containing text, gauge&#10;&#10;Description automatically generated">
            <a:extLst>
              <a:ext uri="{FF2B5EF4-FFF2-40B4-BE49-F238E27FC236}">
                <a16:creationId xmlns:a16="http://schemas.microsoft.com/office/drawing/2014/main" id="{ECD7DBA4-0586-4628-AC81-0BD718F4F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99395025"/>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7" name="Picture 6" descr="A picture containing text, gauge&#10;&#10;Description automatically generated">
            <a:extLst>
              <a:ext uri="{FF2B5EF4-FFF2-40B4-BE49-F238E27FC236}">
                <a16:creationId xmlns:a16="http://schemas.microsoft.com/office/drawing/2014/main" id="{03BDCFA8-C7CC-4746-A744-71573F146E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95307769"/>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9AEE450A-1E30-4DB4-98B4-7683EF0902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65831"/>
            <a:ext cx="3079630" cy="544263"/>
          </a:xfrm>
          <a:prstGeom prst="rect">
            <a:avLst/>
          </a:prstGeom>
        </p:spPr>
      </p:pic>
    </p:spTree>
    <p:extLst>
      <p:ext uri="{BB962C8B-B14F-4D97-AF65-F5344CB8AC3E}">
        <p14:creationId xmlns:p14="http://schemas.microsoft.com/office/powerpoint/2010/main" val="1407601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Picture 17" descr="A picture containing text, gauge&#10;&#10;Description automatically generated">
            <a:extLst>
              <a:ext uri="{FF2B5EF4-FFF2-40B4-BE49-F238E27FC236}">
                <a16:creationId xmlns:a16="http://schemas.microsoft.com/office/drawing/2014/main" id="{4D93B434-A76D-476B-8242-C21FEAF1C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059932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9127466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6963186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241B51A4-0BD4-4B34-9075-875D140A52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14673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13545CC8-463A-43DB-AB42-D17A58ED70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16351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8DB080C8-353B-4CAA-90E4-8272AFCF10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17548579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DF0E3F5F-E36E-4BFF-AF3B-AFC0551462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8657073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62C234A0-C6C8-405A-A4E3-D91BF273B1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40423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918D19C3-6E5D-4C40-A27E-8CC63E96DC3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86222625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2DB06BC6-F9E1-4753-A65F-A68FE1C007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580064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9" name="Picture 8" descr="A picture containing text, gauge&#10;&#10;Description automatically generated">
            <a:extLst>
              <a:ext uri="{FF2B5EF4-FFF2-40B4-BE49-F238E27FC236}">
                <a16:creationId xmlns:a16="http://schemas.microsoft.com/office/drawing/2014/main" id="{FAB026F8-CFF7-40DE-BA18-9610273A5A4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7362437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62544C07-FBD8-4B9C-92F1-9BF21B54D5D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131331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0" name="Picture 9" descr="A picture containing text, gauge&#10;&#10;Description automatically generated">
            <a:extLst>
              <a:ext uri="{FF2B5EF4-FFF2-40B4-BE49-F238E27FC236}">
                <a16:creationId xmlns:a16="http://schemas.microsoft.com/office/drawing/2014/main" id="{DA0150D2-5AAA-4F76-B125-CD1F33E6D8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125184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1B8FCCB9-04DE-4E02-8518-2708D1A082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233982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6076622"/>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picture containing text, gauge&#10;&#10;Description automatically generated">
            <a:extLst>
              <a:ext uri="{FF2B5EF4-FFF2-40B4-BE49-F238E27FC236}">
                <a16:creationId xmlns:a16="http://schemas.microsoft.com/office/drawing/2014/main" id="{760DA67C-9472-4140-AF66-ABA4A00A64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2513273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61DB9149-ABEF-4554-8A92-1E8FC42BB2B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4721440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1" name="Picture 10" descr="A picture containing text, gauge&#10;&#10;Description automatically generated">
            <a:extLst>
              <a:ext uri="{FF2B5EF4-FFF2-40B4-BE49-F238E27FC236}">
                <a16:creationId xmlns:a16="http://schemas.microsoft.com/office/drawing/2014/main" id="{45F18142-24EF-4536-BE67-7278983195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00445988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descr="A picture containing text, gauge&#10;&#10;Description automatically generated">
            <a:extLst>
              <a:ext uri="{FF2B5EF4-FFF2-40B4-BE49-F238E27FC236}">
                <a16:creationId xmlns:a16="http://schemas.microsoft.com/office/drawing/2014/main" id="{DB91BB0A-6579-45E4-9522-FCE973F1F5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906850214"/>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8B3ECC3-DF82-4152-BDB0-A8B14153AB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184671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1_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5"/>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89" marR="0" lvl="0" indent="-457189" algn="l" defTabSz="609585"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Platshållare för bildnummer 5"/>
          <p:cNvSpPr>
            <a:spLocks noGrp="1"/>
          </p:cNvSpPr>
          <p:nvPr>
            <p:ph type="sldNum" sz="quarter" idx="4"/>
          </p:nvPr>
        </p:nvSpPr>
        <p:spPr>
          <a:xfrm>
            <a:off x="11512904" y="6456609"/>
            <a:ext cx="609600" cy="274748"/>
          </a:xfrm>
          <a:prstGeom prst="rect">
            <a:avLst/>
          </a:prstGeom>
        </p:spPr>
        <p:txBody>
          <a:bodyPr anchor="ctr"/>
          <a:lstStyle>
            <a:lvl1pPr>
              <a:defRPr sz="1200" b="0" i="1" spc="-93" baseline="0" smtClean="0">
                <a:solidFill>
                  <a:schemeClr val="tx1">
                    <a:lumMod val="75000"/>
                    <a:lumOff val="25000"/>
                  </a:schemeClr>
                </a:solidFill>
                <a:latin typeface="Calibri" pitchFamily="34" charset="0"/>
              </a:defRPr>
            </a:lvl1pPr>
          </a:lstStyle>
          <a:p>
            <a:fld id="{60F61CF0-552E-8444-8B25-5D79EA42A1E9}" type="slidenum">
              <a:rPr lang="sv-SE" smtClean="0"/>
              <a:pPr/>
              <a:t>‹#›</a:t>
            </a:fld>
            <a:endParaRPr lang="sv-SE" dirty="0"/>
          </a:p>
        </p:txBody>
      </p:sp>
      <p:pic>
        <p:nvPicPr>
          <p:cNvPr id="10" name="Picture 9" descr="A picture containing text, gauge&#10;&#10;Description automatically generated">
            <a:extLst>
              <a:ext uri="{FF2B5EF4-FFF2-40B4-BE49-F238E27FC236}">
                <a16:creationId xmlns:a16="http://schemas.microsoft.com/office/drawing/2014/main" id="{77EDBF60-79A3-436E-A593-549BC143D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5968409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Full bleed Imag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 y="764276"/>
            <a:ext cx="12192000" cy="6093724"/>
          </a:xfrm>
          <a:solidFill>
            <a:schemeClr val="bg1">
              <a:lumMod val="95000"/>
            </a:schemeClr>
          </a:solidFill>
        </p:spPr>
        <p:txBody>
          <a:bodyPr anchor="ctr"/>
          <a:lstStyle>
            <a:lvl1pPr marL="0" indent="0" algn="ctr">
              <a:buNone/>
              <a:defRPr/>
            </a:lvl1pPr>
          </a:lstStyle>
          <a:p>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38694" y="271143"/>
            <a:ext cx="1616493" cy="308676"/>
          </a:xfrm>
          <a:prstGeom prst="rect">
            <a:avLst/>
          </a:prstGeom>
        </p:spPr>
      </p:pic>
    </p:spTree>
    <p:extLst>
      <p:ext uri="{BB962C8B-B14F-4D97-AF65-F5344CB8AC3E}">
        <p14:creationId xmlns:p14="http://schemas.microsoft.com/office/powerpoint/2010/main" val="1099784710"/>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16277133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348040029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04523291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62"/>
            <a:ext cx="7872875" cy="814269"/>
          </a:xfrm>
        </p:spPr>
        <p:txBody>
          <a:bodyPr/>
          <a:lstStyle>
            <a:lvl1pPr>
              <a:defRPr sz="3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669758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4" name="Picture 3" descr="A black and green logo&#10;&#10;Description automatically generated">
            <a:extLst>
              <a:ext uri="{FF2B5EF4-FFF2-40B4-BE49-F238E27FC236}">
                <a16:creationId xmlns:a16="http://schemas.microsoft.com/office/drawing/2014/main" id="{7144392B-031A-0994-2C87-C9F2D56B91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10413167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6/28/2024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3142671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86940804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Tree>
    <p:extLst>
      <p:ext uri="{BB962C8B-B14F-4D97-AF65-F5344CB8AC3E}">
        <p14:creationId xmlns:p14="http://schemas.microsoft.com/office/powerpoint/2010/main" val="1417361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5"/>
            <a:ext cx="9230816" cy="470817"/>
          </a:xfrm>
        </p:spPr>
        <p:txBody>
          <a:bodyPr/>
          <a:lstStyle>
            <a:lvl1pPr>
              <a:defRPr sz="2000" baseline="0"/>
            </a:lvl1pPr>
          </a:lstStyle>
          <a:p>
            <a:r>
              <a:rPr lang="sv-SE" err="1"/>
              <a:t>Add</a:t>
            </a:r>
            <a:r>
              <a:rPr lang="sv-SE"/>
              <a:t> </a:t>
            </a:r>
            <a:r>
              <a:rPr lang="sv-SE" err="1"/>
              <a:t>slide</a:t>
            </a:r>
            <a:r>
              <a:rPr lang="sv-SE"/>
              <a:t> </a:t>
            </a:r>
            <a:r>
              <a:rPr lang="sv-SE" err="1"/>
              <a:t>headline</a:t>
            </a:r>
            <a:endParaRPr lang="sv-SE"/>
          </a:p>
        </p:txBody>
      </p:sp>
      <p:cxnSp>
        <p:nvCxnSpPr>
          <p:cNvPr id="16" name="Rak 15"/>
          <p:cNvCxnSpPr/>
          <p:nvPr/>
        </p:nvCxnSpPr>
        <p:spPr>
          <a:xfrm>
            <a:off x="527381" y="785037"/>
            <a:ext cx="11664619"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3" y="1084154"/>
            <a:ext cx="5376597" cy="5033145"/>
          </a:xfr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236994" indent="-236994">
              <a:buFont typeface="Arial" charset="0"/>
              <a:buChar char="•"/>
              <a:defRPr lang="en-US" sz="2400" smtClean="0"/>
            </a:lvl1pPr>
            <a:lvl2pPr marL="510587" indent="-188995">
              <a:buFont typeface="Arial" charset="0"/>
              <a:buChar char="•"/>
              <a:defRPr lang="en-US" sz="2133" smtClean="0"/>
            </a:lvl2pPr>
            <a:lvl3pPr marL="880178" indent="-188995">
              <a:buFont typeface="Arial" charset="0"/>
              <a:buChar char="•"/>
              <a:defRPr lang="en-US" sz="1867" smtClean="0"/>
            </a:lvl3pPr>
            <a:lvl4pPr marL="1241369" indent="-132597">
              <a:buFont typeface="Arial" charset="0"/>
              <a:buChar char="•"/>
              <a:defRPr lang="en-US" sz="1600" smtClean="0"/>
            </a:lvl4pPr>
            <a:lvl5pPr marL="1612760" indent="-132597">
              <a:buFont typeface="Arial" charset="0"/>
              <a:buChar char="•"/>
              <a:defRPr lang="en-GB" sz="1600"/>
            </a:lvl5pPr>
          </a:lstStyle>
          <a:p>
            <a:pPr lvl="0"/>
            <a:r>
              <a:rPr lang="sv-SE" err="1"/>
              <a:t>Add</a:t>
            </a:r>
            <a:r>
              <a:rPr lang="sv-SE"/>
              <a:t> text </a:t>
            </a:r>
            <a:r>
              <a:rPr lang="sv-SE" err="1"/>
              <a:t>here</a:t>
            </a:r>
            <a:endParaRPr lang="sv-SE"/>
          </a:p>
          <a:p>
            <a:pPr lvl="1"/>
            <a:r>
              <a:rPr lang="sv-SE"/>
              <a:t>Nivå två</a:t>
            </a:r>
          </a:p>
          <a:p>
            <a:pPr lvl="2"/>
            <a:r>
              <a:rPr lang="sv-SE"/>
              <a:t>Nivå tre</a:t>
            </a:r>
          </a:p>
          <a:p>
            <a:pPr lvl="3"/>
            <a:r>
              <a:rPr lang="sv-SE"/>
              <a:t>Nivå fyra</a:t>
            </a:r>
          </a:p>
          <a:p>
            <a:pPr lvl="4"/>
            <a:r>
              <a:rPr lang="sv-SE"/>
              <a:t>Nivå fem</a:t>
            </a:r>
            <a:endParaRPr lang="en-GB"/>
          </a:p>
        </p:txBody>
      </p:sp>
      <p:sp>
        <p:nvSpPr>
          <p:cNvPr id="22" name="Text Placeholder"/>
          <p:cNvSpPr>
            <a:spLocks noGrp="1"/>
          </p:cNvSpPr>
          <p:nvPr>
            <p:ph type="body" sz="quarter" idx="15" hasCustomPrompt="1"/>
          </p:nvPr>
        </p:nvSpPr>
        <p:spPr>
          <a:xfrm>
            <a:off x="6471253" y="1084154"/>
            <a:ext cx="5455648" cy="5033145"/>
          </a:xfr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236994" indent="-236994">
              <a:buFont typeface="Arial" charset="0"/>
              <a:buChar char="•"/>
              <a:defRPr lang="en-US" sz="2400" smtClean="0"/>
            </a:lvl1pPr>
            <a:lvl2pPr marL="510587" indent="-188995">
              <a:buFont typeface="Arial" charset="0"/>
              <a:buChar char="•"/>
              <a:defRPr lang="en-US" sz="2133" smtClean="0"/>
            </a:lvl2pPr>
            <a:lvl3pPr marL="880178" indent="-188995">
              <a:buFont typeface="Arial" charset="0"/>
              <a:buChar char="•"/>
              <a:defRPr lang="en-US" sz="1867" smtClean="0"/>
            </a:lvl3pPr>
            <a:lvl4pPr marL="1241369" indent="-132597">
              <a:buFont typeface="Arial" charset="0"/>
              <a:buChar char="•"/>
              <a:defRPr lang="en-US" sz="1600" smtClean="0"/>
            </a:lvl4pPr>
            <a:lvl5pPr marL="1612760" indent="-132597">
              <a:buFont typeface="Arial" charset="0"/>
              <a:buChar char="•"/>
              <a:defRPr lang="en-GB" sz="1600"/>
            </a:lvl5pPr>
          </a:lstStyle>
          <a:p>
            <a:pPr lvl="0"/>
            <a:r>
              <a:rPr lang="sv-SE" err="1"/>
              <a:t>Add</a:t>
            </a:r>
            <a:r>
              <a:rPr lang="sv-SE"/>
              <a:t> text </a:t>
            </a:r>
            <a:r>
              <a:rPr lang="sv-SE" err="1"/>
              <a:t>here</a:t>
            </a:r>
            <a:endParaRPr lang="sv-SE"/>
          </a:p>
          <a:p>
            <a:pPr lvl="1"/>
            <a:r>
              <a:rPr lang="sv-SE"/>
              <a:t>Nivå två</a:t>
            </a:r>
          </a:p>
          <a:p>
            <a:pPr lvl="2"/>
            <a:r>
              <a:rPr lang="sv-SE"/>
              <a:t>Nivå tre</a:t>
            </a:r>
          </a:p>
          <a:p>
            <a:pPr lvl="3"/>
            <a:r>
              <a:rPr lang="sv-SE"/>
              <a:t>Nivå fyra</a:t>
            </a:r>
          </a:p>
          <a:p>
            <a:pPr lvl="4"/>
            <a:r>
              <a:rPr lang="sv-SE"/>
              <a:t>Nivå fem</a:t>
            </a:r>
            <a:endParaRPr lang="en-GB"/>
          </a:p>
        </p:txBody>
      </p:sp>
    </p:spTree>
    <p:extLst>
      <p:ext uri="{BB962C8B-B14F-4D97-AF65-F5344CB8AC3E}">
        <p14:creationId xmlns:p14="http://schemas.microsoft.com/office/powerpoint/2010/main" val="375199372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Header + empty">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60F61CF0-552E-8444-8B25-5D79EA42A1E9}" type="slidenum">
              <a:rPr lang="de-DE" smtClean="0"/>
              <a:pPr/>
              <a:t>‹#›</a:t>
            </a:fld>
            <a:endParaRPr lang="de-DE" dirty="0"/>
          </a:p>
        </p:txBody>
      </p:sp>
    </p:spTree>
    <p:extLst>
      <p:ext uri="{BB962C8B-B14F-4D97-AF65-F5344CB8AC3E}">
        <p14:creationId xmlns:p14="http://schemas.microsoft.com/office/powerpoint/2010/main" val="367071372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pic>
        <p:nvPicPr>
          <p:cNvPr id="6" name="Picture 5" descr="A close-up of a logo&#10;&#10;Description automatically generated">
            <a:extLst>
              <a:ext uri="{FF2B5EF4-FFF2-40B4-BE49-F238E27FC236}">
                <a16:creationId xmlns:a16="http://schemas.microsoft.com/office/drawing/2014/main" id="{2F7552E7-873B-68A0-5496-76C52695B7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84186" y="211849"/>
            <a:ext cx="2678851" cy="473434"/>
          </a:xfrm>
          <a:prstGeom prst="rect">
            <a:avLst/>
          </a:prstGeom>
        </p:spPr>
      </p:pic>
    </p:spTree>
    <p:extLst>
      <p:ext uri="{BB962C8B-B14F-4D97-AF65-F5344CB8AC3E}">
        <p14:creationId xmlns:p14="http://schemas.microsoft.com/office/powerpoint/2010/main" val="39768120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15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2557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slideLayout" Target="../slideLayouts/slideLayout81.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45" Type="http://schemas.openxmlformats.org/officeDocument/2006/relationships/slideLayout" Target="../slideLayouts/slideLayout84.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4" Type="http://schemas.openxmlformats.org/officeDocument/2006/relationships/slideLayout" Target="../slideLayouts/slideLayout83.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43" Type="http://schemas.openxmlformats.org/officeDocument/2006/relationships/slideLayout" Target="../slideLayouts/slideLayout82.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 Id="rId46" Type="http://schemas.openxmlformats.org/officeDocument/2006/relationships/theme" Target="../theme/theme2.xml"/><Relationship Id="rId20" Type="http://schemas.openxmlformats.org/officeDocument/2006/relationships/slideLayout" Target="../slideLayouts/slideLayout59.xml"/><Relationship Id="rId41" Type="http://schemas.openxmlformats.org/officeDocument/2006/relationships/slideLayout" Target="../slideLayouts/slideLayout8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theme" Target="../theme/theme3.xml"/><Relationship Id="rId1" Type="http://schemas.openxmlformats.org/officeDocument/2006/relationships/slideLayout" Target="../slideLayouts/slideLayout8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7.xml"/><Relationship Id="rId1" Type="http://schemas.openxmlformats.org/officeDocument/2006/relationships/slideLayout" Target="../slideLayouts/slideLayout86.xml"/><Relationship Id="rId4" Type="http://schemas.openxmlformats.org/officeDocument/2006/relationships/image" Target="../media/image50.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theme" Target="../theme/theme5.xml"/><Relationship Id="rId1"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theme" Target="../theme/theme6.xml"/><Relationship Id="rId1"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92.xml"/><Relationship Id="rId7" Type="http://schemas.openxmlformats.org/officeDocument/2006/relationships/image" Target="../media/image52.emf"/><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oleObject" Target="../embeddings/oleObject1.bin"/><Relationship Id="rId5" Type="http://schemas.openxmlformats.org/officeDocument/2006/relationships/tags" Target="../tags/tag1.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theme" Target="../theme/theme8.xml"/><Relationship Id="rId1" Type="http://schemas.openxmlformats.org/officeDocument/2006/relationships/slideLayout" Target="../slideLayouts/slideLayout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133850728"/>
      </p:ext>
    </p:extLst>
  </p:cSld>
  <p:clrMap bg1="lt1" tx1="dk1" bg2="lt2" tx2="dk2" accent1="accent1" accent2="accent2" accent3="accent3" accent4="accent4" accent5="accent5" accent6="accent6" hlink="hlink" folHlink="folHlink"/>
  <p:sldLayoutIdLst>
    <p:sldLayoutId id="2147483759" r:id="rId1"/>
    <p:sldLayoutId id="2147483783" r:id="rId2"/>
    <p:sldLayoutId id="2147484202" r:id="rId3"/>
    <p:sldLayoutId id="2147483764" r:id="rId4"/>
    <p:sldLayoutId id="2147483745" r:id="rId5"/>
    <p:sldLayoutId id="2147484181"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4208" r:id="rId16"/>
    <p:sldLayoutId id="2147483757" r:id="rId17"/>
    <p:sldLayoutId id="2147483758" r:id="rId18"/>
    <p:sldLayoutId id="2147484207" r:id="rId19"/>
    <p:sldLayoutId id="2147483760" r:id="rId20"/>
    <p:sldLayoutId id="2147483761" r:id="rId21"/>
    <p:sldLayoutId id="2147483762" r:id="rId22"/>
    <p:sldLayoutId id="2147483763" r:id="rId23"/>
    <p:sldLayoutId id="2147483781" r:id="rId24"/>
    <p:sldLayoutId id="2147483765" r:id="rId25"/>
    <p:sldLayoutId id="2147483766" r:id="rId26"/>
    <p:sldLayoutId id="2147483767" r:id="rId27"/>
    <p:sldLayoutId id="2147483768" r:id="rId28"/>
    <p:sldLayoutId id="2147483769" r:id="rId29"/>
    <p:sldLayoutId id="2147483770" r:id="rId30"/>
    <p:sldLayoutId id="2147483771" r:id="rId31"/>
    <p:sldLayoutId id="2147483772" r:id="rId32"/>
    <p:sldLayoutId id="2147483773" r:id="rId33"/>
    <p:sldLayoutId id="2147483774" r:id="rId34"/>
    <p:sldLayoutId id="2147483775" r:id="rId35"/>
    <p:sldLayoutId id="2147483776" r:id="rId36"/>
    <p:sldLayoutId id="2147483777" r:id="rId37"/>
    <p:sldLayoutId id="2147483778" r:id="rId38"/>
    <p:sldLayoutId id="2147483779" r:id="rId39"/>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233239880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4204" r:id="rId20"/>
    <p:sldLayoutId id="2147483807" r:id="rId21"/>
    <p:sldLayoutId id="2147483808" r:id="rId22"/>
    <p:sldLayoutId id="2147483809" r:id="rId23"/>
    <p:sldLayoutId id="2147483810" r:id="rId24"/>
    <p:sldLayoutId id="2147483811" r:id="rId25"/>
    <p:sldLayoutId id="2147483812" r:id="rId26"/>
    <p:sldLayoutId id="2147483813" r:id="rId27"/>
    <p:sldLayoutId id="2147483814" r:id="rId28"/>
    <p:sldLayoutId id="2147483815" r:id="rId29"/>
    <p:sldLayoutId id="2147483816" r:id="rId30"/>
    <p:sldLayoutId id="2147483817" r:id="rId31"/>
    <p:sldLayoutId id="2147483818" r:id="rId32"/>
    <p:sldLayoutId id="2147483819" r:id="rId33"/>
    <p:sldLayoutId id="2147483820" r:id="rId34"/>
    <p:sldLayoutId id="2147483821" r:id="rId35"/>
    <p:sldLayoutId id="2147483822" r:id="rId36"/>
    <p:sldLayoutId id="2147483823" r:id="rId37"/>
    <p:sldLayoutId id="2147483824" r:id="rId38"/>
    <p:sldLayoutId id="2147483825" r:id="rId39"/>
    <p:sldLayoutId id="2147484205" r:id="rId40"/>
    <p:sldLayoutId id="2147483827" r:id="rId41"/>
    <p:sldLayoutId id="2147483832" r:id="rId42"/>
    <p:sldLayoutId id="2147483829" r:id="rId43"/>
    <p:sldLayoutId id="2147484206" r:id="rId44"/>
    <p:sldLayoutId id="2147483831" r:id="rId45"/>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6"/>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C2FD8B88-60CF-9D24-F7AC-D019EAB72C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79479" y="164646"/>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833" r:id="rId1"/>
  </p:sldLayoutIdLst>
  <p:hf hdr="0" dt="0"/>
  <p:txStyles>
    <p:titleStyle>
      <a:lvl1pPr algn="l" defTabSz="609555"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55" rtl="0" eaLnBrk="1" fontAlgn="base" hangingPunct="1">
        <a:spcBef>
          <a:spcPct val="0"/>
        </a:spcBef>
        <a:spcAft>
          <a:spcPct val="0"/>
        </a:spcAft>
        <a:defRPr sz="3733">
          <a:solidFill>
            <a:schemeClr val="tx1"/>
          </a:solidFill>
          <a:latin typeface="Calibri" pitchFamily="34" charset="0"/>
        </a:defRPr>
      </a:lvl2pPr>
      <a:lvl3pPr algn="l" defTabSz="609555" rtl="0" eaLnBrk="1" fontAlgn="base" hangingPunct="1">
        <a:spcBef>
          <a:spcPct val="0"/>
        </a:spcBef>
        <a:spcAft>
          <a:spcPct val="0"/>
        </a:spcAft>
        <a:defRPr sz="3733">
          <a:solidFill>
            <a:schemeClr val="tx1"/>
          </a:solidFill>
          <a:latin typeface="Calibri" pitchFamily="34" charset="0"/>
        </a:defRPr>
      </a:lvl3pPr>
      <a:lvl4pPr algn="l" defTabSz="609555" rtl="0" eaLnBrk="1" fontAlgn="base" hangingPunct="1">
        <a:spcBef>
          <a:spcPct val="0"/>
        </a:spcBef>
        <a:spcAft>
          <a:spcPct val="0"/>
        </a:spcAft>
        <a:defRPr sz="3733">
          <a:solidFill>
            <a:schemeClr val="tx1"/>
          </a:solidFill>
          <a:latin typeface="Calibri" pitchFamily="34" charset="0"/>
        </a:defRPr>
      </a:lvl4pPr>
      <a:lvl5pPr algn="l" defTabSz="609555" rtl="0" eaLnBrk="1" fontAlgn="base" hangingPunct="1">
        <a:spcBef>
          <a:spcPct val="0"/>
        </a:spcBef>
        <a:spcAft>
          <a:spcPct val="0"/>
        </a:spcAft>
        <a:defRPr sz="3733">
          <a:solidFill>
            <a:schemeClr val="tx1"/>
          </a:solidFill>
          <a:latin typeface="Calibri" pitchFamily="34" charset="0"/>
        </a:defRPr>
      </a:lvl5pPr>
      <a:lvl6pPr marL="609555" algn="l" defTabSz="609555" rtl="0" eaLnBrk="1" fontAlgn="base" hangingPunct="1">
        <a:spcBef>
          <a:spcPct val="0"/>
        </a:spcBef>
        <a:spcAft>
          <a:spcPct val="0"/>
        </a:spcAft>
        <a:defRPr sz="3733">
          <a:solidFill>
            <a:schemeClr val="tx1"/>
          </a:solidFill>
          <a:latin typeface="Calibri" pitchFamily="34" charset="0"/>
        </a:defRPr>
      </a:lvl6pPr>
      <a:lvl7pPr marL="1219110" algn="l" defTabSz="609555" rtl="0" eaLnBrk="1" fontAlgn="base" hangingPunct="1">
        <a:spcBef>
          <a:spcPct val="0"/>
        </a:spcBef>
        <a:spcAft>
          <a:spcPct val="0"/>
        </a:spcAft>
        <a:defRPr sz="3733">
          <a:solidFill>
            <a:schemeClr val="tx1"/>
          </a:solidFill>
          <a:latin typeface="Calibri" pitchFamily="34" charset="0"/>
        </a:defRPr>
      </a:lvl7pPr>
      <a:lvl8pPr marL="1828664" algn="l" defTabSz="609555" rtl="0" eaLnBrk="1" fontAlgn="base" hangingPunct="1">
        <a:spcBef>
          <a:spcPct val="0"/>
        </a:spcBef>
        <a:spcAft>
          <a:spcPct val="0"/>
        </a:spcAft>
        <a:defRPr sz="3733">
          <a:solidFill>
            <a:schemeClr val="tx1"/>
          </a:solidFill>
          <a:latin typeface="Calibri" pitchFamily="34" charset="0"/>
        </a:defRPr>
      </a:lvl8pPr>
      <a:lvl9pPr marL="2438218" algn="l" defTabSz="609555"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55" rtl="0" eaLnBrk="1" fontAlgn="base" hangingPunct="1">
        <a:spcBef>
          <a:spcPct val="20000"/>
        </a:spcBef>
        <a:spcAft>
          <a:spcPct val="0"/>
        </a:spcAft>
        <a:buFontTx/>
        <a:buNone/>
        <a:defRPr sz="3200" kern="1200">
          <a:solidFill>
            <a:schemeClr val="tx1"/>
          </a:solidFill>
          <a:latin typeface="+mn-lt"/>
          <a:ea typeface="+mn-ea"/>
          <a:cs typeface="+mn-cs"/>
        </a:defRPr>
      </a:lvl1pPr>
      <a:lvl2pPr marL="609555" indent="0" algn="l" defTabSz="609555"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10" indent="0" algn="l" defTabSz="609555" rtl="0" eaLnBrk="1" fontAlgn="base" hangingPunct="1">
        <a:spcBef>
          <a:spcPct val="20000"/>
        </a:spcBef>
        <a:spcAft>
          <a:spcPct val="0"/>
        </a:spcAft>
        <a:buFontTx/>
        <a:buNone/>
        <a:defRPr sz="2000" kern="1200">
          <a:solidFill>
            <a:schemeClr val="tx1"/>
          </a:solidFill>
          <a:latin typeface="+mn-lt"/>
          <a:ea typeface="+mn-ea"/>
          <a:cs typeface="+mn-cs"/>
        </a:defRPr>
      </a:lvl3pPr>
      <a:lvl4pPr marL="1828664" indent="0" algn="l" defTabSz="609555" rtl="0" eaLnBrk="1" fontAlgn="base" hangingPunct="1">
        <a:spcBef>
          <a:spcPct val="20000"/>
        </a:spcBef>
        <a:spcAft>
          <a:spcPct val="0"/>
        </a:spcAft>
        <a:buFontTx/>
        <a:buNone/>
        <a:defRPr sz="1867" kern="1200">
          <a:solidFill>
            <a:schemeClr val="tx1"/>
          </a:solidFill>
          <a:latin typeface="+mn-lt"/>
          <a:ea typeface="+mn-ea"/>
          <a:cs typeface="+mn-cs"/>
        </a:defRPr>
      </a:lvl4pPr>
      <a:lvl5pPr marL="2438218" indent="0" algn="l" defTabSz="609555" rtl="0" eaLnBrk="1" fontAlgn="base" hangingPunct="1">
        <a:spcBef>
          <a:spcPct val="20000"/>
        </a:spcBef>
        <a:spcAft>
          <a:spcPct val="0"/>
        </a:spcAft>
        <a:buFontTx/>
        <a:buNone/>
        <a:defRPr sz="1467" kern="1200">
          <a:solidFill>
            <a:schemeClr val="tx1"/>
          </a:solidFill>
          <a:latin typeface="+mn-lt"/>
          <a:ea typeface="+mn-ea"/>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5C1D4-84EF-4B46-ACAF-CF1C10311353}" type="datetimeFigureOut">
              <a:rPr lang="en-US" smtClean="0"/>
              <a:t>6/28/2024</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4DF775-966D-40F1-B191-FDFE5EDC7397}" type="slidenum">
              <a:rPr lang="en-US" smtClean="0"/>
              <a:t>‹#›</a:t>
            </a:fld>
            <a:endParaRPr lang="en-US" dirty="0"/>
          </a:p>
        </p:txBody>
      </p:sp>
      <p:pic>
        <p:nvPicPr>
          <p:cNvPr id="7" name="Picture 6" descr="A close-up of a logo&#10;&#10;Description automatically generated">
            <a:extLst>
              <a:ext uri="{FF2B5EF4-FFF2-40B4-BE49-F238E27FC236}">
                <a16:creationId xmlns:a16="http://schemas.microsoft.com/office/drawing/2014/main" id="{F6C1207A-D824-EA78-E955-EFA847212F6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84186" y="211849"/>
            <a:ext cx="2678851" cy="473434"/>
          </a:xfrm>
          <a:prstGeom prst="rect">
            <a:avLst/>
          </a:prstGeom>
        </p:spPr>
      </p:pic>
    </p:spTree>
    <p:extLst>
      <p:ext uri="{BB962C8B-B14F-4D97-AF65-F5344CB8AC3E}">
        <p14:creationId xmlns:p14="http://schemas.microsoft.com/office/powerpoint/2010/main" val="3116681556"/>
      </p:ext>
    </p:extLst>
  </p:cSld>
  <p:clrMap bg1="lt1" tx1="dk1" bg2="lt2" tx2="dk2" accent1="accent1" accent2="accent2" accent3="accent3" accent4="accent4" accent5="accent5" accent6="accent6" hlink="hlink" folHlink="folHlink"/>
  <p:sldLayoutIdLst>
    <p:sldLayoutId id="2147483697" r:id="rId1"/>
    <p:sldLayoutId id="21474841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close-up of a logo&#10;&#10;Description automatically generated">
            <a:extLst>
              <a:ext uri="{FF2B5EF4-FFF2-40B4-BE49-F238E27FC236}">
                <a16:creationId xmlns:a16="http://schemas.microsoft.com/office/drawing/2014/main" id="{64869686-86F5-6F47-C6AF-59C4193AC85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84186" y="211849"/>
            <a:ext cx="2678851" cy="473434"/>
          </a:xfrm>
          <a:prstGeom prst="rect">
            <a:avLst/>
          </a:prstGeom>
        </p:spPr>
      </p:pic>
    </p:spTree>
    <p:extLst>
      <p:ext uri="{BB962C8B-B14F-4D97-AF65-F5344CB8AC3E}">
        <p14:creationId xmlns:p14="http://schemas.microsoft.com/office/powerpoint/2010/main" val="411831331"/>
      </p:ext>
    </p:extLst>
  </p:cSld>
  <p:clrMap bg1="lt1" tx1="dk1" bg2="lt2" tx2="dk2" accent1="accent1" accent2="accent2" accent3="accent3" accent4="accent4" accent5="accent5" accent6="accent6" hlink="hlink" folHlink="folHlink"/>
  <p:sldLayoutIdLst>
    <p:sldLayoutId id="2147483746"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Boxed Book" panose="02000506040000020004" pitchFamily="2" charset="0"/>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Boxed Book" panose="02000506040000020004" pitchFamily="2" charset="0"/>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Boxed Book" panose="02000506040000020004" pitchFamily="2" charset="0"/>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Boxed Book" panose="02000506040000020004" pitchFamily="2" charset="0"/>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Boxed Book" panose="02000506040000020004" pitchFamily="2"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close-up of a logo&#10;&#10;Description automatically generated">
            <a:extLst>
              <a:ext uri="{FF2B5EF4-FFF2-40B4-BE49-F238E27FC236}">
                <a16:creationId xmlns:a16="http://schemas.microsoft.com/office/drawing/2014/main" id="{1B929970-5247-F6F9-F1E9-69B06F3006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84186" y="211849"/>
            <a:ext cx="2678851" cy="473434"/>
          </a:xfrm>
          <a:prstGeom prst="rect">
            <a:avLst/>
          </a:prstGeom>
        </p:spPr>
      </p:pic>
    </p:spTree>
    <p:extLst>
      <p:ext uri="{BB962C8B-B14F-4D97-AF65-F5344CB8AC3E}">
        <p14:creationId xmlns:p14="http://schemas.microsoft.com/office/powerpoint/2010/main" val="133850728"/>
      </p:ext>
    </p:extLst>
  </p:cSld>
  <p:clrMap bg1="lt1" tx1="dk1" bg2="lt2" tx2="dk2" accent1="accent1" accent2="accent2" accent3="accent3" accent4="accent4" accent5="accent5" accent6="accent6" hlink="hlink" folHlink="folHlink"/>
  <p:sldLayoutIdLst>
    <p:sldLayoutId id="2147484178"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57689E-582F-CAFC-C883-94D6D99B8E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814A5E-B862-3D39-0E14-702D1F3054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16BA4B-FCEC-E93D-92B6-02112365F1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E05080-5046-4E8B-A328-6232F5373E1D}" type="datetimeFigureOut">
              <a:rPr lang="en-US" smtClean="0"/>
              <a:t>6/28/2024</a:t>
            </a:fld>
            <a:endParaRPr lang="en-US"/>
          </a:p>
        </p:txBody>
      </p:sp>
      <p:sp>
        <p:nvSpPr>
          <p:cNvPr id="5" name="Footer Placeholder 4">
            <a:extLst>
              <a:ext uri="{FF2B5EF4-FFF2-40B4-BE49-F238E27FC236}">
                <a16:creationId xmlns:a16="http://schemas.microsoft.com/office/drawing/2014/main" id="{82869B2C-0592-2209-CCBD-A42BDB6D06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11FFFEB-F057-F299-4508-698663BEDB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665A6-D131-4A0B-BFAC-04D1CC14B8FE}" type="slidenum">
              <a:rPr lang="en-US" smtClean="0"/>
              <a:t>‹#›</a:t>
            </a:fld>
            <a:endParaRPr lang="en-US"/>
          </a:p>
        </p:txBody>
      </p:sp>
      <p:graphicFrame>
        <p:nvGraphicFramePr>
          <p:cNvPr id="7" name="Object 6" hidden="1">
            <a:extLst>
              <a:ext uri="{FF2B5EF4-FFF2-40B4-BE49-F238E27FC236}">
                <a16:creationId xmlns:a16="http://schemas.microsoft.com/office/drawing/2014/main" id="{CD4A6C14-4689-AE9F-ABC3-DCC31620F434}"/>
              </a:ext>
            </a:extLst>
          </p:cNvPr>
          <p:cNvGraphicFramePr>
            <a:graphicFrameLocks noChangeAspect="1"/>
          </p:cNvGraphicFramePr>
          <p:nvPr userDrawn="1">
            <p:custDataLst>
              <p:tags r:id="rId5"/>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33" imgH="233" progId="TCLayout.ActiveDocument.1">
                  <p:embed/>
                </p:oleObj>
              </mc:Choice>
              <mc:Fallback>
                <p:oleObj name="think-cell Slide" r:id="rId6" imgW="233" imgH="233" progId="TCLayout.ActiveDocument.1">
                  <p:embed/>
                  <p:pic>
                    <p:nvPicPr>
                      <p:cNvPr id="7" name="Object 6" hidden="1">
                        <a:extLst>
                          <a:ext uri="{FF2B5EF4-FFF2-40B4-BE49-F238E27FC236}">
                            <a16:creationId xmlns:a16="http://schemas.microsoft.com/office/drawing/2014/main" id="{CD4A6C14-4689-AE9F-ABC3-DCC31620F434}"/>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8" name="Picture 7" descr="A close-up of a logo&#10;&#10;Description automatically generated">
            <a:extLst>
              <a:ext uri="{FF2B5EF4-FFF2-40B4-BE49-F238E27FC236}">
                <a16:creationId xmlns:a16="http://schemas.microsoft.com/office/drawing/2014/main" id="{A884C37A-AF97-45DA-6235-97EACAA6A78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084186" y="211849"/>
            <a:ext cx="2678851" cy="473434"/>
          </a:xfrm>
          <a:prstGeom prst="rect">
            <a:avLst/>
          </a:prstGeom>
        </p:spPr>
      </p:pic>
    </p:spTree>
    <p:extLst>
      <p:ext uri="{BB962C8B-B14F-4D97-AF65-F5344CB8AC3E}">
        <p14:creationId xmlns:p14="http://schemas.microsoft.com/office/powerpoint/2010/main" val="3763522022"/>
      </p:ext>
    </p:extLst>
  </p:cSld>
  <p:clrMap bg1="lt1" tx1="dk1" bg2="lt2" tx2="dk2" accent1="accent1" accent2="accent2" accent3="accent3" accent4="accent4" accent5="accent5" accent6="accent6" hlink="hlink" folHlink="folHlink"/>
  <p:sldLayoutIdLst>
    <p:sldLayoutId id="2147483682" r:id="rId1"/>
    <p:sldLayoutId id="2147483830" r:id="rId2"/>
    <p:sldLayoutId id="2147483826"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2"/>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76E465BF-F12A-73C7-5D9C-6910435477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56"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85.xml"/><Relationship Id="rId4" Type="http://schemas.openxmlformats.org/officeDocument/2006/relationships/image" Target="../media/image54.png"/></Relationships>
</file>

<file path=ppt/slides/_rels/slide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18" Type="http://schemas.openxmlformats.org/officeDocument/2006/relationships/image" Target="../media/image65.png"/><Relationship Id="rId3" Type="http://schemas.openxmlformats.org/officeDocument/2006/relationships/image" Target="../media/image56.png"/><Relationship Id="rId21" Type="http://schemas.microsoft.com/office/2007/relationships/hdphoto" Target="../media/hdphoto8.wdp"/><Relationship Id="rId7" Type="http://schemas.openxmlformats.org/officeDocument/2006/relationships/image" Target="../media/image59.png"/><Relationship Id="rId12" Type="http://schemas.openxmlformats.org/officeDocument/2006/relationships/image" Target="../media/image62.png"/><Relationship Id="rId17" Type="http://schemas.microsoft.com/office/2007/relationships/hdphoto" Target="../media/hdphoto6.wdp"/><Relationship Id="rId2" Type="http://schemas.openxmlformats.org/officeDocument/2006/relationships/notesSlide" Target="../notesSlides/notesSlide3.xml"/><Relationship Id="rId16" Type="http://schemas.openxmlformats.org/officeDocument/2006/relationships/image" Target="../media/image64.png"/><Relationship Id="rId20" Type="http://schemas.openxmlformats.org/officeDocument/2006/relationships/image" Target="../media/image66.png"/><Relationship Id="rId1" Type="http://schemas.openxmlformats.org/officeDocument/2006/relationships/slideLayout" Target="../slideLayouts/slideLayout87.xml"/><Relationship Id="rId6" Type="http://schemas.openxmlformats.org/officeDocument/2006/relationships/image" Target="../media/image58.png"/><Relationship Id="rId11" Type="http://schemas.microsoft.com/office/2007/relationships/hdphoto" Target="../media/hdphoto3.wdp"/><Relationship Id="rId24" Type="http://schemas.openxmlformats.org/officeDocument/2006/relationships/image" Target="../media/image53.png"/><Relationship Id="rId5" Type="http://schemas.openxmlformats.org/officeDocument/2006/relationships/image" Target="../media/image57.jpeg"/><Relationship Id="rId15" Type="http://schemas.microsoft.com/office/2007/relationships/hdphoto" Target="../media/hdphoto5.wdp"/><Relationship Id="rId23" Type="http://schemas.microsoft.com/office/2007/relationships/hdphoto" Target="../media/hdphoto9.wdp"/><Relationship Id="rId10" Type="http://schemas.openxmlformats.org/officeDocument/2006/relationships/image" Target="../media/image61.png"/><Relationship Id="rId19" Type="http://schemas.microsoft.com/office/2007/relationships/hdphoto" Target="../media/hdphoto7.wdp"/><Relationship Id="rId4" Type="http://schemas.microsoft.com/office/2007/relationships/hdphoto" Target="../media/hdphoto1.wdp"/><Relationship Id="rId9" Type="http://schemas.openxmlformats.org/officeDocument/2006/relationships/image" Target="../media/image60.png"/><Relationship Id="rId14" Type="http://schemas.openxmlformats.org/officeDocument/2006/relationships/image" Target="../media/image63.png"/><Relationship Id="rId22" Type="http://schemas.openxmlformats.org/officeDocument/2006/relationships/image" Target="../media/image67.png"/></Relationships>
</file>

<file path=ppt/slides/_rels/slide4.xml.rels><?xml version="1.0" encoding="UTF-8" standalone="yes"?>
<Relationships xmlns="http://schemas.openxmlformats.org/package/2006/relationships"><Relationship Id="rId8" Type="http://schemas.openxmlformats.org/officeDocument/2006/relationships/image" Target="../media/image73.jpeg"/><Relationship Id="rId13" Type="http://schemas.openxmlformats.org/officeDocument/2006/relationships/image" Target="../media/image78.png"/><Relationship Id="rId3" Type="http://schemas.openxmlformats.org/officeDocument/2006/relationships/image" Target="../media/image68.jpeg"/><Relationship Id="rId7" Type="http://schemas.openxmlformats.org/officeDocument/2006/relationships/image" Target="../media/image72.jpeg"/><Relationship Id="rId12" Type="http://schemas.openxmlformats.org/officeDocument/2006/relationships/image" Target="../media/image77.png"/><Relationship Id="rId2" Type="http://schemas.openxmlformats.org/officeDocument/2006/relationships/notesSlide" Target="../notesSlides/notesSlide4.xml"/><Relationship Id="rId16" Type="http://schemas.microsoft.com/office/2007/relationships/hdphoto" Target="../media/hdphoto10.wdp"/><Relationship Id="rId1" Type="http://schemas.openxmlformats.org/officeDocument/2006/relationships/slideLayout" Target="../slideLayouts/slideLayout86.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jpeg"/><Relationship Id="rId15" Type="http://schemas.openxmlformats.org/officeDocument/2006/relationships/image" Target="../media/image80.png"/><Relationship Id="rId10" Type="http://schemas.openxmlformats.org/officeDocument/2006/relationships/image" Target="../media/image75.png"/><Relationship Id="rId4" Type="http://schemas.openxmlformats.org/officeDocument/2006/relationships/image" Target="../media/image69.jpeg"/><Relationship Id="rId9" Type="http://schemas.openxmlformats.org/officeDocument/2006/relationships/image" Target="../media/image74.png"/><Relationship Id="rId14" Type="http://schemas.openxmlformats.org/officeDocument/2006/relationships/image" Target="../media/image79.png"/></Relationships>
</file>

<file path=ppt/slides/_rels/slide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1.jpg"/><Relationship Id="rId7" Type="http://schemas.microsoft.com/office/2007/relationships/hdphoto" Target="../media/hdphoto12.wdp"/><Relationship Id="rId2" Type="http://schemas.openxmlformats.org/officeDocument/2006/relationships/notesSlide" Target="../notesSlides/notesSlide5.xml"/><Relationship Id="rId1" Type="http://schemas.openxmlformats.org/officeDocument/2006/relationships/slideLayout" Target="../slideLayouts/slideLayout88.xml"/><Relationship Id="rId6" Type="http://schemas.openxmlformats.org/officeDocument/2006/relationships/image" Target="../media/image83.png"/><Relationship Id="rId11" Type="http://schemas.openxmlformats.org/officeDocument/2006/relationships/image" Target="../media/image86.png"/><Relationship Id="rId5" Type="http://schemas.microsoft.com/office/2007/relationships/hdphoto" Target="../media/hdphoto11.wdp"/><Relationship Id="rId10" Type="http://schemas.microsoft.com/office/2007/relationships/hdphoto" Target="../media/hdphoto13.wdp"/><Relationship Id="rId4" Type="http://schemas.openxmlformats.org/officeDocument/2006/relationships/image" Target="../media/image82.png"/><Relationship Id="rId9" Type="http://schemas.openxmlformats.org/officeDocument/2006/relationships/image" Target="../media/image85.png"/></Relationships>
</file>

<file path=ppt/slides/_rels/slide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85.xml"/></Relationships>
</file>

<file path=ppt/slides/_rels/slide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0.xml"/><Relationship Id="rId1" Type="http://schemas.openxmlformats.org/officeDocument/2006/relationships/slideLayout" Target="../slideLayouts/slideLayout89.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85.xml"/></Relationships>
</file>

<file path=ppt/slides/_rels/slide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4" Type="http://schemas.microsoft.com/office/2007/relationships/hdphoto" Target="../media/hdphoto14.wdp"/></Relationships>
</file>

<file path=ppt/slides/_rels/slide1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85.xml"/></Relationships>
</file>

<file path=ppt/slides/_rels/slide1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92.xml"/></Relationships>
</file>

<file path=ppt/slides/_rels/slide1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91.xml"/></Relationships>
</file>

<file path=ppt/slides/_rels/slide2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92.xml"/></Relationships>
</file>

<file path=ppt/slides/_rels/slide2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92.xml"/></Relationships>
</file>

<file path=ppt/slides/_rels/slide2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92.xml"/></Relationships>
</file>

<file path=ppt/slides/_rels/slide2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92.xml"/></Relationships>
</file>

<file path=ppt/slides/_rels/slide2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03.png"/><Relationship Id="rId1" Type="http://schemas.openxmlformats.org/officeDocument/2006/relationships/slideLayout" Target="../slideLayouts/slideLayout90.xml"/></Relationships>
</file>

<file path=ppt/slides/_rels/slide26.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91.xml"/></Relationships>
</file>

<file path=ppt/slides/_rels/slide27.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91.xml"/></Relationships>
</file>

<file path=ppt/slides/_rels/slide28.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54.xml"/></Relationships>
</file>

<file path=ppt/slides/_rels/slide29.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91.xml"/></Relationships>
</file>

<file path=ppt/slides/_rels/slide30.xml.rels><?xml version="1.0" encoding="UTF-8" standalone="yes"?>
<Relationships xmlns="http://schemas.openxmlformats.org/package/2006/relationships"><Relationship Id="rId2" Type="http://schemas.openxmlformats.org/officeDocument/2006/relationships/image" Target="../media/image107.emf"/><Relationship Id="rId1" Type="http://schemas.openxmlformats.org/officeDocument/2006/relationships/slideLayout" Target="../slideLayouts/slideLayout91.xml"/></Relationships>
</file>

<file path=ppt/slides/_rels/slide3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91.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85.xml"/></Relationships>
</file>

<file path=ppt/slides/_rels/slide3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1.jpg"/></Relationships>
</file>

<file path=ppt/slides/_rels/slide35.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7CDE4599-E8A9-6C70-51E4-4FCE0C40D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1758" y="6028162"/>
            <a:ext cx="1825216" cy="653427"/>
          </a:xfrm>
          <a:prstGeom prst="rect">
            <a:avLst/>
          </a:prstGeom>
        </p:spPr>
      </p:pic>
      <p:sp>
        <p:nvSpPr>
          <p:cNvPr id="2" name="TextBox 1">
            <a:extLst>
              <a:ext uri="{FF2B5EF4-FFF2-40B4-BE49-F238E27FC236}">
                <a16:creationId xmlns:a16="http://schemas.microsoft.com/office/drawing/2014/main" id="{037D9401-6CEE-A5B2-A323-BDF26977382A}"/>
              </a:ext>
            </a:extLst>
          </p:cNvPr>
          <p:cNvSpPr txBox="1"/>
          <p:nvPr/>
        </p:nvSpPr>
        <p:spPr>
          <a:xfrm>
            <a:off x="6713220" y="3429000"/>
            <a:ext cx="5478780" cy="853440"/>
          </a:xfrm>
          <a:prstGeom prst="rect">
            <a:avLst/>
          </a:prstGeom>
        </p:spPr>
        <p:txBody>
          <a:bodyPr vert="horz" wrap="square" lIns="91440" tIns="45720" rIns="91440" bIns="45720" rtlCol="0" anchor="ctr">
            <a:normAutofit/>
          </a:bodyPr>
          <a:lstStyle/>
          <a:p>
            <a:pPr marL="0" marR="0" indent="0" algn="ctr" defTabSz="457200" rtl="0" eaLnBrk="1" fontAlgn="auto" latinLnBrk="0" hangingPunct="1">
              <a:lnSpc>
                <a:spcPct val="100000"/>
              </a:lnSpc>
              <a:spcBef>
                <a:spcPct val="0"/>
              </a:spcBef>
              <a:spcAft>
                <a:spcPts val="0"/>
              </a:spcAft>
              <a:buClrTx/>
              <a:buSzTx/>
              <a:buFontTx/>
              <a:buNone/>
              <a:tabLst/>
            </a:pPr>
            <a:r>
              <a:rPr lang="en-US" sz="3600" b="1" dirty="0">
                <a:solidFill>
                  <a:schemeClr val="bg1"/>
                </a:solidFill>
                <a:latin typeface="Calibri" pitchFamily="34" charset="0"/>
                <a:ea typeface="+mj-ea"/>
                <a:cs typeface="+mj-cs"/>
              </a:rPr>
              <a:t>PINNACLE®</a:t>
            </a:r>
            <a:r>
              <a:rPr kumimoji="0" lang="en-US" sz="3600" b="1" i="0" u="none" strike="noStrike" kern="1200" spc="0" normalizeH="0" noProof="0" dirty="0">
                <a:ln>
                  <a:noFill/>
                </a:ln>
                <a:solidFill>
                  <a:schemeClr val="bg1"/>
                </a:solidFill>
                <a:effectLst/>
                <a:uLnTx/>
                <a:uFillTx/>
                <a:latin typeface="Calibri" pitchFamily="34" charset="0"/>
                <a:ea typeface="+mj-ea"/>
                <a:cs typeface="+mj-cs"/>
              </a:rPr>
              <a:t> SERIES</a:t>
            </a:r>
          </a:p>
        </p:txBody>
      </p:sp>
      <p:pic>
        <p:nvPicPr>
          <p:cNvPr id="6" name="Picture 5" descr="A large metal box with vents&#10;&#10;Description automatically generated with medium confidence">
            <a:extLst>
              <a:ext uri="{FF2B5EF4-FFF2-40B4-BE49-F238E27FC236}">
                <a16:creationId xmlns:a16="http://schemas.microsoft.com/office/drawing/2014/main" id="{DE84D185-F77F-A151-974D-24938F3E12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0160" y="723124"/>
            <a:ext cx="5866228" cy="5031919"/>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78567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
        <p:nvSpPr>
          <p:cNvPr id="14" name="TextBox 13">
            <a:extLst>
              <a:ext uri="{FF2B5EF4-FFF2-40B4-BE49-F238E27FC236}">
                <a16:creationId xmlns:a16="http://schemas.microsoft.com/office/drawing/2014/main" id="{34A7F5A8-9F8D-4AD5-9C22-BFCAA76A2E70}"/>
              </a:ext>
            </a:extLst>
          </p:cNvPr>
          <p:cNvSpPr txBox="1"/>
          <p:nvPr/>
        </p:nvSpPr>
        <p:spPr>
          <a:xfrm>
            <a:off x="5615240" y="3225429"/>
            <a:ext cx="4115614"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Corporate Overview</a:t>
            </a:r>
          </a:p>
        </p:txBody>
      </p:sp>
    </p:spTree>
    <p:extLst>
      <p:ext uri="{BB962C8B-B14F-4D97-AF65-F5344CB8AC3E}">
        <p14:creationId xmlns:p14="http://schemas.microsoft.com/office/powerpoint/2010/main" val="866374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Boxed Book" panose="02000506040000020004" pitchFamily="50" charset="0"/>
            </a:endParaRPr>
          </a:p>
          <a:p>
            <a:pPr algn="ctr"/>
            <a:r>
              <a:rPr lang="en-US" sz="5000" dirty="0">
                <a:latin typeface="Calibri" panose="020F0502020204030204" pitchFamily="34" charset="0"/>
                <a:cs typeface="Calibri" panose="020F0502020204030204" pitchFamily="34" charset="0"/>
              </a:rPr>
              <a:t>Who we are &amp; what we do</a:t>
            </a:r>
          </a:p>
        </p:txBody>
      </p:sp>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24388" y="2657388"/>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220CAD3-029D-40CF-881F-E3D8E3A4373B}"/>
                </a:ext>
              </a:extLst>
            </p:cNvPr>
            <p:cNvSpPr/>
            <p:nvPr/>
          </p:nvSpPr>
          <p:spPr>
            <a:xfrm>
              <a:off x="5549220" y="2819400"/>
              <a:ext cx="1219200" cy="12192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4" cstate="screen">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6" cstate="screen">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8">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0" cstate="screen">
              <a:extLst>
                <a:ext uri="{BEBA8EAE-BF5A-486C-A8C5-ECC9F3942E4B}">
                  <a14:imgProps xmlns:a14="http://schemas.microsoft.com/office/drawing/2010/main">
                    <a14:imgLayer r:embed="rId21">
                      <a14:imgEffect>
                        <a14:sharpenSoften amount="50000"/>
                      </a14:imgEffect>
                    </a14:imgLayer>
                  </a14:imgProps>
                </a:ext>
                <a:ext uri="{28A0092B-C50C-407E-A947-70E740481C1C}">
                  <a14:useLocalDpi xmlns:a14="http://schemas.microsoft.com/office/drawing/2010/main"/>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2" cstate="screen">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algn="ctr"/>
            <a:r>
              <a:rPr lang="en-US" sz="1400" dirty="0">
                <a:solidFill>
                  <a:schemeClr val="bg1"/>
                </a:solidFill>
              </a:rPr>
              <a:t>Energy</a:t>
            </a:r>
          </a:p>
          <a:p>
            <a:pPr algn="ctr"/>
            <a:r>
              <a:rPr lang="en-US" sz="1400" dirty="0">
                <a:solidFill>
                  <a:schemeClr val="bg1"/>
                </a:solidFill>
              </a:rPr>
              <a:t>&amp; Environmental </a:t>
            </a:r>
          </a:p>
          <a:p>
            <a:pPr algn="ctr"/>
            <a:r>
              <a:rPr lang="en-US" sz="1400" dirty="0">
                <a:solidFill>
                  <a:schemeClr val="bg1"/>
                </a:solidFill>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algn="ctr"/>
            <a:r>
              <a:rPr lang="en-US" sz="1400" dirty="0">
                <a:solidFill>
                  <a:schemeClr val="bg1"/>
                </a:solidFill>
              </a:rPr>
              <a:t>Patented &amp;</a:t>
            </a:r>
          </a:p>
          <a:p>
            <a:pPr algn="ctr"/>
            <a:r>
              <a:rPr lang="en-US" sz="1400" dirty="0">
                <a:solidFill>
                  <a:schemeClr val="bg1"/>
                </a:solidFill>
              </a:rPr>
              <a:t>Certified</a:t>
            </a:r>
          </a:p>
          <a:p>
            <a:pPr algn="ctr"/>
            <a:r>
              <a:rPr lang="en-US" sz="1400" dirty="0">
                <a:solidFill>
                  <a:schemeClr val="bg1"/>
                </a:solidFill>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algn="ctr"/>
            <a:r>
              <a:rPr lang="en-US" sz="1400" dirty="0">
                <a:solidFill>
                  <a:schemeClr val="bg1"/>
                </a:solidFill>
              </a:rPr>
              <a:t>U.S &amp; Global  </a:t>
            </a:r>
          </a:p>
          <a:p>
            <a:pPr algn="ctr"/>
            <a:r>
              <a:rPr lang="en-US" sz="1400" dirty="0">
                <a:solidFill>
                  <a:schemeClr val="bg1"/>
                </a:solidFill>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algn="ctr"/>
            <a:r>
              <a:rPr lang="en-US" sz="1400" dirty="0">
                <a:solidFill>
                  <a:schemeClr val="bg1"/>
                </a:solidFill>
              </a:rPr>
              <a:t>Engineered </a:t>
            </a:r>
          </a:p>
          <a:p>
            <a:pPr algn="ctr"/>
            <a:r>
              <a:rPr lang="en-US" sz="1400" dirty="0">
                <a:solidFill>
                  <a:schemeClr val="bg1"/>
                </a:solidFill>
              </a:rPr>
              <a:t>Air Quality &amp; </a:t>
            </a:r>
          </a:p>
          <a:p>
            <a:pPr algn="ctr"/>
            <a:r>
              <a:rPr lang="en-US" sz="1400" dirty="0">
                <a:solidFill>
                  <a:schemeClr val="bg1"/>
                </a:solidFill>
              </a:rPr>
              <a:t>Data Center</a:t>
            </a:r>
          </a:p>
          <a:p>
            <a:pPr algn="ctr"/>
            <a:r>
              <a:rPr lang="en-US" sz="1400" dirty="0">
                <a:solidFill>
                  <a:schemeClr val="bg1"/>
                </a:solidFill>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algn="ctr"/>
            <a:r>
              <a:rPr lang="en-US" sz="1400" dirty="0">
                <a:solidFill>
                  <a:schemeClr val="bg1"/>
                </a:solidFill>
              </a:rPr>
              <a:t>Engineered</a:t>
            </a:r>
          </a:p>
          <a:p>
            <a:pPr algn="ctr"/>
            <a:r>
              <a:rPr lang="en-US" sz="1400" dirty="0">
                <a:solidFill>
                  <a:schemeClr val="bg1"/>
                </a:solidFill>
              </a:rPr>
              <a:t>Air Distribution </a:t>
            </a:r>
          </a:p>
          <a:p>
            <a:pPr algn="ctr"/>
            <a:r>
              <a:rPr lang="en-US" sz="1400" dirty="0">
                <a:solidFill>
                  <a:schemeClr val="bg1"/>
                </a:solidFill>
              </a:rPr>
              <a:t>&amp; Sound</a:t>
            </a:r>
          </a:p>
          <a:p>
            <a:pPr algn="ctr"/>
            <a:r>
              <a:rPr lang="en-US" sz="1400" dirty="0">
                <a:solidFill>
                  <a:schemeClr val="bg1"/>
                </a:solidFill>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algn="ctr"/>
            <a:r>
              <a:rPr lang="en-US" sz="1400" dirty="0">
                <a:solidFill>
                  <a:schemeClr val="bg1"/>
                </a:solidFill>
              </a:rPr>
              <a:t>OEM,</a:t>
            </a:r>
          </a:p>
          <a:p>
            <a:pPr algn="ctr"/>
            <a:r>
              <a:rPr lang="en-US" sz="1400" dirty="0">
                <a:solidFill>
                  <a:schemeClr val="bg1"/>
                </a:solidFill>
              </a:rPr>
              <a:t>Key Account &amp; </a:t>
            </a:r>
          </a:p>
          <a:p>
            <a:pPr algn="ctr"/>
            <a:r>
              <a:rPr lang="en-US" sz="1400" dirty="0">
                <a:solidFill>
                  <a:schemeClr val="bg1"/>
                </a:solidFill>
              </a:rPr>
              <a:t>Sales Rep</a:t>
            </a:r>
          </a:p>
          <a:p>
            <a:pPr algn="ctr"/>
            <a:r>
              <a:rPr lang="en-US" sz="1400" dirty="0">
                <a:solidFill>
                  <a:schemeClr val="bg1"/>
                </a:solidFill>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algn="ctr"/>
            <a:r>
              <a:rPr lang="en-US" sz="1400" dirty="0">
                <a:solidFill>
                  <a:schemeClr val="bg1"/>
                </a:solidFill>
              </a:rPr>
              <a:t>Service </a:t>
            </a:r>
          </a:p>
          <a:p>
            <a:pPr algn="ctr"/>
            <a:r>
              <a:rPr lang="en-US" sz="1400" dirty="0">
                <a:solidFill>
                  <a:schemeClr val="bg1"/>
                </a:solidFill>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algn="ctr"/>
            <a:r>
              <a:rPr lang="en-US" sz="1400" dirty="0">
                <a:solidFill>
                  <a:schemeClr val="bg1"/>
                </a:solidFill>
              </a:rPr>
              <a:t>Award Winning </a:t>
            </a:r>
          </a:p>
          <a:p>
            <a:pPr algn="ctr"/>
            <a:r>
              <a:rPr lang="en-US" sz="1400" dirty="0">
                <a:solidFill>
                  <a:schemeClr val="bg1"/>
                </a:solidFill>
              </a:rPr>
              <a:t>&amp; Industry </a:t>
            </a:r>
          </a:p>
          <a:p>
            <a:pPr algn="ctr"/>
            <a:r>
              <a:rPr lang="en-US" sz="1400" dirty="0">
                <a:solidFill>
                  <a:schemeClr val="bg1"/>
                </a:solidFill>
              </a:rPr>
              <a:t>Recognized</a:t>
            </a:r>
          </a:p>
        </p:txBody>
      </p:sp>
      <p:pic>
        <p:nvPicPr>
          <p:cNvPr id="15" name="Picture 14" descr="A black and white logo&#10;&#10;Description automatically generated">
            <a:extLst>
              <a:ext uri="{FF2B5EF4-FFF2-40B4-BE49-F238E27FC236}">
                <a16:creationId xmlns:a16="http://schemas.microsoft.com/office/drawing/2014/main" id="{5053E5FA-BBCC-E5CE-52D6-2EB59D41E7D5}"/>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457322" y="6143243"/>
            <a:ext cx="1524003" cy="545593"/>
          </a:xfrm>
          <a:prstGeom prst="rect">
            <a:avLst/>
          </a:prstGeom>
        </p:spPr>
      </p:pic>
    </p:spTree>
    <p:extLst>
      <p:ext uri="{BB962C8B-B14F-4D97-AF65-F5344CB8AC3E}">
        <p14:creationId xmlns:p14="http://schemas.microsoft.com/office/powerpoint/2010/main" val="385909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dirty="0"/>
              <a:t>FläktGroup SEMCO Products For Commercial Applications</a:t>
            </a:r>
            <a:endParaRPr lang="en-US"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248329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a:extLst>
              <a:ext uri="{28A0092B-C50C-407E-A947-70E740481C1C}">
                <a14:useLocalDpi xmlns:a14="http://schemas.microsoft.com/office/drawing/2010/main" val="0"/>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3">
              <a:extLst>
                <a:ext uri="{28A0092B-C50C-407E-A947-70E740481C1C}">
                  <a14:useLocalDpi xmlns:a14="http://schemas.microsoft.com/office/drawing/2010/main" val="0"/>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6">
            <a:extLst>
              <a:ext uri="{BEBA8EAE-BF5A-486C-A8C5-ECC9F3942E4B}">
                <a14:imgProps xmlns:a14="http://schemas.microsoft.com/office/drawing/2010/main">
                  <a14:imgLayer r:embed="rId7">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val="0"/>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8"/>
          <a:stretch>
            <a:fillRect/>
          </a:stretch>
        </p:blipFill>
        <p:spPr>
          <a:xfrm>
            <a:off x="3907402" y="1595847"/>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b="45179"/>
          <a:stretch/>
        </p:blipFill>
        <p:spPr>
          <a:xfrm>
            <a:off x="4679425" y="2724755"/>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309344" y="192074"/>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Calibri" panose="020F0502020204030204" pitchFamily="34" charset="0"/>
                <a:ea typeface="+mj-ea"/>
                <a:cs typeface="Calibri" panose="020F0502020204030204" pitchFamily="34" charset="0"/>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1"/>
          <a:srcRect b="33721"/>
          <a:stretch/>
        </p:blipFill>
        <p:spPr>
          <a:xfrm>
            <a:off x="5549220" y="3882707"/>
            <a:ext cx="3336128" cy="1437357"/>
          </a:xfrm>
          <a:prstGeom prst="rect">
            <a:avLst/>
          </a:prstGeom>
          <a:ln>
            <a:solidFill>
              <a:schemeClr val="tx1"/>
            </a:solidFill>
          </a:ln>
        </p:spPr>
      </p:pic>
    </p:spTree>
    <p:extLst>
      <p:ext uri="{BB962C8B-B14F-4D97-AF65-F5344CB8AC3E}">
        <p14:creationId xmlns:p14="http://schemas.microsoft.com/office/powerpoint/2010/main" val="2043528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08411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b="1" dirty="0">
                <a:solidFill>
                  <a:schemeClr val="bg1"/>
                </a:solidFill>
                <a:latin typeface="Calibri" panose="020F0502020204030204" pitchFamily="34" charset="0"/>
                <a:ea typeface="Calibri" panose="020F0502020204030204" pitchFamily="34" charset="0"/>
                <a:cs typeface="Calibri" panose="020F0502020204030204" pitchFamily="34" charset="0"/>
              </a:rPr>
              <a:t>Introduction to the Pinnacle Series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23535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56432-B895-69B4-AF22-5CE90D3E3906}"/>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Introduction to the Pinnacle® Series</a:t>
            </a:r>
          </a:p>
        </p:txBody>
      </p:sp>
      <p:sp>
        <p:nvSpPr>
          <p:cNvPr id="5" name="TextBox 4">
            <a:extLst>
              <a:ext uri="{FF2B5EF4-FFF2-40B4-BE49-F238E27FC236}">
                <a16:creationId xmlns:a16="http://schemas.microsoft.com/office/drawing/2014/main" id="{AAE1FFE1-2404-0473-4D35-4FBD5845C940}"/>
              </a:ext>
            </a:extLst>
          </p:cNvPr>
          <p:cNvSpPr txBox="1"/>
          <p:nvPr/>
        </p:nvSpPr>
        <p:spPr>
          <a:xfrm>
            <a:off x="693420" y="68528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effectLst/>
                <a:uLnTx/>
                <a:uFillTx/>
                <a:latin typeface="Calibri" pitchFamily="34" charset="0"/>
                <a:ea typeface="+mj-ea"/>
                <a:cs typeface="+mj-cs"/>
              </a:rPr>
              <a:t>What is the </a:t>
            </a:r>
            <a:r>
              <a:rPr lang="en-US" sz="2400" b="1" dirty="0">
                <a:latin typeface="Calibri" pitchFamily="34" charset="0"/>
                <a:ea typeface="+mj-ea"/>
                <a:cs typeface="+mj-cs"/>
              </a:rPr>
              <a:t>Pinnacle®</a:t>
            </a:r>
            <a:r>
              <a:rPr kumimoji="0" lang="en-US" sz="2400" b="1" i="0" u="none" strike="noStrike" kern="1200" spc="0" normalizeH="0" noProof="0" dirty="0">
                <a:ln>
                  <a:noFill/>
                </a:ln>
                <a:effectLst/>
                <a:uLnTx/>
                <a:uFillTx/>
                <a:latin typeface="Calibri" pitchFamily="34" charset="0"/>
                <a:ea typeface="+mj-ea"/>
                <a:cs typeface="+mj-cs"/>
              </a:rPr>
              <a:t> Series?</a:t>
            </a:r>
          </a:p>
        </p:txBody>
      </p:sp>
      <p:sp>
        <p:nvSpPr>
          <p:cNvPr id="6" name="TextBox 5">
            <a:extLst>
              <a:ext uri="{FF2B5EF4-FFF2-40B4-BE49-F238E27FC236}">
                <a16:creationId xmlns:a16="http://schemas.microsoft.com/office/drawing/2014/main" id="{BEE52161-E678-6137-8849-C99AB8E89BB1}"/>
              </a:ext>
            </a:extLst>
          </p:cNvPr>
          <p:cNvSpPr txBox="1"/>
          <p:nvPr/>
        </p:nvSpPr>
        <p:spPr>
          <a:xfrm>
            <a:off x="756241" y="1500623"/>
            <a:ext cx="5143500" cy="5142911"/>
          </a:xfrm>
          <a:prstGeom prst="rect">
            <a:avLst/>
          </a:prstGeom>
        </p:spPr>
        <p:txBody>
          <a:bodyPr vert="horz" wrap="square" lIns="91440" tIns="45720" rIns="91440" bIns="45720" rtlCol="0" anchor="ctr">
            <a:normAutofit/>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effectLst/>
                <a:uLnTx/>
                <a:uFillTx/>
                <a:latin typeface="Calibri" pitchFamily="34" charset="0"/>
                <a:ea typeface="+mj-ea"/>
                <a:cs typeface="+mj-cs"/>
              </a:rPr>
              <a:t>Pinnacle® Series is a dedicated outdoor air system (DOAS) that employs passive dehumidification, to   </a:t>
            </a:r>
            <a:r>
              <a:rPr lang="en-US" sz="2400" dirty="0">
                <a:latin typeface="Calibri" pitchFamily="34" charset="0"/>
                <a:ea typeface="+mj-ea"/>
                <a:cs typeface="+mj-cs"/>
              </a:rPr>
              <a:t>condition and dehumidify outdoor air without regeneration</a:t>
            </a:r>
            <a:r>
              <a:rPr kumimoji="0" lang="en-US" sz="2400" i="0" u="none" strike="noStrike" kern="1200" spc="0" normalizeH="0" noProof="0" dirty="0">
                <a:ln>
                  <a:noFill/>
                </a:ln>
                <a:effectLst/>
                <a:uLnTx/>
                <a:uFillTx/>
                <a:latin typeface="Calibri" pitchFamily="34" charset="0"/>
                <a:ea typeface="+mj-ea"/>
                <a:cs typeface="+mj-cs"/>
              </a:rPr>
              <a:t>.</a:t>
            </a:r>
            <a:br>
              <a:rPr kumimoji="0" lang="en-US" sz="2400" i="0" u="none" strike="noStrike" kern="1200" spc="0" normalizeH="0" noProof="0" dirty="0">
                <a:ln>
                  <a:noFill/>
                </a:ln>
                <a:effectLst/>
                <a:uLnTx/>
                <a:uFillTx/>
                <a:latin typeface="Calibri" pitchFamily="34" charset="0"/>
                <a:ea typeface="+mj-ea"/>
                <a:cs typeface="+mj-cs"/>
              </a:rPr>
            </a:br>
            <a:endParaRPr kumimoji="0" lang="en-US" sz="2400" i="0" u="none" strike="noStrike" kern="1200" spc="0" normalizeH="0" noProof="0" dirty="0">
              <a:ln>
                <a:noFill/>
              </a:ln>
              <a:effectLst/>
              <a:uLnTx/>
              <a:uFillTx/>
              <a:latin typeface="Calibri" pitchFamily="34" charset="0"/>
              <a:ea typeface="+mj-ea"/>
              <a:cs typeface="+mj-cs"/>
            </a:endParaRPr>
          </a:p>
          <a:p>
            <a:pPr marL="342900" indent="-342900" defTabSz="457200">
              <a:spcBef>
                <a:spcPct val="0"/>
              </a:spcBef>
              <a:buFont typeface="Arial" panose="020B0604020202020204" pitchFamily="34" charset="0"/>
              <a:buChar char="•"/>
            </a:pPr>
            <a:r>
              <a:rPr lang="en-US" sz="2400" dirty="0">
                <a:latin typeface="Calibri" pitchFamily="34" charset="0"/>
                <a:ea typeface="+mj-ea"/>
                <a:cs typeface="+mj-cs"/>
              </a:rPr>
              <a:t>In addition to treating and dehumidifying large quantities of outdoor air, the Pinnacle Series is also a highly efficient energy recovery system</a:t>
            </a:r>
            <a:r>
              <a:rPr lang="en-US" sz="2400" dirty="0">
                <a:latin typeface="Calibri" panose="020F0502020204030204" pitchFamily="34" charset="0"/>
                <a:ea typeface="Calibri" panose="020F0502020204030204" pitchFamily="34" charset="0"/>
                <a:cs typeface="Calibri" panose="020F0502020204030204" pitchFamily="34" charset="0"/>
              </a:rPr>
              <a:t>.</a:t>
            </a: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ct val="0"/>
              </a:spcBef>
              <a:spcAft>
                <a:spcPts val="0"/>
              </a:spcAft>
              <a:buClrTx/>
              <a:buSzTx/>
              <a:buFontTx/>
              <a:buNone/>
              <a:tabLst/>
            </a:pPr>
            <a:endParaRPr kumimoji="0" lang="en-US" sz="2400" i="0" u="none" strike="noStrike" kern="1200" spc="0" normalizeH="0" noProof="0" dirty="0">
              <a:ln>
                <a:noFill/>
              </a:ln>
              <a:solidFill>
                <a:schemeClr val="tx1"/>
              </a:solidFill>
              <a:effectLst/>
              <a:uLnTx/>
              <a:uFillTx/>
              <a:latin typeface="Calibri" pitchFamily="34" charset="0"/>
              <a:ea typeface="+mj-ea"/>
              <a:cs typeface="+mj-cs"/>
            </a:endParaRPr>
          </a:p>
        </p:txBody>
      </p:sp>
      <p:pic>
        <p:nvPicPr>
          <p:cNvPr id="7" name="Picture 6" descr="A large metal box with vents&#10;&#10;Description automatically generated with medium confidence">
            <a:extLst>
              <a:ext uri="{FF2B5EF4-FFF2-40B4-BE49-F238E27FC236}">
                <a16:creationId xmlns:a16="http://schemas.microsoft.com/office/drawing/2014/main" id="{444505B6-A355-A054-1848-1E427F5C1B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0252" y="1179376"/>
            <a:ext cx="5245236" cy="4499247"/>
          </a:xfrm>
          <a:prstGeom prst="rect">
            <a:avLst/>
          </a:prstGeom>
        </p:spPr>
      </p:pic>
    </p:spTree>
    <p:extLst>
      <p:ext uri="{BB962C8B-B14F-4D97-AF65-F5344CB8AC3E}">
        <p14:creationId xmlns:p14="http://schemas.microsoft.com/office/powerpoint/2010/main" val="2731870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Dehumidification</a:t>
            </a:r>
          </a:p>
        </p:txBody>
      </p:sp>
      <p:sp>
        <p:nvSpPr>
          <p:cNvPr id="3" name="Content Placeholder 5">
            <a:extLst>
              <a:ext uri="{FF2B5EF4-FFF2-40B4-BE49-F238E27FC236}">
                <a16:creationId xmlns:a16="http://schemas.microsoft.com/office/drawing/2014/main" id="{DD9B02B7-A747-48F2-E9A2-16C743E6048A}"/>
              </a:ext>
            </a:extLst>
          </p:cNvPr>
          <p:cNvSpPr>
            <a:spLocks noGrp="1"/>
          </p:cNvSpPr>
          <p:nvPr>
            <p:ph type="body" sz="quarter" idx="11"/>
          </p:nvPr>
        </p:nvSpPr>
        <p:spPr>
          <a:xfrm>
            <a:off x="556126" y="878304"/>
            <a:ext cx="6995293" cy="5943600"/>
          </a:xfrm>
        </p:spPr>
        <p:txBody>
          <a:bodyPr>
            <a:normAutofit fontScale="92500" lnSpcReduction="10000"/>
          </a:bodyPr>
          <a:lstStyle/>
          <a:p>
            <a:pPr marL="0" indent="0">
              <a:lnSpc>
                <a:spcPct val="110000"/>
              </a:lnSpc>
              <a:spcBef>
                <a:spcPts val="1000"/>
              </a:spcBef>
              <a:buNone/>
            </a:pPr>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CHALLENGE:</a:t>
            </a:r>
            <a:br>
              <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Needing to bring in more outdoor air to comply with ASHRAE 62.1, without adding excess humidity.</a:t>
            </a:r>
            <a:endParaRPr lang="en-US" sz="22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SOLUTION:</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The Pinnacle Series will not only bring in large quantities of outdoor air but will also treat and manage 100% of a building’s humidity.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Conventional cooling with a twist – passive dehumidification. Passive wheels team up with cooling coils to remove humidity without relying on  a regeneration source or using excessive energy.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rPr>
              <a:t>The Pinnacle II comes with a digital scroll compressor to dehumidify air to 35 grains — unheard of with a conventional system.</a:t>
            </a: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A pool with palm trees and buildings at night&#10;&#10;Description automatically generated">
            <a:extLst>
              <a:ext uri="{FF2B5EF4-FFF2-40B4-BE49-F238E27FC236}">
                <a16:creationId xmlns:a16="http://schemas.microsoft.com/office/drawing/2014/main" id="{115FB896-C7DD-8E3E-191B-127DA85A3E24}"/>
              </a:ext>
            </a:extLst>
          </p:cNvPr>
          <p:cNvPicPr>
            <a:picLocks noChangeAspect="1"/>
          </p:cNvPicPr>
          <p:nvPr/>
        </p:nvPicPr>
        <p:blipFill rotWithShape="1">
          <a:blip r:embed="rId3">
            <a:extLst>
              <a:ext uri="{28A0092B-C50C-407E-A947-70E740481C1C}">
                <a14:useLocalDpi xmlns:a14="http://schemas.microsoft.com/office/drawing/2010/main" val="0"/>
              </a:ext>
            </a:extLst>
          </a:blip>
          <a:srcRect l="19098" r="31687"/>
          <a:stretch/>
        </p:blipFill>
        <p:spPr>
          <a:xfrm>
            <a:off x="7772399" y="909668"/>
            <a:ext cx="4419601" cy="5948332"/>
          </a:xfrm>
          <a:prstGeom prst="rect">
            <a:avLst/>
          </a:prstGeom>
        </p:spPr>
      </p:pic>
    </p:spTree>
    <p:extLst>
      <p:ext uri="{BB962C8B-B14F-4D97-AF65-F5344CB8AC3E}">
        <p14:creationId xmlns:p14="http://schemas.microsoft.com/office/powerpoint/2010/main" val="1961399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Cost-Efficiency</a:t>
            </a:r>
          </a:p>
        </p:txBody>
      </p:sp>
      <p:sp>
        <p:nvSpPr>
          <p:cNvPr id="4" name="TextBox 3">
            <a:extLst>
              <a:ext uri="{FF2B5EF4-FFF2-40B4-BE49-F238E27FC236}">
                <a16:creationId xmlns:a16="http://schemas.microsoft.com/office/drawing/2014/main" id="{51AE48C9-7CA5-A1D8-F435-71C870FA6965}"/>
              </a:ext>
            </a:extLst>
          </p:cNvPr>
          <p:cNvSpPr txBox="1"/>
          <p:nvPr/>
        </p:nvSpPr>
        <p:spPr>
          <a:xfrm>
            <a:off x="5238800" y="816636"/>
            <a:ext cx="1963011" cy="462995"/>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CHALLENGE:</a:t>
            </a:r>
          </a:p>
        </p:txBody>
      </p:sp>
      <p:sp>
        <p:nvSpPr>
          <p:cNvPr id="5" name="TextBox 4">
            <a:extLst>
              <a:ext uri="{FF2B5EF4-FFF2-40B4-BE49-F238E27FC236}">
                <a16:creationId xmlns:a16="http://schemas.microsoft.com/office/drawing/2014/main" id="{BAF6500A-6AE4-3704-9F3B-171A0C53C57F}"/>
              </a:ext>
            </a:extLst>
          </p:cNvPr>
          <p:cNvSpPr txBox="1"/>
          <p:nvPr/>
        </p:nvSpPr>
        <p:spPr>
          <a:xfrm>
            <a:off x="5238799" y="1757115"/>
            <a:ext cx="1626325" cy="461665"/>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002060"/>
                </a:solidFill>
                <a:effectLst/>
                <a:uLnTx/>
                <a:uFillTx/>
                <a:latin typeface="Calibri" panose="020F0502020204030204" pitchFamily="34" charset="0"/>
                <a:ea typeface="Calibri" panose="020F0502020204030204" pitchFamily="34" charset="0"/>
                <a:cs typeface="Calibri" panose="020F0502020204030204" pitchFamily="34" charset="0"/>
              </a:rPr>
              <a:t>SOLUTION:</a:t>
            </a:r>
          </a:p>
        </p:txBody>
      </p:sp>
      <p:sp>
        <p:nvSpPr>
          <p:cNvPr id="7" name="TextBox 6">
            <a:extLst>
              <a:ext uri="{FF2B5EF4-FFF2-40B4-BE49-F238E27FC236}">
                <a16:creationId xmlns:a16="http://schemas.microsoft.com/office/drawing/2014/main" id="{DD672494-7389-747E-5E70-E7DA79F14B5F}"/>
              </a:ext>
            </a:extLst>
          </p:cNvPr>
          <p:cNvSpPr txBox="1"/>
          <p:nvPr/>
        </p:nvSpPr>
        <p:spPr>
          <a:xfrm>
            <a:off x="5238799" y="1410985"/>
            <a:ext cx="6677897" cy="346130"/>
          </a:xfrm>
          <a:prstGeom prst="rect">
            <a:avLst/>
          </a:prstGeom>
        </p:spPr>
        <p:txBody>
          <a:bodyPr vert="horz" wrap="square" lIns="91440" tIns="45720" rIns="91440" bIns="45720" rtlCol="0" anchor="ctr">
            <a:noAutofit/>
          </a:bodyPr>
          <a:lstStyle/>
          <a:p>
            <a:pPr marL="0" marR="0" indent="0" algn="l" defTabSz="457200" rtl="0" eaLnBrk="1" fontAlgn="auto" latinLnBrk="0" hangingPunct="1">
              <a:lnSpc>
                <a:spcPts val="2200"/>
              </a:lnSpc>
              <a:spcBef>
                <a:spcPct val="0"/>
              </a:spcBef>
              <a:spcAft>
                <a:spcPts val="0"/>
              </a:spcAft>
              <a:buClrTx/>
              <a:buSzTx/>
              <a:buFontTx/>
              <a:buNone/>
              <a:tabLst/>
            </a:pPr>
            <a:r>
              <a:rPr lang="en-US" b="1" dirty="0">
                <a:latin typeface="Calibri" panose="020F0502020204030204" pitchFamily="34" charset="0"/>
                <a:ea typeface="Calibri" panose="020F0502020204030204" pitchFamily="34" charset="0"/>
                <a:cs typeface="Calibri" panose="020F0502020204030204" pitchFamily="34" charset="0"/>
              </a:rPr>
              <a:t>Is the Pinnacle more cost-efficient than similar units on the market?</a:t>
            </a:r>
            <a:endParaRPr lang="en-US" b="1" dirty="0">
              <a:latin typeface="Boxed Book" panose="02000506040000020004" pitchFamily="50" charset="0"/>
              <a:ea typeface="+mj-ea"/>
              <a:cs typeface="+mj-cs"/>
            </a:endParaRPr>
          </a:p>
        </p:txBody>
      </p:sp>
      <p:sp>
        <p:nvSpPr>
          <p:cNvPr id="11" name="TextBox 10">
            <a:extLst>
              <a:ext uri="{FF2B5EF4-FFF2-40B4-BE49-F238E27FC236}">
                <a16:creationId xmlns:a16="http://schemas.microsoft.com/office/drawing/2014/main" id="{6DFD0C63-9FE7-FA65-E04C-7646F972DBBE}"/>
              </a:ext>
            </a:extLst>
          </p:cNvPr>
          <p:cNvSpPr txBox="1"/>
          <p:nvPr/>
        </p:nvSpPr>
        <p:spPr>
          <a:xfrm>
            <a:off x="5238799" y="2218780"/>
            <a:ext cx="7009735" cy="4616648"/>
          </a:xfrm>
          <a:prstGeom prst="rect">
            <a:avLst/>
          </a:prstGeom>
          <a:noFill/>
        </p:spPr>
        <p:txBody>
          <a:bodyPr wrap="square">
            <a:spAutoFit/>
          </a:bodyPr>
          <a:lstStyle/>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True 3Å® wheel pre-heats and pre-cools supply air with energy recovery, while the passive dehumidification wheel removes excess humidity — saving on operating costs and energy expenditure.</a:t>
            </a:r>
            <a:br>
              <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Not only can the Pinnacle Series deliver the lowest dew points on the market as low as 42°F, but it </a:t>
            </a:r>
            <a:r>
              <a:rPr lang="en-US" dirty="0">
                <a:latin typeface="Calibri" panose="020F0502020204030204" pitchFamily="34" charset="0"/>
                <a:ea typeface="Calibri" panose="020F0502020204030204" pitchFamily="34" charset="0"/>
                <a:cs typeface="Calibri" panose="020F0502020204030204" pitchFamily="34" charset="0"/>
              </a:rPr>
              <a:t>also uses the lowest cooling capacity (24 tons), on the market, to achieve these conditions. Saving energy and money.</a:t>
            </a:r>
            <a:br>
              <a:rPr lang="en-US" dirty="0">
                <a:latin typeface="Calibri" panose="020F0502020204030204" pitchFamily="34" charset="0"/>
                <a:ea typeface="Calibri" panose="020F0502020204030204" pitchFamily="34" charset="0"/>
                <a:cs typeface="Calibri" panose="020F0502020204030204" pitchFamily="34" charset="0"/>
              </a:rPr>
            </a:br>
            <a:endParaRPr kumimoji="0" lang="en-US"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indent="-285750" algn="l" defTabSz="457200" rtl="0" eaLnBrk="1" fontAlgn="auto" latinLnBrk="0" hangingPunct="1">
              <a:spcBef>
                <a:spcPct val="0"/>
              </a:spcBef>
              <a:spcAft>
                <a:spcPts val="0"/>
              </a:spcAft>
              <a:buClrTx/>
              <a:buSzTx/>
              <a:buFont typeface="Arial" panose="020B0604020202020204" pitchFamily="34" charset="0"/>
              <a:buChar char="•"/>
              <a:tabLst/>
            </a:pPr>
            <a:r>
              <a:rPr lang="en-US" dirty="0">
                <a:latin typeface="Calibri" panose="020F0502020204030204" pitchFamily="34" charset="0"/>
                <a:ea typeface="Calibri" panose="020F0502020204030204" pitchFamily="34" charset="0"/>
                <a:cs typeface="Calibri" panose="020F0502020204030204" pitchFamily="34" charset="0"/>
              </a:rPr>
              <a:t>Comparatively, the Pinnacle has the lowest operating cost and life cycle cost, several hundred thousand dollars less, than other units on the market.</a:t>
            </a:r>
            <a:br>
              <a:rPr lang="en-US" dirty="0">
                <a:latin typeface="Calibri" panose="020F0502020204030204" pitchFamily="34" charset="0"/>
                <a:ea typeface="Calibri" panose="020F0502020204030204" pitchFamily="34" charset="0"/>
                <a:cs typeface="Calibri" panose="020F0502020204030204" pitchFamily="34" charset="0"/>
              </a:rPr>
            </a:br>
            <a:endParaRPr lang="en-US" dirty="0">
              <a:latin typeface="Calibri" panose="020F0502020204030204" pitchFamily="34" charset="0"/>
              <a:ea typeface="Calibri" panose="020F0502020204030204" pitchFamily="34" charset="0"/>
              <a:cs typeface="Calibri" panose="020F0502020204030204" pitchFamily="34" charset="0"/>
            </a:endParaRPr>
          </a:p>
          <a:p>
            <a:pPr marL="285750" indent="-285750" defTabSz="457200">
              <a:spcBef>
                <a:spcPct val="0"/>
              </a:spcBef>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Lower installation costs due to reduced demand for overall heating and cooling capacity</a:t>
            </a:r>
            <a:br>
              <a:rPr lang="en-US" sz="2400" dirty="0">
                <a:latin typeface="Calibri" panose="020F0502020204030204" pitchFamily="34" charset="0"/>
                <a:ea typeface="Calibri" panose="020F0502020204030204" pitchFamily="34" charset="0"/>
                <a:cs typeface="Calibri" panose="020F0502020204030204" pitchFamily="34" charset="0"/>
              </a:rPr>
            </a:br>
            <a:endParaRPr lang="en-US" sz="24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group of light bulbs with a dollar sign in the middle&#10;&#10;Description automatically generated">
            <a:extLst>
              <a:ext uri="{FF2B5EF4-FFF2-40B4-BE49-F238E27FC236}">
                <a16:creationId xmlns:a16="http://schemas.microsoft.com/office/drawing/2014/main" id="{E877710F-74CD-D3A8-2BEF-57826C67DEC4}"/>
              </a:ext>
            </a:extLst>
          </p:cNvPr>
          <p:cNvPicPr>
            <a:picLocks noChangeAspect="1"/>
          </p:cNvPicPr>
          <p:nvPr/>
        </p:nvPicPr>
        <p:blipFill rotWithShape="1">
          <a:blip r:embed="rId3">
            <a:extLst>
              <a:ext uri="{28A0092B-C50C-407E-A947-70E740481C1C}">
                <a14:useLocalDpi xmlns:a14="http://schemas.microsoft.com/office/drawing/2010/main" val="0"/>
              </a:ext>
            </a:extLst>
          </a:blip>
          <a:srcRect t="1294" r="50410"/>
          <a:stretch/>
        </p:blipFill>
        <p:spPr>
          <a:xfrm>
            <a:off x="536316" y="809262"/>
            <a:ext cx="4507632" cy="6041364"/>
          </a:xfrm>
          <a:prstGeom prst="rect">
            <a:avLst/>
          </a:prstGeom>
        </p:spPr>
      </p:pic>
    </p:spTree>
    <p:extLst>
      <p:ext uri="{BB962C8B-B14F-4D97-AF65-F5344CB8AC3E}">
        <p14:creationId xmlns:p14="http://schemas.microsoft.com/office/powerpoint/2010/main" val="96577815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8F108F-370E-DA63-4390-6C78B3CA5EFE}"/>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Energy Savings</a:t>
            </a:r>
          </a:p>
        </p:txBody>
      </p:sp>
      <p:pic>
        <p:nvPicPr>
          <p:cNvPr id="10" name="Picture 9" descr="A close-up of a chart&#10;&#10;Description automatically generated">
            <a:extLst>
              <a:ext uri="{FF2B5EF4-FFF2-40B4-BE49-F238E27FC236}">
                <a16:creationId xmlns:a16="http://schemas.microsoft.com/office/drawing/2014/main" id="{3AEDF64A-2362-EC8E-5F9B-49E44237855E}"/>
              </a:ext>
            </a:extLst>
          </p:cNvPr>
          <p:cNvPicPr>
            <a:picLocks noChangeAspect="1"/>
          </p:cNvPicPr>
          <p:nvPr/>
        </p:nvPicPr>
        <p:blipFill rotWithShape="1">
          <a:blip r:embed="rId2">
            <a:extLst>
              <a:ext uri="{28A0092B-C50C-407E-A947-70E740481C1C}">
                <a14:useLocalDpi xmlns:a14="http://schemas.microsoft.com/office/drawing/2010/main" val="0"/>
              </a:ext>
            </a:extLst>
          </a:blip>
          <a:srcRect l="5609" t="60445" r="5807" b="12254"/>
          <a:stretch/>
        </p:blipFill>
        <p:spPr>
          <a:xfrm>
            <a:off x="992779" y="875190"/>
            <a:ext cx="10808178" cy="4310743"/>
          </a:xfrm>
          <a:prstGeom prst="rect">
            <a:avLst/>
          </a:prstGeom>
        </p:spPr>
      </p:pic>
      <p:sp>
        <p:nvSpPr>
          <p:cNvPr id="12" name="TextBox 11">
            <a:extLst>
              <a:ext uri="{FF2B5EF4-FFF2-40B4-BE49-F238E27FC236}">
                <a16:creationId xmlns:a16="http://schemas.microsoft.com/office/drawing/2014/main" id="{874EDB32-03EE-2668-863D-21DECE4A350B}"/>
              </a:ext>
            </a:extLst>
          </p:cNvPr>
          <p:cNvSpPr txBox="1"/>
          <p:nvPr/>
        </p:nvSpPr>
        <p:spPr>
          <a:xfrm>
            <a:off x="870857" y="5375841"/>
            <a:ext cx="11129554" cy="1451679"/>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During the heating season, Pinnacle Series can recover up to 90% of the energy from the building’s exhaust air stream.</a:t>
            </a:r>
          </a:p>
          <a:p>
            <a:pPr marL="342900" indent="-342900">
              <a:spcBef>
                <a:spcPts val="1000"/>
              </a:spcBef>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Desiccant rejects airborne contaminants while it transfers water vapor, thus providing total energy transfer from the exhaust to the supply airstream.</a:t>
            </a:r>
          </a:p>
        </p:txBody>
      </p:sp>
    </p:spTree>
    <p:extLst>
      <p:ext uri="{BB962C8B-B14F-4D97-AF65-F5344CB8AC3E}">
        <p14:creationId xmlns:p14="http://schemas.microsoft.com/office/powerpoint/2010/main" val="2778792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BE7858-FAAC-01E8-685E-E4B02A86A522}"/>
              </a:ext>
            </a:extLst>
          </p:cNvPr>
          <p:cNvSpPr/>
          <p:nvPr/>
        </p:nvSpPr>
        <p:spPr>
          <a:xfrm>
            <a:off x="534139" y="791852"/>
            <a:ext cx="7293824" cy="6066148"/>
          </a:xfrm>
          <a:prstGeom prst="rect">
            <a:avLst/>
          </a:prstGeom>
          <a:solidFill>
            <a:srgbClr val="004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FC4685-853B-464A-989C-6F9C2F390CF9}"/>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Healthcare Applications</a:t>
            </a:r>
          </a:p>
        </p:txBody>
      </p:sp>
      <p:sp>
        <p:nvSpPr>
          <p:cNvPr id="5" name="TextBox 4">
            <a:extLst>
              <a:ext uri="{FF2B5EF4-FFF2-40B4-BE49-F238E27FC236}">
                <a16:creationId xmlns:a16="http://schemas.microsoft.com/office/drawing/2014/main" id="{8B93359E-4363-210C-1DDD-0704989BB92E}"/>
              </a:ext>
            </a:extLst>
          </p:cNvPr>
          <p:cNvSpPr txBox="1"/>
          <p:nvPr/>
        </p:nvSpPr>
        <p:spPr>
          <a:xfrm>
            <a:off x="586249" y="601149"/>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CHALLENGE:</a:t>
            </a:r>
          </a:p>
        </p:txBody>
      </p:sp>
      <p:sp>
        <p:nvSpPr>
          <p:cNvPr id="6" name="TextBox 5">
            <a:extLst>
              <a:ext uri="{FF2B5EF4-FFF2-40B4-BE49-F238E27FC236}">
                <a16:creationId xmlns:a16="http://schemas.microsoft.com/office/drawing/2014/main" id="{F40841ED-7736-0F0C-34FA-113750D67CDA}"/>
              </a:ext>
            </a:extLst>
          </p:cNvPr>
          <p:cNvSpPr txBox="1"/>
          <p:nvPr/>
        </p:nvSpPr>
        <p:spPr>
          <a:xfrm>
            <a:off x="586249" y="1111633"/>
            <a:ext cx="6667500" cy="1189237"/>
          </a:xfrm>
          <a:prstGeom prst="rect">
            <a:avLst/>
          </a:prstGeom>
        </p:spPr>
        <p:txBody>
          <a:bodyPr vert="horz" wrap="square" lIns="91440" tIns="45720" rIns="91440" bIns="45720" rtlCol="0" anchor="ctr">
            <a:no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bg1"/>
                </a:solidFill>
                <a:effectLst/>
                <a:uLnTx/>
                <a:uFillTx/>
                <a:latin typeface="Calibri" pitchFamily="34" charset="0"/>
                <a:ea typeface="+mj-ea"/>
                <a:cs typeface="+mj-cs"/>
              </a:rPr>
              <a:t>Finding one unit that can efficiently heat, cool, control humidity, and provide proper ventilation</a:t>
            </a:r>
            <a:r>
              <a:rPr lang="en-US" sz="2400" b="1" dirty="0">
                <a:solidFill>
                  <a:schemeClr val="bg1"/>
                </a:solidFill>
                <a:latin typeface="Calibri" pitchFamily="34" charset="0"/>
                <a:ea typeface="+mj-ea"/>
                <a:cs typeface="+mj-cs"/>
              </a:rPr>
              <a:t>.</a:t>
            </a:r>
            <a:endParaRPr kumimoji="0" lang="en-US" sz="2400" b="1" i="0" u="none" strike="noStrike" kern="1200" spc="0" normalizeH="0" noProof="0" dirty="0" err="1">
              <a:ln>
                <a:noFill/>
              </a:ln>
              <a:solidFill>
                <a:schemeClr val="bg1"/>
              </a:solidFill>
              <a:effectLst/>
              <a:uLnTx/>
              <a:uFillTx/>
              <a:latin typeface="Calibri" pitchFamily="34" charset="0"/>
              <a:ea typeface="+mj-ea"/>
              <a:cs typeface="+mj-cs"/>
            </a:endParaRPr>
          </a:p>
        </p:txBody>
      </p:sp>
      <p:sp>
        <p:nvSpPr>
          <p:cNvPr id="10" name="TextBox 9">
            <a:extLst>
              <a:ext uri="{FF2B5EF4-FFF2-40B4-BE49-F238E27FC236}">
                <a16:creationId xmlns:a16="http://schemas.microsoft.com/office/drawing/2014/main" id="{8769CC8A-3459-6085-A8B5-78D26D07F734}"/>
              </a:ext>
            </a:extLst>
          </p:cNvPr>
          <p:cNvSpPr txBox="1"/>
          <p:nvPr/>
        </p:nvSpPr>
        <p:spPr>
          <a:xfrm>
            <a:off x="586249" y="1988684"/>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SOLUTION:</a:t>
            </a:r>
          </a:p>
        </p:txBody>
      </p:sp>
      <p:sp>
        <p:nvSpPr>
          <p:cNvPr id="15" name="TextBox 14">
            <a:extLst>
              <a:ext uri="{FF2B5EF4-FFF2-40B4-BE49-F238E27FC236}">
                <a16:creationId xmlns:a16="http://schemas.microsoft.com/office/drawing/2014/main" id="{4E684B0A-80D2-859E-89DB-F5309A3D82C2}"/>
              </a:ext>
            </a:extLst>
          </p:cNvPr>
          <p:cNvSpPr txBox="1"/>
          <p:nvPr/>
        </p:nvSpPr>
        <p:spPr>
          <a:xfrm>
            <a:off x="571009" y="2622118"/>
            <a:ext cx="6134591" cy="3993508"/>
          </a:xfrm>
          <a:prstGeom prst="rect">
            <a:avLst/>
          </a:prstGeom>
        </p:spPr>
        <p:txBody>
          <a:bodyPr vert="horz" wrap="square" lIns="91440" tIns="45720" rIns="91440" bIns="45720" rtlCol="0" anchor="ctr">
            <a:normAutofit/>
          </a:bodyPr>
          <a:lstStyle/>
          <a:p>
            <a:pPr marL="342900" indent="-34290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The Pinnacle Series, manages 100% of a building’s ventilation and indoor humidity load in a single package.</a:t>
            </a:r>
          </a:p>
          <a:p>
            <a:pPr marL="342900" indent="-34290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Can respond to varying outdoor conditions on demand.</a:t>
            </a:r>
          </a:p>
          <a:p>
            <a:pPr marL="342900" indent="-34290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Cools, heats, or dehumidifies as required.</a:t>
            </a:r>
          </a:p>
          <a:p>
            <a:pPr marL="342900" indent="-34290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Provides a steady stream of optimally </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pre-conditioned, high quality, comfortable air</a:t>
            </a:r>
            <a:r>
              <a:rPr lang="en-US" sz="2400" dirty="0">
                <a:solidFill>
                  <a:schemeClr val="bg1"/>
                </a:solidFill>
                <a:latin typeface="Calibri" pitchFamily="34" charset="0"/>
                <a:ea typeface="+mj-ea"/>
                <a:cs typeface="+mj-cs"/>
              </a:rPr>
              <a:t>.</a:t>
            </a: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p:txBody>
      </p:sp>
      <p:pic>
        <p:nvPicPr>
          <p:cNvPr id="4" name="Picture 3" descr="A person sitting in a chair&#10;&#10;Description automatically generated">
            <a:extLst>
              <a:ext uri="{FF2B5EF4-FFF2-40B4-BE49-F238E27FC236}">
                <a16:creationId xmlns:a16="http://schemas.microsoft.com/office/drawing/2014/main" id="{819F3AA2-1C89-B7C5-EFDD-0597F349D0CB}"/>
              </a:ext>
            </a:extLst>
          </p:cNvPr>
          <p:cNvPicPr>
            <a:picLocks noChangeAspect="1"/>
          </p:cNvPicPr>
          <p:nvPr/>
        </p:nvPicPr>
        <p:blipFill rotWithShape="1">
          <a:blip r:embed="rId3">
            <a:extLst>
              <a:ext uri="{28A0092B-C50C-407E-A947-70E740481C1C}">
                <a14:useLocalDpi xmlns:a14="http://schemas.microsoft.com/office/drawing/2010/main" val="0"/>
              </a:ext>
            </a:extLst>
          </a:blip>
          <a:srcRect l="9690" r="33172"/>
          <a:stretch/>
        </p:blipFill>
        <p:spPr>
          <a:xfrm>
            <a:off x="6992887" y="791852"/>
            <a:ext cx="5199113" cy="6066148"/>
          </a:xfrm>
          <a:prstGeom prst="rect">
            <a:avLst/>
          </a:prstGeom>
        </p:spPr>
      </p:pic>
    </p:spTree>
    <p:extLst>
      <p:ext uri="{BB962C8B-B14F-4D97-AF65-F5344CB8AC3E}">
        <p14:creationId xmlns:p14="http://schemas.microsoft.com/office/powerpoint/2010/main" val="2835695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Pinnacle Series Components </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729875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close-up of a green circular object&#10;&#10;Description automatically generated">
            <a:extLst>
              <a:ext uri="{FF2B5EF4-FFF2-40B4-BE49-F238E27FC236}">
                <a16:creationId xmlns:a16="http://schemas.microsoft.com/office/drawing/2014/main" id="{53AE3E38-52B5-EE71-3652-1394B8EABFF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8132" r="8132"/>
          <a:stretch>
            <a:fillRect/>
          </a:stretch>
        </p:blipFill>
        <p:spPr>
          <a:xfrm>
            <a:off x="7224942" y="942062"/>
            <a:ext cx="5447272" cy="5058939"/>
          </a:xfrm>
        </p:spPr>
      </p:pic>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Wheels</a:t>
            </a:r>
          </a:p>
        </p:txBody>
      </p:sp>
      <p:sp>
        <p:nvSpPr>
          <p:cNvPr id="2" name="Text Placeholder 1"/>
          <p:cNvSpPr>
            <a:spLocks noGrp="1"/>
          </p:cNvSpPr>
          <p:nvPr>
            <p:ph type="body" sz="quarter" idx="11"/>
          </p:nvPr>
        </p:nvSpPr>
        <p:spPr>
          <a:xfrm>
            <a:off x="599133" y="942062"/>
            <a:ext cx="6517055" cy="5821153"/>
          </a:xfrm>
        </p:spPr>
        <p:txBody>
          <a:bodyPr>
            <a:noAutofit/>
          </a:bodyPr>
          <a:lstStyle/>
          <a:p>
            <a:pPr>
              <a:spcBef>
                <a:spcPts val="600"/>
              </a:spcBef>
            </a:pPr>
            <a:r>
              <a:rPr lang="en-US" b="1"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True 3Å Total Energy Wheel (TE)</a:t>
            </a:r>
            <a:endParaRPr lang="en-US"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Total energy wheel</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Patented 3Å molecular sieve-desiccant coating for independently certified cross-contamination less than 0.04%</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All aluminum, structural spoke system eliminates mechanical fatigue and allows media replacement (sizes 13+)</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Field adjustable purge section</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NFPA 90A certified for flame spread and smoke generation based upon ASTM E84 fire test method</a:t>
            </a:r>
          </a:p>
          <a:p>
            <a:pPr marL="171450" indent="-171450">
              <a:spcBef>
                <a:spcPts val="6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Independently certified wheel performance in accordance with ASHRAE Standard 84-91 and ARI Standard 1060 regarding:</a:t>
            </a:r>
          </a:p>
          <a:p>
            <a:pPr marL="781020" lvl="1" indent="-171450">
              <a:spcBef>
                <a:spcPts val="3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latent transfer efficiency</a:t>
            </a:r>
          </a:p>
          <a:p>
            <a:pPr marL="781020" lvl="1" indent="-171450">
              <a:spcBef>
                <a:spcPts val="3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sensible transfer efficiency</a:t>
            </a:r>
          </a:p>
          <a:p>
            <a:pPr marL="781020" lvl="1" indent="-171450">
              <a:spcBef>
                <a:spcPts val="300"/>
              </a:spcBef>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pressure loss across wheel</a:t>
            </a:r>
          </a:p>
          <a:p>
            <a:pPr marL="171450" indent="-171450">
              <a:spcBef>
                <a:spcPts val="600"/>
              </a:spcBef>
              <a:buFont typeface="Arial" panose="020B0604020202020204" pitchFamily="34" charset="0"/>
              <a:buChar char="•"/>
            </a:pPr>
            <a:endParaRPr lang="en-US" sz="1800" dirty="0"/>
          </a:p>
          <a:p>
            <a:pPr marL="171450" indent="-171450">
              <a:spcBef>
                <a:spcPts val="600"/>
              </a:spcBef>
              <a:buFont typeface="Arial" panose="020B0604020202020204" pitchFamily="34" charset="0"/>
              <a:buChar char="•"/>
            </a:pPr>
            <a:endParaRPr lang="en-US" sz="1800" dirty="0"/>
          </a:p>
        </p:txBody>
      </p:sp>
      <p:pic>
        <p:nvPicPr>
          <p:cNvPr id="7" name="Picture 6" descr="C:\Users\thomas.rice\Desktop\AHRI_certified_label.jpg"/>
          <p:cNvPicPr/>
          <p:nvPr/>
        </p:nvPicPr>
        <p:blipFill>
          <a:blip r:embed="rId3">
            <a:extLst>
              <a:ext uri="{BEBA8EAE-BF5A-486C-A8C5-ECC9F3942E4B}">
                <a14:imgProps xmlns:a14="http://schemas.microsoft.com/office/drawing/2010/main">
                  <a14:imgLayer r:embed="rId4">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a:ext>
            </a:extLst>
          </a:blip>
          <a:srcRect/>
          <a:stretch>
            <a:fillRect/>
          </a:stretch>
        </p:blipFill>
        <p:spPr bwMode="auto">
          <a:xfrm>
            <a:off x="9854208" y="5278403"/>
            <a:ext cx="1878874" cy="979377"/>
          </a:xfrm>
          <a:prstGeom prst="rect">
            <a:avLst/>
          </a:prstGeom>
          <a:noFill/>
          <a:ln>
            <a:noFill/>
          </a:ln>
        </p:spPr>
      </p:pic>
    </p:spTree>
    <p:extLst>
      <p:ext uri="{BB962C8B-B14F-4D97-AF65-F5344CB8AC3E}">
        <p14:creationId xmlns:p14="http://schemas.microsoft.com/office/powerpoint/2010/main" val="2036321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EP Series — Wheels</a:t>
            </a:r>
          </a:p>
        </p:txBody>
      </p:sp>
      <p:sp>
        <p:nvSpPr>
          <p:cNvPr id="2" name="Text Placeholder 1"/>
          <p:cNvSpPr>
            <a:spLocks noGrp="1"/>
          </p:cNvSpPr>
          <p:nvPr>
            <p:ph type="body" sz="quarter" idx="11"/>
          </p:nvPr>
        </p:nvSpPr>
        <p:spPr>
          <a:xfrm>
            <a:off x="599133" y="954116"/>
            <a:ext cx="6517055" cy="5034832"/>
          </a:xfrm>
        </p:spPr>
        <p:txBody>
          <a:bodyPr>
            <a:noAutofit/>
          </a:bodyPr>
          <a:lstStyle/>
          <a:p>
            <a:pPr marL="171450" indent="-171450">
              <a:spcBef>
                <a:spcPts val="600"/>
              </a:spcBef>
              <a:buFont typeface="Arial" panose="020B0604020202020204" pitchFamily="34" charset="0"/>
              <a:buChar char="•"/>
            </a:pPr>
            <a:endParaRPr lang="en-US" sz="1800" dirty="0"/>
          </a:p>
          <a:p>
            <a:pPr marL="171450" indent="-171450">
              <a:spcBef>
                <a:spcPts val="600"/>
              </a:spcBef>
              <a:buFont typeface="Arial" panose="020B0604020202020204" pitchFamily="34" charset="0"/>
              <a:buChar char="•"/>
            </a:pPr>
            <a:endParaRPr lang="en-US" sz="1800" dirty="0"/>
          </a:p>
        </p:txBody>
      </p:sp>
      <p:sp>
        <p:nvSpPr>
          <p:cNvPr id="11" name="TextBox 10">
            <a:extLst>
              <a:ext uri="{FF2B5EF4-FFF2-40B4-BE49-F238E27FC236}">
                <a16:creationId xmlns:a16="http://schemas.microsoft.com/office/drawing/2014/main" id="{149985DE-AD21-329F-153D-3B3561A0000A}"/>
              </a:ext>
            </a:extLst>
          </p:cNvPr>
          <p:cNvSpPr txBox="1"/>
          <p:nvPr/>
        </p:nvSpPr>
        <p:spPr>
          <a:xfrm>
            <a:off x="623392" y="1166206"/>
            <a:ext cx="7221813" cy="4893647"/>
          </a:xfrm>
          <a:prstGeom prst="rect">
            <a:avLst/>
          </a:prstGeom>
          <a:noFill/>
        </p:spPr>
        <p:txBody>
          <a:bodyPr wrap="square">
            <a:spAutoFit/>
          </a:bodyPr>
          <a:lstStyle/>
          <a:p>
            <a:pPr>
              <a:spcBef>
                <a:spcPts val="600"/>
              </a:spcBef>
            </a:pPr>
            <a:r>
              <a:rPr lang="en-US" sz="2400" b="1" dirty="0">
                <a:solidFill>
                  <a:schemeClr val="tx2">
                    <a:lumMod val="20000"/>
                    <a:lumOff val="80000"/>
                  </a:schemeClr>
                </a:solidFill>
                <a:latin typeface="Calibri" panose="020F0502020204030204" pitchFamily="34" charset="0"/>
                <a:ea typeface="Calibri" panose="020F0502020204030204" pitchFamily="34" charset="0"/>
                <a:cs typeface="Calibri" panose="020F0502020204030204" pitchFamily="34" charset="0"/>
              </a:rPr>
              <a:t>Passive Dehumidification Wheels (PD)</a:t>
            </a:r>
          </a:p>
          <a:p>
            <a:pPr marL="285750" indent="-28575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The passive dehumidification wheel’s performance can be modulated on demand to respond to various conditions of temperature and humidity.</a:t>
            </a:r>
          </a:p>
          <a:p>
            <a:pPr marL="285750" indent="-28575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Optimized to remove moisture from a saturated air stream, without an active regeneration source.</a:t>
            </a:r>
          </a:p>
          <a:p>
            <a:pPr marL="285750" indent="-28575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Passive dehumidification wheel is polymer coated to avoid oxidation and future transferring of moisture.</a:t>
            </a:r>
          </a:p>
          <a:p>
            <a:pPr marL="285750" indent="-28575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Exclusive SEMCO product.</a:t>
            </a:r>
          </a:p>
          <a:p>
            <a:pPr marL="171450" indent="-171450">
              <a:spcBef>
                <a:spcPts val="600"/>
              </a:spcBef>
              <a:buFont typeface="Arial" panose="020B0604020202020204" pitchFamily="34" charset="0"/>
              <a:buChar char="•"/>
            </a:pP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600"/>
              </a:spcBef>
              <a:buFont typeface="Arial" panose="020B0604020202020204" pitchFamily="34" charset="0"/>
              <a:buChar char="•"/>
            </a:pPr>
            <a:endPar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F7F70D27-597E-53C7-3466-E2CEAEF39D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5400000">
            <a:off x="7217228" y="1883229"/>
            <a:ext cx="5969726" cy="3979817"/>
          </a:xfrm>
          <a:prstGeom prst="rect">
            <a:avLst/>
          </a:prstGeom>
        </p:spPr>
      </p:pic>
    </p:spTree>
    <p:extLst>
      <p:ext uri="{BB962C8B-B14F-4D97-AF65-F5344CB8AC3E}">
        <p14:creationId xmlns:p14="http://schemas.microsoft.com/office/powerpoint/2010/main" val="3695394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Heating &amp; Cooling Options</a:t>
            </a:r>
          </a:p>
        </p:txBody>
      </p:sp>
      <p:sp>
        <p:nvSpPr>
          <p:cNvPr id="4" name="Text Placeholder 3"/>
          <p:cNvSpPr>
            <a:spLocks noGrp="1"/>
          </p:cNvSpPr>
          <p:nvPr>
            <p:ph type="body" sz="quarter" idx="11"/>
          </p:nvPr>
        </p:nvSpPr>
        <p:spPr>
          <a:xfrm>
            <a:off x="5038232" y="1079280"/>
            <a:ext cx="7153768" cy="5405339"/>
          </a:xfrm>
        </p:spPr>
        <p:txBody>
          <a:bodyPr>
            <a:noAutofit/>
          </a:bodyPr>
          <a:lstStyle/>
          <a:p>
            <a:r>
              <a:rPr lang="en-US"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Heating Options</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Hot water coil</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Steam coil, non-freeze type</a:t>
            </a:r>
          </a:p>
          <a:p>
            <a:pPr marL="654575" lvl="1" indent="-380990">
              <a:lnSpc>
                <a:spcPts val="22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Electric coil (optional with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separate electrical connection point — not available on the Pinnacle II)</a:t>
            </a:r>
          </a:p>
          <a:p>
            <a:pPr marL="654575" lvl="1" indent="-380990">
              <a:spcBef>
                <a:spcPts val="1500"/>
              </a:spcBef>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Condenser coil in return air path (Pinnacle II only)</a:t>
            </a:r>
          </a:p>
          <a:p>
            <a:pPr>
              <a:lnSpc>
                <a:spcPct val="150000"/>
              </a:lnSpc>
            </a:pPr>
            <a:r>
              <a:rPr lang="en-US"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Cooling Options</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Chilled water</a:t>
            </a:r>
          </a:p>
          <a:p>
            <a:pPr marL="654575" lvl="1" indent="-38099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Direct expansion (DX) coil</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50"/>
          <a:stretch/>
        </p:blipFill>
        <p:spPr>
          <a:xfrm>
            <a:off x="518160" y="883920"/>
            <a:ext cx="4298238" cy="5974229"/>
          </a:xfrm>
          <a:prstGeom prst="rect">
            <a:avLst/>
          </a:prstGeom>
        </p:spPr>
      </p:pic>
    </p:spTree>
    <p:extLst>
      <p:ext uri="{BB962C8B-B14F-4D97-AF65-F5344CB8AC3E}">
        <p14:creationId xmlns:p14="http://schemas.microsoft.com/office/powerpoint/2010/main" val="2466306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Pinnacle Series - How it Works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106774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80961" y="1946387"/>
            <a:ext cx="5696511" cy="4457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3" name="Group 22"/>
          <p:cNvGrpSpPr/>
          <p:nvPr/>
        </p:nvGrpSpPr>
        <p:grpSpPr>
          <a:xfrm>
            <a:off x="1041040" y="960278"/>
            <a:ext cx="4412786" cy="2295348"/>
            <a:chOff x="1041040" y="960278"/>
            <a:chExt cx="4412786" cy="2295348"/>
          </a:xfrm>
          <a:solidFill>
            <a:schemeClr val="bg1"/>
          </a:solidFill>
        </p:grpSpPr>
        <p:cxnSp>
          <p:nvCxnSpPr>
            <p:cNvPr id="12" name="Straight Arrow Connector 11"/>
            <p:cNvCxnSpPr/>
            <p:nvPr/>
          </p:nvCxnSpPr>
          <p:spPr>
            <a:xfrm>
              <a:off x="2815695" y="2207719"/>
              <a:ext cx="621147" cy="1047907"/>
            </a:xfrm>
            <a:prstGeom prst="straightConnector1">
              <a:avLst/>
            </a:prstGeom>
            <a:grpFill/>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rot="10800000">
              <a:off x="1041040" y="960278"/>
              <a:ext cx="4412786" cy="1250566"/>
            </a:xfrm>
            <a:prstGeom prst="rect">
              <a:avLst/>
            </a:prstGeom>
            <a:grp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Dual Wheel System</a:t>
            </a:r>
          </a:p>
        </p:txBody>
      </p:sp>
      <p:sp>
        <p:nvSpPr>
          <p:cNvPr id="4" name="Slide Number Placeholder 3"/>
          <p:cNvSpPr>
            <a:spLocks noGrp="1"/>
          </p:cNvSpPr>
          <p:nvPr>
            <p:ph type="sldNum" sz="quarter" idx="4294967295"/>
          </p:nvPr>
        </p:nvSpPr>
        <p:spPr>
          <a:xfrm>
            <a:off x="11582400" y="6456363"/>
            <a:ext cx="609600" cy="274637"/>
          </a:xfrm>
          <a:prstGeom prst="rect">
            <a:avLst/>
          </a:prstGeom>
        </p:spPr>
        <p:txBody>
          <a:bodyPr/>
          <a:lstStyle/>
          <a:p>
            <a:pPr>
              <a:defRPr/>
            </a:pPr>
            <a:fld id="{66E40567-FF34-4EF0-ABB9-1859CFAFA209}" type="slidenum">
              <a:rPr lang="sv-SE" smtClean="0">
                <a:solidFill>
                  <a:prstClr val="white"/>
                </a:solidFill>
                <a:latin typeface="Boxed Book" panose="02000506040000020004" pitchFamily="2" charset="0"/>
              </a:rPr>
              <a:pPr>
                <a:defRPr/>
              </a:pPr>
              <a:t>17</a:t>
            </a:fld>
            <a:endParaRPr lang="sv-SE" dirty="0">
              <a:solidFill>
                <a:prstClr val="white"/>
              </a:solidFill>
              <a:latin typeface="Boxed Book" panose="02000506040000020004" pitchFamily="2" charset="0"/>
            </a:endParaRPr>
          </a:p>
        </p:txBody>
      </p:sp>
      <p:sp>
        <p:nvSpPr>
          <p:cNvPr id="7" name="TextBox 6"/>
          <p:cNvSpPr txBox="1"/>
          <p:nvPr/>
        </p:nvSpPr>
        <p:spPr>
          <a:xfrm>
            <a:off x="1131658" y="1039532"/>
            <a:ext cx="4198225" cy="1077218"/>
          </a:xfrm>
          <a:prstGeom prst="rect">
            <a:avLst/>
          </a:prstGeom>
          <a:noFill/>
        </p:spPr>
        <p:txBody>
          <a:bodyPr wrap="square" rtlCol="0">
            <a:spAutoFit/>
          </a:bodyPr>
          <a:lstStyle/>
          <a:p>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The True 3Å® total energy wheel has fluted aluminum, "honeycombed" media coated with a high performance 3Å (angstrom) molecular sieve desiccant</a:t>
            </a:r>
          </a:p>
        </p:txBody>
      </p:sp>
      <p:sp>
        <p:nvSpPr>
          <p:cNvPr id="9" name="TextBox 8"/>
          <p:cNvSpPr txBox="1"/>
          <p:nvPr/>
        </p:nvSpPr>
        <p:spPr>
          <a:xfrm>
            <a:off x="5743983" y="5166538"/>
            <a:ext cx="4190999" cy="1077218"/>
          </a:xfrm>
          <a:prstGeom prst="rect">
            <a:avLst/>
          </a:prstGeom>
          <a:noFill/>
        </p:spPr>
        <p:txBody>
          <a:bodyPr wrap="square" rtlCol="0">
            <a:spAutoFit/>
          </a:bodyPr>
          <a:lstStyle/>
          <a:p>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The passive dehumidification (PD) wheel’s</a:t>
            </a:r>
          </a:p>
          <a:p>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performance can be modulated on demand to respond to various conditions of temperature and humidity.</a:t>
            </a:r>
          </a:p>
        </p:txBody>
      </p:sp>
      <p:pic>
        <p:nvPicPr>
          <p:cNvPr id="11" name="Picture 3077" descr="E:\DWP Marketing Literature\Pinnacle Technical Guide\PVS Graphics\Figures 1-6\Figure1.TIF"/>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521434" y="1578103"/>
            <a:ext cx="3974786" cy="332396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5624701" y="3843189"/>
            <a:ext cx="4412786" cy="2471822"/>
            <a:chOff x="5563236" y="4060784"/>
            <a:chExt cx="4412786" cy="2471822"/>
          </a:xfrm>
        </p:grpSpPr>
        <p:cxnSp>
          <p:nvCxnSpPr>
            <p:cNvPr id="10" name="Straight Arrow Connector 9"/>
            <p:cNvCxnSpPr/>
            <p:nvPr/>
          </p:nvCxnSpPr>
          <p:spPr>
            <a:xfrm flipH="1" flipV="1">
              <a:off x="5563236" y="4060784"/>
              <a:ext cx="723900" cy="122125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563236" y="5282040"/>
              <a:ext cx="4412786" cy="1250566"/>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p:cNvSpPr txBox="1"/>
          <p:nvPr/>
        </p:nvSpPr>
        <p:spPr>
          <a:xfrm>
            <a:off x="7397490" y="864501"/>
            <a:ext cx="4098729"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mj-lt"/>
                <a:ea typeface="+mj-ea"/>
                <a:cs typeface="+mj-cs"/>
              </a:rPr>
              <a:t>Re-heating effectiveness of PD wheel</a:t>
            </a:r>
          </a:p>
        </p:txBody>
      </p:sp>
    </p:spTree>
    <p:extLst>
      <p:ext uri="{BB962C8B-B14F-4D97-AF65-F5344CB8AC3E}">
        <p14:creationId xmlns:p14="http://schemas.microsoft.com/office/powerpoint/2010/main" val="1821401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Pinnacle® Series Airflow Capacity</a:t>
            </a:r>
          </a:p>
        </p:txBody>
      </p:sp>
      <p:sp>
        <p:nvSpPr>
          <p:cNvPr id="4" name="Slide Number Placeholder 3"/>
          <p:cNvSpPr>
            <a:spLocks noGrp="1"/>
          </p:cNvSpPr>
          <p:nvPr>
            <p:ph type="sldNum" sz="quarter" idx="4294967295"/>
          </p:nvPr>
        </p:nvSpPr>
        <p:spPr>
          <a:xfrm>
            <a:off x="11582400" y="6456363"/>
            <a:ext cx="609600" cy="274637"/>
          </a:xfrm>
          <a:prstGeom prst="rect">
            <a:avLst/>
          </a:prstGeom>
        </p:spPr>
        <p:txBody>
          <a:bodyPr/>
          <a:lstStyle/>
          <a:p>
            <a:pPr>
              <a:defRPr/>
            </a:pPr>
            <a:fld id="{66E40567-FF34-4EF0-ABB9-1859CFAFA209}" type="slidenum">
              <a:rPr lang="sv-SE" smtClean="0">
                <a:solidFill>
                  <a:prstClr val="white"/>
                </a:solidFill>
                <a:latin typeface="Boxed Book" panose="02000506040000020004" pitchFamily="2" charset="0"/>
              </a:rPr>
              <a:pPr>
                <a:defRPr/>
              </a:pPr>
              <a:t>18</a:t>
            </a:fld>
            <a:endParaRPr lang="sv-SE" dirty="0">
              <a:solidFill>
                <a:prstClr val="white"/>
              </a:solidFill>
              <a:latin typeface="Boxed Book" panose="02000506040000020004" pitchFamily="2" charset="0"/>
            </a:endParaRPr>
          </a:p>
        </p:txBody>
      </p:sp>
      <p:sp>
        <p:nvSpPr>
          <p:cNvPr id="6" name="TextBox 5">
            <a:extLst>
              <a:ext uri="{FF2B5EF4-FFF2-40B4-BE49-F238E27FC236}">
                <a16:creationId xmlns:a16="http://schemas.microsoft.com/office/drawing/2014/main" id="{7E39A2C7-9414-D1F3-D3A2-F9BC7069B2D0}"/>
              </a:ext>
            </a:extLst>
          </p:cNvPr>
          <p:cNvSpPr txBox="1"/>
          <p:nvPr/>
        </p:nvSpPr>
        <p:spPr>
          <a:xfrm>
            <a:off x="481896" y="2106596"/>
            <a:ext cx="1093569" cy="369332"/>
          </a:xfrm>
          <a:prstGeom prst="rect">
            <a:avLst/>
          </a:prstGeom>
          <a:noFill/>
        </p:spPr>
        <p:txBody>
          <a:bodyPr wrap="none" rtlCol="0">
            <a:spAutoFit/>
          </a:bodyPr>
          <a:lstStyle/>
          <a:p>
            <a:r>
              <a:rPr lang="en-US" dirty="0"/>
              <a:t>Pinnacle®</a:t>
            </a:r>
          </a:p>
        </p:txBody>
      </p:sp>
      <p:sp>
        <p:nvSpPr>
          <p:cNvPr id="9" name="TextBox 8">
            <a:extLst>
              <a:ext uri="{FF2B5EF4-FFF2-40B4-BE49-F238E27FC236}">
                <a16:creationId xmlns:a16="http://schemas.microsoft.com/office/drawing/2014/main" id="{3648EF06-E34D-9416-0027-E1023CB634D4}"/>
              </a:ext>
            </a:extLst>
          </p:cNvPr>
          <p:cNvSpPr txBox="1"/>
          <p:nvPr/>
        </p:nvSpPr>
        <p:spPr>
          <a:xfrm>
            <a:off x="481896" y="4080200"/>
            <a:ext cx="6467474" cy="369332"/>
          </a:xfrm>
          <a:prstGeom prst="rect">
            <a:avLst/>
          </a:prstGeom>
          <a:noFill/>
        </p:spPr>
        <p:txBody>
          <a:bodyPr wrap="square">
            <a:spAutoFit/>
          </a:bodyPr>
          <a:lstStyle/>
          <a:p>
            <a:r>
              <a:rPr lang="en-US" dirty="0"/>
              <a:t>Pinnacle® II</a:t>
            </a:r>
          </a:p>
        </p:txBody>
      </p:sp>
      <p:pic>
        <p:nvPicPr>
          <p:cNvPr id="16" name="Picture 15" descr="A large grey building with pipes&#10;&#10;Description automatically generated">
            <a:extLst>
              <a:ext uri="{FF2B5EF4-FFF2-40B4-BE49-F238E27FC236}">
                <a16:creationId xmlns:a16="http://schemas.microsoft.com/office/drawing/2014/main" id="{876853AE-D9EA-9A2F-6D65-8A0F99E53C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1922" y="3716079"/>
            <a:ext cx="4189227" cy="3141921"/>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06A7200D-4D04-F2A0-D5C9-48CBE0146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329" y="-440675"/>
            <a:ext cx="11047879" cy="8536998"/>
          </a:xfrm>
          <a:prstGeom prst="rect">
            <a:avLst/>
          </a:prstGeom>
        </p:spPr>
      </p:pic>
    </p:spTree>
    <p:extLst>
      <p:ext uri="{BB962C8B-B14F-4D97-AF65-F5344CB8AC3E}">
        <p14:creationId xmlns:p14="http://schemas.microsoft.com/office/powerpoint/2010/main" val="2592241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A0BA90-8B4F-035F-D157-36B23F05E403}"/>
              </a:ext>
            </a:extLst>
          </p:cNvPr>
          <p:cNvSpPr/>
          <p:nvPr/>
        </p:nvSpPr>
        <p:spPr>
          <a:xfrm>
            <a:off x="0" y="4880472"/>
            <a:ext cx="12192000" cy="1977528"/>
          </a:xfrm>
          <a:prstGeom prst="rect">
            <a:avLst/>
          </a:prstGeom>
          <a:solidFill>
            <a:srgbClr val="1258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EEA805"/>
                </a:solidFill>
              </a:rPr>
              <a:t>VS</a:t>
            </a:r>
          </a:p>
        </p:txBody>
      </p:sp>
      <p:sp>
        <p:nvSpPr>
          <p:cNvPr id="2" name="Title 1"/>
          <p:cNvSpPr>
            <a:spLocks noGrp="1"/>
          </p:cNvSpPr>
          <p:nvPr>
            <p:ph type="title"/>
          </p:nvPr>
        </p:nvSpPr>
        <p:spPr>
          <a:xfrm>
            <a:off x="217984" y="242467"/>
            <a:ext cx="9230816" cy="470817"/>
          </a:xfrm>
        </p:spPr>
        <p:txBody>
          <a:bodyPr>
            <a:normAutofit/>
          </a:bodyPr>
          <a:lstStyle/>
          <a:p>
            <a:r>
              <a:rPr lang="en-US" sz="2400" dirty="0"/>
              <a:t>Pinnacle ® Summer Performance</a:t>
            </a: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a:xfrm>
            <a:off x="217984" y="965217"/>
            <a:ext cx="8800462" cy="318581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5"/>
          <p:cNvSpPr txBox="1">
            <a:spLocks noChangeArrowheads="1"/>
          </p:cNvSpPr>
          <p:nvPr/>
        </p:nvSpPr>
        <p:spPr bwMode="auto">
          <a:xfrm>
            <a:off x="396190" y="5233012"/>
            <a:ext cx="4828822"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000" dirty="0">
                <a:solidFill>
                  <a:srgbClr val="EFFFFF"/>
                </a:solidFill>
                <a:cs typeface="Calibri" panose="020F0502020204030204" pitchFamily="34" charset="0"/>
              </a:rPr>
              <a:t>LOAD </a:t>
            </a:r>
            <a:r>
              <a:rPr lang="en-US" sz="2400" b="1" dirty="0">
                <a:solidFill>
                  <a:srgbClr val="EEA805"/>
                </a:solidFill>
                <a:cs typeface="Calibri" panose="020F0502020204030204" pitchFamily="34" charset="0"/>
              </a:rPr>
              <a:t>WITH OUT </a:t>
            </a:r>
            <a:r>
              <a:rPr lang="en-US" sz="2000" dirty="0">
                <a:solidFill>
                  <a:srgbClr val="EFFFFF"/>
                </a:solidFill>
                <a:cs typeface="Calibri" panose="020F0502020204030204" pitchFamily="34" charset="0"/>
              </a:rPr>
              <a:t>ENERGY RECOVERY </a:t>
            </a:r>
          </a:p>
          <a:p>
            <a:pPr algn="ctr" eaLnBrk="1" hangingPunct="1"/>
            <a:r>
              <a:rPr lang="en-US" sz="2000" dirty="0">
                <a:solidFill>
                  <a:srgbClr val="EFFFFF"/>
                </a:solidFill>
                <a:cs typeface="Calibri" panose="020F0502020204030204" pitchFamily="34" charset="0"/>
              </a:rPr>
              <a:t>1,073 MBH</a:t>
            </a:r>
          </a:p>
          <a:p>
            <a:pPr algn="ctr" eaLnBrk="1" hangingPunct="1"/>
            <a:r>
              <a:rPr lang="en-US" sz="2400" b="1" dirty="0">
                <a:solidFill>
                  <a:srgbClr val="EFFFFF"/>
                </a:solidFill>
                <a:cs typeface="Calibri" panose="020F0502020204030204" pitchFamily="34" charset="0"/>
              </a:rPr>
              <a:t>OVER 89 TONS OF COOLING NEEDED</a:t>
            </a:r>
          </a:p>
        </p:txBody>
      </p:sp>
      <p:cxnSp>
        <p:nvCxnSpPr>
          <p:cNvPr id="5" name="Straight Connector 4">
            <a:extLst>
              <a:ext uri="{FF2B5EF4-FFF2-40B4-BE49-F238E27FC236}">
                <a16:creationId xmlns:a16="http://schemas.microsoft.com/office/drawing/2014/main" id="{878F1279-FA79-DC2F-54AA-4822D206338D}"/>
              </a:ext>
            </a:extLst>
          </p:cNvPr>
          <p:cNvCxnSpPr/>
          <p:nvPr/>
        </p:nvCxnSpPr>
        <p:spPr>
          <a:xfrm>
            <a:off x="55084" y="751385"/>
            <a:ext cx="12081831" cy="0"/>
          </a:xfrm>
          <a:prstGeom prst="line">
            <a:avLst/>
          </a:prstGeom>
        </p:spPr>
        <p:style>
          <a:lnRef idx="1">
            <a:schemeClr val="dk1"/>
          </a:lnRef>
          <a:fillRef idx="0">
            <a:schemeClr val="dk1"/>
          </a:fillRef>
          <a:effectRef idx="0">
            <a:schemeClr val="dk1"/>
          </a:effectRef>
          <a:fontRef idx="minor">
            <a:schemeClr val="tx1"/>
          </a:fontRef>
        </p:style>
      </p:cxnSp>
      <p:sp>
        <p:nvSpPr>
          <p:cNvPr id="10" name="TextBox 5"/>
          <p:cNvSpPr txBox="1">
            <a:spLocks noChangeArrowheads="1"/>
          </p:cNvSpPr>
          <p:nvPr/>
        </p:nvSpPr>
        <p:spPr bwMode="auto">
          <a:xfrm>
            <a:off x="6966990" y="5202234"/>
            <a:ext cx="4287456"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2000" dirty="0">
                <a:solidFill>
                  <a:srgbClr val="EFFFFF"/>
                </a:solidFill>
                <a:cs typeface="Calibri" panose="020F0502020204030204" pitchFamily="34" charset="0"/>
              </a:rPr>
              <a:t>LOAD </a:t>
            </a:r>
            <a:r>
              <a:rPr lang="en-US" sz="2400" b="1" dirty="0">
                <a:solidFill>
                  <a:srgbClr val="EEA805"/>
                </a:solidFill>
                <a:cs typeface="Calibri" panose="020F0502020204030204" pitchFamily="34" charset="0"/>
              </a:rPr>
              <a:t>WITH </a:t>
            </a:r>
            <a:r>
              <a:rPr lang="en-US" sz="2000" dirty="0">
                <a:solidFill>
                  <a:srgbClr val="EFFFFF"/>
                </a:solidFill>
                <a:cs typeface="Calibri" panose="020F0502020204030204" pitchFamily="34" charset="0"/>
              </a:rPr>
              <a:t>ENERGY RECOVERY </a:t>
            </a:r>
          </a:p>
          <a:p>
            <a:pPr algn="ctr" eaLnBrk="1" hangingPunct="1"/>
            <a:r>
              <a:rPr lang="en-US" sz="2000" dirty="0">
                <a:solidFill>
                  <a:srgbClr val="EFFFFF"/>
                </a:solidFill>
                <a:cs typeface="Calibri" panose="020F0502020204030204" pitchFamily="34" charset="0"/>
              </a:rPr>
              <a:t>504.8 MBH</a:t>
            </a:r>
          </a:p>
          <a:p>
            <a:pPr algn="ctr" eaLnBrk="1" hangingPunct="1"/>
            <a:r>
              <a:rPr lang="en-US" sz="2400" b="1" dirty="0">
                <a:solidFill>
                  <a:srgbClr val="EFFFFF"/>
                </a:solidFill>
                <a:cs typeface="Calibri" panose="020F0502020204030204" pitchFamily="34" charset="0"/>
              </a:rPr>
              <a:t>42.1 TONS OF COOLING NEEDED</a:t>
            </a:r>
          </a:p>
        </p:txBody>
      </p:sp>
      <p:sp>
        <p:nvSpPr>
          <p:cNvPr id="13" name="Oval 12">
            <a:extLst>
              <a:ext uri="{FF2B5EF4-FFF2-40B4-BE49-F238E27FC236}">
                <a16:creationId xmlns:a16="http://schemas.microsoft.com/office/drawing/2014/main" id="{D4361225-B906-0202-93D2-2A2ABC1A7C18}"/>
              </a:ext>
            </a:extLst>
          </p:cNvPr>
          <p:cNvSpPr/>
          <p:nvPr/>
        </p:nvSpPr>
        <p:spPr>
          <a:xfrm>
            <a:off x="9448800" y="921891"/>
            <a:ext cx="2410682" cy="2410682"/>
          </a:xfrm>
          <a:prstGeom prst="ellipse">
            <a:avLst/>
          </a:prstGeom>
          <a:solidFill>
            <a:srgbClr val="EEA8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9702220" y="1299992"/>
            <a:ext cx="2234381" cy="1815882"/>
          </a:xfrm>
          <a:prstGeom prst="rect">
            <a:avLst/>
          </a:prstGeom>
          <a:noFill/>
        </p:spPr>
        <p:txBody>
          <a:bodyPr wrap="square" rtlCol="0">
            <a:spAutoFit/>
          </a:bodyPr>
          <a:lstStyle/>
          <a:p>
            <a:r>
              <a:rPr lang="en-US" sz="1600" b="1" dirty="0">
                <a:solidFill>
                  <a:srgbClr val="000000"/>
                </a:solidFill>
              </a:rPr>
              <a:t>Dehumidification &amp; temperature rise.</a:t>
            </a:r>
            <a:br>
              <a:rPr lang="en-US" sz="1600" b="1" dirty="0">
                <a:solidFill>
                  <a:srgbClr val="000000"/>
                </a:solidFill>
              </a:rPr>
            </a:br>
            <a:r>
              <a:rPr lang="en-US" sz="1600" b="1" dirty="0">
                <a:solidFill>
                  <a:srgbClr val="000000"/>
                </a:solidFill>
              </a:rPr>
              <a:t>Two factors for</a:t>
            </a:r>
            <a:br>
              <a:rPr lang="en-US" sz="1600" b="1" dirty="0">
                <a:solidFill>
                  <a:srgbClr val="000000"/>
                </a:solidFill>
              </a:rPr>
            </a:br>
            <a:r>
              <a:rPr lang="en-US" sz="1600" b="1" dirty="0">
                <a:solidFill>
                  <a:srgbClr val="000000"/>
                </a:solidFill>
              </a:rPr>
              <a:t> temperature rise.</a:t>
            </a:r>
          </a:p>
          <a:p>
            <a:r>
              <a:rPr lang="en-US" sz="1600" dirty="0">
                <a:solidFill>
                  <a:srgbClr val="000000"/>
                </a:solidFill>
              </a:rPr>
              <a:t>  A) Heat of Adsorption </a:t>
            </a:r>
          </a:p>
          <a:p>
            <a:r>
              <a:rPr lang="en-US" sz="1600" dirty="0">
                <a:solidFill>
                  <a:srgbClr val="000000"/>
                </a:solidFill>
              </a:rPr>
              <a:t>  B) Wheel Heat </a:t>
            </a:r>
            <a:br>
              <a:rPr lang="en-US" sz="1600" dirty="0">
                <a:solidFill>
                  <a:srgbClr val="000000"/>
                </a:solidFill>
              </a:rPr>
            </a:br>
            <a:r>
              <a:rPr lang="en-US" sz="1600" dirty="0">
                <a:solidFill>
                  <a:srgbClr val="000000"/>
                </a:solidFill>
              </a:rPr>
              <a:t>       carry-over</a:t>
            </a:r>
          </a:p>
        </p:txBody>
      </p:sp>
    </p:spTree>
    <p:extLst>
      <p:ext uri="{BB962C8B-B14F-4D97-AF65-F5344CB8AC3E}">
        <p14:creationId xmlns:p14="http://schemas.microsoft.com/office/powerpoint/2010/main" val="1232799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ECB8C23-83F8-544D-B128-C640F6CD283A}"/>
              </a:ext>
            </a:extLst>
          </p:cNvPr>
          <p:cNvSpPr/>
          <p:nvPr/>
        </p:nvSpPr>
        <p:spPr>
          <a:xfrm>
            <a:off x="6555037" y="826264"/>
            <a:ext cx="5636964" cy="6031735"/>
          </a:xfrm>
          <a:prstGeom prst="rect">
            <a:avLst/>
          </a:prstGeom>
          <a:solidFill>
            <a:srgbClr val="E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40534E3-4763-F77E-AC29-BAE08CF7135F}"/>
              </a:ext>
            </a:extLst>
          </p:cNvPr>
          <p:cNvSpPr/>
          <p:nvPr/>
        </p:nvSpPr>
        <p:spPr>
          <a:xfrm>
            <a:off x="539827" y="826265"/>
            <a:ext cx="6015209" cy="6031735"/>
          </a:xfrm>
          <a:prstGeom prst="rect">
            <a:avLst/>
          </a:prstGeom>
          <a:solidFill>
            <a:srgbClr val="243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a:xfrm>
            <a:off x="1684752" y="1550349"/>
            <a:ext cx="8800462" cy="318581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sz="2400" dirty="0"/>
              <a:t>Pinnacle ® Summer Performance</a:t>
            </a:r>
          </a:p>
        </p:txBody>
      </p:sp>
      <p:grpSp>
        <p:nvGrpSpPr>
          <p:cNvPr id="5" name="Group 4">
            <a:extLst>
              <a:ext uri="{FF2B5EF4-FFF2-40B4-BE49-F238E27FC236}">
                <a16:creationId xmlns:a16="http://schemas.microsoft.com/office/drawing/2014/main" id="{B787267C-D8BA-41C9-B3A0-C408C1A640D6}"/>
              </a:ext>
            </a:extLst>
          </p:cNvPr>
          <p:cNvGrpSpPr/>
          <p:nvPr/>
        </p:nvGrpSpPr>
        <p:grpSpPr>
          <a:xfrm>
            <a:off x="8747392" y="4421784"/>
            <a:ext cx="1346259" cy="1321908"/>
            <a:chOff x="10399923" y="4789781"/>
            <a:chExt cx="1638427" cy="1608791"/>
          </a:xfrm>
        </p:grpSpPr>
        <p:sp>
          <p:nvSpPr>
            <p:cNvPr id="3" name="Oval 2">
              <a:extLst>
                <a:ext uri="{FF2B5EF4-FFF2-40B4-BE49-F238E27FC236}">
                  <a16:creationId xmlns:a16="http://schemas.microsoft.com/office/drawing/2014/main" id="{FC88E93F-6928-A0A3-CAE2-3E23F97A1640}"/>
                </a:ext>
              </a:extLst>
            </p:cNvPr>
            <p:cNvSpPr/>
            <p:nvPr/>
          </p:nvSpPr>
          <p:spPr>
            <a:xfrm>
              <a:off x="10399923" y="4789781"/>
              <a:ext cx="1608791" cy="1608791"/>
            </a:xfrm>
            <a:prstGeom prst="ellipse">
              <a:avLst/>
            </a:prstGeom>
            <a:solidFill>
              <a:srgbClr val="EEA8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DD74E38-CC9B-2FD4-6957-338E368D2D7E}"/>
                </a:ext>
              </a:extLst>
            </p:cNvPr>
            <p:cNvSpPr txBox="1"/>
            <p:nvPr/>
          </p:nvSpPr>
          <p:spPr>
            <a:xfrm>
              <a:off x="10651065" y="5172383"/>
              <a:ext cx="1387285" cy="646331"/>
            </a:xfrm>
            <a:prstGeom prst="rect">
              <a:avLst/>
            </a:prstGeom>
            <a:noFill/>
          </p:spPr>
          <p:txBody>
            <a:bodyPr wrap="square" rtlCol="0">
              <a:spAutoFit/>
            </a:bodyPr>
            <a:lstStyle/>
            <a:p>
              <a:r>
                <a:rPr lang="en-US" sz="3600" b="1" dirty="0"/>
                <a:t>50%</a:t>
              </a:r>
            </a:p>
          </p:txBody>
        </p:sp>
      </p:grpSp>
    </p:spTree>
    <p:extLst>
      <p:ext uri="{BB962C8B-B14F-4D97-AF65-F5344CB8AC3E}">
        <p14:creationId xmlns:p14="http://schemas.microsoft.com/office/powerpoint/2010/main" val="2044080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2015E5C-5415-15E5-6B0E-B7CE2BE442E4}"/>
              </a:ext>
            </a:extLst>
          </p:cNvPr>
          <p:cNvSpPr/>
          <p:nvPr/>
        </p:nvSpPr>
        <p:spPr>
          <a:xfrm>
            <a:off x="6555037" y="826264"/>
            <a:ext cx="5636964" cy="6031735"/>
          </a:xfrm>
          <a:prstGeom prst="rect">
            <a:avLst/>
          </a:prstGeom>
          <a:solidFill>
            <a:srgbClr val="E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CEDEB02-281F-B910-E7E5-6843B288782A}"/>
              </a:ext>
            </a:extLst>
          </p:cNvPr>
          <p:cNvSpPr/>
          <p:nvPr/>
        </p:nvSpPr>
        <p:spPr>
          <a:xfrm>
            <a:off x="539827" y="826265"/>
            <a:ext cx="6015209" cy="6031735"/>
          </a:xfrm>
          <a:prstGeom prst="rect">
            <a:avLst/>
          </a:prstGeom>
          <a:solidFill>
            <a:srgbClr val="243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a:xfrm>
            <a:off x="1651701" y="1131015"/>
            <a:ext cx="8800462" cy="318581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sz="2400" dirty="0"/>
              <a:t>Pinnacle® Summer Performance</a:t>
            </a:r>
          </a:p>
        </p:txBody>
      </p:sp>
      <p:sp>
        <p:nvSpPr>
          <p:cNvPr id="5" name="Rectangle 4">
            <a:extLst>
              <a:ext uri="{FF2B5EF4-FFF2-40B4-BE49-F238E27FC236}">
                <a16:creationId xmlns:a16="http://schemas.microsoft.com/office/drawing/2014/main" id="{0AB7B575-2673-0449-D448-BEAB0EB71A84}"/>
              </a:ext>
            </a:extLst>
          </p:cNvPr>
          <p:cNvSpPr/>
          <p:nvPr/>
        </p:nvSpPr>
        <p:spPr>
          <a:xfrm>
            <a:off x="550845" y="5410200"/>
            <a:ext cx="5980322" cy="1447800"/>
          </a:xfrm>
          <a:prstGeom prst="rect">
            <a:avLst/>
          </a:prstGeom>
          <a:solidFill>
            <a:srgbClr val="8A08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Conditions are </a:t>
            </a:r>
            <a:r>
              <a:rPr lang="en-US" sz="2800" b="1" dirty="0">
                <a:solidFill>
                  <a:srgbClr val="EEA805"/>
                </a:solidFill>
              </a:rPr>
              <a:t>outdoor </a:t>
            </a:r>
            <a:r>
              <a:rPr lang="en-US" sz="2800" b="1" dirty="0"/>
              <a:t>dependent</a:t>
            </a:r>
          </a:p>
        </p:txBody>
      </p:sp>
      <p:sp>
        <p:nvSpPr>
          <p:cNvPr id="6" name="Rectangle 5">
            <a:extLst>
              <a:ext uri="{FF2B5EF4-FFF2-40B4-BE49-F238E27FC236}">
                <a16:creationId xmlns:a16="http://schemas.microsoft.com/office/drawing/2014/main" id="{4AC7B8A5-6159-094C-E899-3C0D584A22D0}"/>
              </a:ext>
            </a:extLst>
          </p:cNvPr>
          <p:cNvSpPr/>
          <p:nvPr/>
        </p:nvSpPr>
        <p:spPr>
          <a:xfrm>
            <a:off x="6542185" y="5410200"/>
            <a:ext cx="5649815" cy="1447800"/>
          </a:xfrm>
          <a:prstGeom prst="rect">
            <a:avLst/>
          </a:prstGeom>
          <a:solidFill>
            <a:srgbClr val="8A08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Conditions are </a:t>
            </a:r>
            <a:r>
              <a:rPr lang="en-US" sz="2800" b="1" dirty="0">
                <a:solidFill>
                  <a:srgbClr val="EEA805"/>
                </a:solidFill>
              </a:rPr>
              <a:t>space </a:t>
            </a:r>
            <a:r>
              <a:rPr lang="en-US" sz="2800" b="1" dirty="0"/>
              <a:t>dependent</a:t>
            </a:r>
          </a:p>
        </p:txBody>
      </p:sp>
      <p:grpSp>
        <p:nvGrpSpPr>
          <p:cNvPr id="15" name="Group 14">
            <a:extLst>
              <a:ext uri="{FF2B5EF4-FFF2-40B4-BE49-F238E27FC236}">
                <a16:creationId xmlns:a16="http://schemas.microsoft.com/office/drawing/2014/main" id="{7EC87436-8A08-0384-D6A2-95A4E83C980F}"/>
              </a:ext>
            </a:extLst>
          </p:cNvPr>
          <p:cNvGrpSpPr/>
          <p:nvPr/>
        </p:nvGrpSpPr>
        <p:grpSpPr>
          <a:xfrm>
            <a:off x="8857560" y="4017802"/>
            <a:ext cx="1346259" cy="1321908"/>
            <a:chOff x="10399923" y="4789781"/>
            <a:chExt cx="1638427" cy="1608791"/>
          </a:xfrm>
        </p:grpSpPr>
        <p:sp>
          <p:nvSpPr>
            <p:cNvPr id="16" name="Oval 15">
              <a:extLst>
                <a:ext uri="{FF2B5EF4-FFF2-40B4-BE49-F238E27FC236}">
                  <a16:creationId xmlns:a16="http://schemas.microsoft.com/office/drawing/2014/main" id="{6FAD0C4C-5F86-9BE1-8478-1AADB346E9B4}"/>
                </a:ext>
              </a:extLst>
            </p:cNvPr>
            <p:cNvSpPr/>
            <p:nvPr/>
          </p:nvSpPr>
          <p:spPr>
            <a:xfrm>
              <a:off x="10399923" y="4789781"/>
              <a:ext cx="1608791" cy="1608791"/>
            </a:xfrm>
            <a:prstGeom prst="ellipse">
              <a:avLst/>
            </a:prstGeom>
            <a:solidFill>
              <a:srgbClr val="EEA8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2761963-334A-DF48-EE29-77F260561F9D}"/>
                </a:ext>
              </a:extLst>
            </p:cNvPr>
            <p:cNvSpPr txBox="1"/>
            <p:nvPr/>
          </p:nvSpPr>
          <p:spPr>
            <a:xfrm>
              <a:off x="10651065" y="5172383"/>
              <a:ext cx="1387285" cy="646331"/>
            </a:xfrm>
            <a:prstGeom prst="rect">
              <a:avLst/>
            </a:prstGeom>
            <a:noFill/>
          </p:spPr>
          <p:txBody>
            <a:bodyPr wrap="square" rtlCol="0">
              <a:spAutoFit/>
            </a:bodyPr>
            <a:lstStyle/>
            <a:p>
              <a:r>
                <a:rPr lang="en-US" sz="3600" b="1" dirty="0"/>
                <a:t>50%</a:t>
              </a:r>
            </a:p>
          </p:txBody>
        </p:sp>
      </p:grpSp>
    </p:spTree>
    <p:extLst>
      <p:ext uri="{BB962C8B-B14F-4D97-AF65-F5344CB8AC3E}">
        <p14:creationId xmlns:p14="http://schemas.microsoft.com/office/powerpoint/2010/main" val="2058931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C81367-63BD-933A-4B59-D7567D495AE0}"/>
              </a:ext>
            </a:extLst>
          </p:cNvPr>
          <p:cNvSpPr/>
          <p:nvPr/>
        </p:nvSpPr>
        <p:spPr>
          <a:xfrm>
            <a:off x="6544020" y="804230"/>
            <a:ext cx="5636964" cy="6031735"/>
          </a:xfrm>
          <a:prstGeom prst="rect">
            <a:avLst/>
          </a:prstGeom>
          <a:solidFill>
            <a:srgbClr val="E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FCDF75D-28A5-5C10-9F3B-6DF8AD026CE6}"/>
              </a:ext>
            </a:extLst>
          </p:cNvPr>
          <p:cNvSpPr/>
          <p:nvPr/>
        </p:nvSpPr>
        <p:spPr>
          <a:xfrm>
            <a:off x="528810" y="804231"/>
            <a:ext cx="6015209" cy="6031735"/>
          </a:xfrm>
          <a:prstGeom prst="rect">
            <a:avLst/>
          </a:prstGeom>
          <a:solidFill>
            <a:srgbClr val="243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a:ext>
            </a:extLst>
          </a:blip>
          <a:stretch>
            <a:fillRect/>
          </a:stretch>
        </p:blipFill>
        <p:spPr>
          <a:xfrm>
            <a:off x="1676402" y="1941397"/>
            <a:ext cx="8800459" cy="318581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sz="2400" dirty="0"/>
              <a:t>Pinnacle® Partial Load</a:t>
            </a:r>
          </a:p>
        </p:txBody>
      </p:sp>
      <p:sp>
        <p:nvSpPr>
          <p:cNvPr id="6" name="Rectangle 5">
            <a:extLst>
              <a:ext uri="{FF2B5EF4-FFF2-40B4-BE49-F238E27FC236}">
                <a16:creationId xmlns:a16="http://schemas.microsoft.com/office/drawing/2014/main" id="{241F6A6E-9579-A49C-AB18-B566BECDBF20}"/>
              </a:ext>
            </a:extLst>
          </p:cNvPr>
          <p:cNvSpPr/>
          <p:nvPr/>
        </p:nvSpPr>
        <p:spPr>
          <a:xfrm>
            <a:off x="4125818" y="1082469"/>
            <a:ext cx="4836404" cy="461742"/>
          </a:xfrm>
          <a:prstGeom prst="rect">
            <a:avLst/>
          </a:prstGeom>
          <a:solidFill>
            <a:srgbClr val="EEA8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NO CHANGE ON BUILDING SIDE</a:t>
            </a:r>
          </a:p>
        </p:txBody>
      </p:sp>
      <p:sp>
        <p:nvSpPr>
          <p:cNvPr id="7" name="Oval 6"/>
          <p:cNvSpPr/>
          <p:nvPr/>
        </p:nvSpPr>
        <p:spPr>
          <a:xfrm>
            <a:off x="6694714" y="2116494"/>
            <a:ext cx="1371600" cy="1371600"/>
          </a:xfrm>
          <a:prstGeom prst="ellipse">
            <a:avLst/>
          </a:prstGeom>
          <a:noFill/>
          <a:ln w="38100">
            <a:solidFill>
              <a:srgbClr val="EEA80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9206508" y="2249086"/>
            <a:ext cx="1295400" cy="1295400"/>
          </a:xfrm>
          <a:prstGeom prst="ellipse">
            <a:avLst/>
          </a:prstGeom>
          <a:noFill/>
          <a:ln w="38100">
            <a:solidFill>
              <a:srgbClr val="EEA80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1AD6D7EA-E695-6EF4-5289-4333B88B1BE1}"/>
              </a:ext>
            </a:extLst>
          </p:cNvPr>
          <p:cNvGrpSpPr/>
          <p:nvPr/>
        </p:nvGrpSpPr>
        <p:grpSpPr>
          <a:xfrm>
            <a:off x="9854208" y="4969086"/>
            <a:ext cx="1346259" cy="1321908"/>
            <a:chOff x="10399923" y="4789781"/>
            <a:chExt cx="1638427" cy="1608791"/>
          </a:xfrm>
        </p:grpSpPr>
        <p:sp>
          <p:nvSpPr>
            <p:cNvPr id="12" name="Oval 11">
              <a:extLst>
                <a:ext uri="{FF2B5EF4-FFF2-40B4-BE49-F238E27FC236}">
                  <a16:creationId xmlns:a16="http://schemas.microsoft.com/office/drawing/2014/main" id="{DCA57B10-2A8D-50C9-1CE3-C43C3772E722}"/>
                </a:ext>
              </a:extLst>
            </p:cNvPr>
            <p:cNvSpPr/>
            <p:nvPr/>
          </p:nvSpPr>
          <p:spPr>
            <a:xfrm>
              <a:off x="10399923" y="4789781"/>
              <a:ext cx="1608791" cy="1608791"/>
            </a:xfrm>
            <a:prstGeom prst="ellipse">
              <a:avLst/>
            </a:prstGeom>
            <a:solidFill>
              <a:srgbClr val="EEA80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ED228A6-AC3C-DFAD-D5EF-19627CE2EAB1}"/>
                </a:ext>
              </a:extLst>
            </p:cNvPr>
            <p:cNvSpPr txBox="1"/>
            <p:nvPr/>
          </p:nvSpPr>
          <p:spPr>
            <a:xfrm>
              <a:off x="10651065" y="5172383"/>
              <a:ext cx="1387285" cy="646331"/>
            </a:xfrm>
            <a:prstGeom prst="rect">
              <a:avLst/>
            </a:prstGeom>
            <a:noFill/>
          </p:spPr>
          <p:txBody>
            <a:bodyPr wrap="square" rtlCol="0">
              <a:spAutoFit/>
            </a:bodyPr>
            <a:lstStyle/>
            <a:p>
              <a:r>
                <a:rPr lang="en-US" sz="3600" b="1" dirty="0"/>
                <a:t>50%</a:t>
              </a:r>
            </a:p>
          </p:txBody>
        </p:sp>
      </p:grpSp>
    </p:spTree>
    <p:extLst>
      <p:ext uri="{BB962C8B-B14F-4D97-AF65-F5344CB8AC3E}">
        <p14:creationId xmlns:p14="http://schemas.microsoft.com/office/powerpoint/2010/main" val="3546592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vert="horz" lIns="68580" tIns="34290" rIns="68580" bIns="34290" rtlCol="0" anchor="ctr">
            <a:noAutofit/>
          </a:bodyPr>
          <a:lstStyle/>
          <a:p>
            <a:r>
              <a:rPr lang="en-US" dirty="0">
                <a:latin typeface="Calibri" panose="020F0502020204030204" pitchFamily="34" charset="0"/>
                <a:ea typeface="Calibri" panose="020F0502020204030204" pitchFamily="34" charset="0"/>
                <a:cs typeface="Calibri" panose="020F0502020204030204" pitchFamily="34" charset="0"/>
              </a:rPr>
              <a:t>Pinnacle II – General Arrangement (GA) Drawing</a:t>
            </a:r>
          </a:p>
        </p:txBody>
      </p:sp>
      <p:sp>
        <p:nvSpPr>
          <p:cNvPr id="6" name="Footer Placeholder 5"/>
          <p:cNvSpPr>
            <a:spLocks noGrp="1"/>
          </p:cNvSpPr>
          <p:nvPr>
            <p:ph type="ftr" sz="quarter" idx="4294967295"/>
          </p:nvPr>
        </p:nvSpPr>
        <p:spPr>
          <a:xfrm>
            <a:off x="9364663" y="6318250"/>
            <a:ext cx="2827337" cy="234950"/>
          </a:xfrm>
          <a:prstGeom prst="rect">
            <a:avLst/>
          </a:prstGeom>
        </p:spPr>
        <p:txBody>
          <a:bodyPr/>
          <a:lstStyle/>
          <a:p>
            <a:pPr>
              <a:defRPr/>
            </a:pPr>
            <a:r>
              <a:rPr lang="sv-SE" dirty="0">
                <a:solidFill>
                  <a:srgbClr val="FFFFFF"/>
                </a:solidFill>
              </a:rPr>
              <a:t>SEMCO TECHNOLOGY TRAINING SESSION</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70" y="1676400"/>
            <a:ext cx="8550208"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223471" y="1216223"/>
            <a:ext cx="2860645" cy="615553"/>
          </a:xfrm>
          <a:prstGeom prst="rect">
            <a:avLst/>
          </a:prstGeom>
          <a:solidFill>
            <a:schemeClr val="bg1"/>
          </a:solidFill>
          <a:ln>
            <a:noFill/>
          </a:ln>
        </p:spPr>
        <p:txBody>
          <a:bodyPr wrap="square" rtlCol="0">
            <a:spAutoFit/>
          </a:bodyPr>
          <a:lstStyle/>
          <a:p>
            <a:pPr algn="r"/>
            <a:r>
              <a:rPr lang="en-US" sz="1700" b="1" dirty="0">
                <a:solidFill>
                  <a:srgbClr val="002060"/>
                </a:solidFill>
                <a:latin typeface="Calibri" panose="020F0502020204030204" pitchFamily="34" charset="0"/>
                <a:ea typeface="Calibri" panose="020F0502020204030204" pitchFamily="34" charset="0"/>
                <a:cs typeface="Calibri" panose="020F0502020204030204" pitchFamily="34" charset="0"/>
              </a:rPr>
              <a:t>Single Compressor and components</a:t>
            </a:r>
          </a:p>
        </p:txBody>
      </p:sp>
      <p:cxnSp>
        <p:nvCxnSpPr>
          <p:cNvPr id="9" name="Straight Arrow Connector 8"/>
          <p:cNvCxnSpPr>
            <a:stCxn id="7170" idx="0"/>
          </p:cNvCxnSpPr>
          <p:nvPr/>
        </p:nvCxnSpPr>
        <p:spPr bwMode="auto">
          <a:xfrm>
            <a:off x="6100774" y="1676400"/>
            <a:ext cx="870477" cy="98291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107763" dir="2700000" algn="ctr" rotWithShape="0">
                    <a:schemeClr val="bg2"/>
                  </a:outerShdw>
                </a:effectLst>
              </a14:hiddenEffects>
            </a:ext>
            <a:ext uri="{53640926-AAD7-44D8-BBD7-CCE9431645EC}">
              <a14:shadowObscured xmlns:a14="http://schemas.microsoft.com/office/drawing/2010/main" val="1"/>
            </a:ext>
          </a:extLst>
        </p:spPr>
      </p:cxnSp>
      <p:sp>
        <p:nvSpPr>
          <p:cNvPr id="11" name="TextBox 10"/>
          <p:cNvSpPr txBox="1"/>
          <p:nvPr/>
        </p:nvSpPr>
        <p:spPr>
          <a:xfrm>
            <a:off x="6696892" y="1130732"/>
            <a:ext cx="4084320" cy="353943"/>
          </a:xfrm>
          <a:prstGeom prst="rect">
            <a:avLst/>
          </a:prstGeom>
          <a:solidFill>
            <a:schemeClr val="bg1"/>
          </a:solidFill>
          <a:ln>
            <a:noFill/>
          </a:ln>
        </p:spPr>
        <p:txBody>
          <a:bodyPr wrap="square" rtlCol="0">
            <a:spAutoFit/>
          </a:bodyPr>
          <a:lstStyle/>
          <a:p>
            <a:pPr algn="r"/>
            <a:r>
              <a:rPr lang="en-US" sz="1700" b="1" dirty="0">
                <a:solidFill>
                  <a:srgbClr val="002060"/>
                </a:solidFill>
                <a:latin typeface="Calibri" panose="020F0502020204030204" pitchFamily="34" charset="0"/>
                <a:ea typeface="Calibri" panose="020F0502020204030204" pitchFamily="34" charset="0"/>
                <a:cs typeface="Calibri" panose="020F0502020204030204" pitchFamily="34" charset="0"/>
              </a:rPr>
              <a:t>Single row Dx condensing coil</a:t>
            </a:r>
          </a:p>
        </p:txBody>
      </p:sp>
      <p:cxnSp>
        <p:nvCxnSpPr>
          <p:cNvPr id="12" name="Straight Arrow Connector 11"/>
          <p:cNvCxnSpPr>
            <a:cxnSpLocks/>
            <a:stCxn id="11" idx="2"/>
          </p:cNvCxnSpPr>
          <p:nvPr/>
        </p:nvCxnSpPr>
        <p:spPr bwMode="auto">
          <a:xfrm>
            <a:off x="8739052" y="1484675"/>
            <a:ext cx="217834" cy="1395728"/>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107763" dir="2700000" algn="ctr" rotWithShape="0">
                    <a:schemeClr val="bg2"/>
                  </a:outerShdw>
                </a:effectLst>
              </a14:hiddenEffects>
            </a:ext>
            <a:ext uri="{53640926-AAD7-44D8-BBD7-CCE9431645EC}">
              <a14:shadowObscured xmlns:a14="http://schemas.microsoft.com/office/drawing/2010/main" val="1"/>
            </a:ext>
          </a:extLst>
        </p:spPr>
      </p:cxnSp>
      <p:sp>
        <p:nvSpPr>
          <p:cNvPr id="14" name="TextBox 13"/>
          <p:cNvSpPr txBox="1"/>
          <p:nvPr/>
        </p:nvSpPr>
        <p:spPr>
          <a:xfrm>
            <a:off x="7801760" y="5334001"/>
            <a:ext cx="4084320" cy="353943"/>
          </a:xfrm>
          <a:prstGeom prst="rect">
            <a:avLst/>
          </a:prstGeom>
          <a:solidFill>
            <a:schemeClr val="bg1"/>
          </a:solidFill>
          <a:ln>
            <a:noFill/>
          </a:ln>
        </p:spPr>
        <p:txBody>
          <a:bodyPr wrap="square" rtlCol="0">
            <a:spAutoFit/>
          </a:bodyPr>
          <a:lstStyle/>
          <a:p>
            <a:pPr algn="r"/>
            <a:r>
              <a:rPr lang="en-US" sz="1700" b="1" dirty="0">
                <a:solidFill>
                  <a:srgbClr val="002060"/>
                </a:solidFill>
                <a:latin typeface="Calibri" panose="020F0502020204030204" pitchFamily="34" charset="0"/>
                <a:ea typeface="Calibri" panose="020F0502020204030204" pitchFamily="34" charset="0"/>
                <a:cs typeface="Calibri" panose="020F0502020204030204" pitchFamily="34" charset="0"/>
              </a:rPr>
              <a:t>Two row Dx evaporator “trim” cooling coil</a:t>
            </a:r>
          </a:p>
        </p:txBody>
      </p:sp>
      <p:cxnSp>
        <p:nvCxnSpPr>
          <p:cNvPr id="15" name="Straight Arrow Connector 14"/>
          <p:cNvCxnSpPr>
            <a:cxnSpLocks/>
            <a:stCxn id="14" idx="0"/>
          </p:cNvCxnSpPr>
          <p:nvPr/>
        </p:nvCxnSpPr>
        <p:spPr bwMode="auto">
          <a:xfrm flipH="1" flipV="1">
            <a:off x="7273255" y="4351699"/>
            <a:ext cx="2570665" cy="982302"/>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107763" dir="2700000" algn="ctr" rotWithShape="0">
                    <a:schemeClr val="bg2"/>
                  </a:outerShdw>
                </a:effectLst>
              </a14:hiddenEffects>
            </a:ext>
            <a:ext uri="{53640926-AAD7-44D8-BBD7-CCE9431645EC}">
              <a14:shadowObscured xmlns:a14="http://schemas.microsoft.com/office/drawing/2010/main" val="1"/>
            </a:ext>
          </a:extLst>
        </p:spPr>
      </p:cxnSp>
    </p:spTree>
    <p:extLst>
      <p:ext uri="{BB962C8B-B14F-4D97-AF65-F5344CB8AC3E}">
        <p14:creationId xmlns:p14="http://schemas.microsoft.com/office/powerpoint/2010/main" val="714190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Pinnacle Series: Latent Capacity</a:t>
            </a:r>
          </a:p>
        </p:txBody>
      </p:sp>
      <p:sp>
        <p:nvSpPr>
          <p:cNvPr id="14" name="Rectangle 13"/>
          <p:cNvSpPr/>
          <p:nvPr/>
        </p:nvSpPr>
        <p:spPr>
          <a:xfrm>
            <a:off x="1720672" y="755901"/>
            <a:ext cx="9686926" cy="338554"/>
          </a:xfrm>
          <a:prstGeom prst="rect">
            <a:avLst/>
          </a:prstGeom>
        </p:spPr>
        <p:txBody>
          <a:bodyPr wrap="square">
            <a:spAutoFit/>
          </a:bodyPr>
          <a:lstStyle/>
          <a:p>
            <a:r>
              <a:rPr lang="en-US" sz="1600" dirty="0"/>
              <a:t>Comparing Latent Capacity Provided at Attainable </a:t>
            </a:r>
            <a:r>
              <a:rPr lang="en-US" sz="1600" dirty="0" err="1"/>
              <a:t>Dewpoints</a:t>
            </a:r>
            <a:endParaRPr lang="en-US" sz="1600" dirty="0"/>
          </a:p>
        </p:txBody>
      </p:sp>
      <p:sp>
        <p:nvSpPr>
          <p:cNvPr id="17" name="Title 2"/>
          <p:cNvSpPr txBox="1">
            <a:spLocks/>
          </p:cNvSpPr>
          <p:nvPr/>
        </p:nvSpPr>
        <p:spPr>
          <a:xfrm>
            <a:off x="2769090" y="6046133"/>
            <a:ext cx="6653819" cy="642784"/>
          </a:xfrm>
          <a:prstGeom prst="roundRect">
            <a:avLst/>
          </a:prstGeom>
          <a:solidFill>
            <a:srgbClr val="EEA805"/>
          </a:solidFill>
          <a:ln w="28575">
            <a:noFill/>
          </a:ln>
        </p:spPr>
        <p:txBody>
          <a:bodyPr vert="horz" lIns="68580" tIns="34290" rIns="68580" bIns="34290" rtlCol="0" anchor="ctr">
            <a:noAutofit/>
          </a:bodyPr>
          <a:lst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a:lstStyle>
          <a:p>
            <a:pPr algn="ctr"/>
            <a:r>
              <a:rPr lang="en-US" dirty="0">
                <a:latin typeface="+mn-lt"/>
              </a:rPr>
              <a:t>100% more latent capacity available to handle space loads</a:t>
            </a:r>
          </a:p>
        </p:txBody>
      </p:sp>
      <p:pic>
        <p:nvPicPr>
          <p:cNvPr id="4" name="Picture 3" descr="A screenshot of a computer screen&#10;&#10;Description automatically generated">
            <a:extLst>
              <a:ext uri="{FF2B5EF4-FFF2-40B4-BE49-F238E27FC236}">
                <a16:creationId xmlns:a16="http://schemas.microsoft.com/office/drawing/2014/main" id="{EE3FDFEF-7B76-1087-3D04-44D12E70A0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961" y="-1121030"/>
            <a:ext cx="12248546" cy="9464786"/>
          </a:xfrm>
          <a:prstGeom prst="rect">
            <a:avLst/>
          </a:prstGeom>
        </p:spPr>
      </p:pic>
    </p:spTree>
    <p:extLst>
      <p:ext uri="{BB962C8B-B14F-4D97-AF65-F5344CB8AC3E}">
        <p14:creationId xmlns:p14="http://schemas.microsoft.com/office/powerpoint/2010/main" val="1335976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sz="2400" dirty="0"/>
              <a:t>  </a:t>
            </a:r>
            <a:r>
              <a:rPr lang="en-US" sz="2400" dirty="0">
                <a:latin typeface="Calibri" panose="020F0502020204030204" pitchFamily="34" charset="0"/>
                <a:ea typeface="Calibri" panose="020F0502020204030204" pitchFamily="34" charset="0"/>
                <a:cs typeface="Calibri" panose="020F0502020204030204" pitchFamily="34" charset="0"/>
              </a:rPr>
              <a:t>Effect of Lower DP on Primary Airflow</a:t>
            </a:r>
          </a:p>
        </p:txBody>
      </p:sp>
      <p:sp>
        <p:nvSpPr>
          <p:cNvPr id="12" name="Rectangle 11">
            <a:extLst>
              <a:ext uri="{FF2B5EF4-FFF2-40B4-BE49-F238E27FC236}">
                <a16:creationId xmlns:a16="http://schemas.microsoft.com/office/drawing/2014/main" id="{A8E450E5-5E94-7CA6-AC93-7FF5A8B01373}"/>
              </a:ext>
            </a:extLst>
          </p:cNvPr>
          <p:cNvSpPr/>
          <p:nvPr/>
        </p:nvSpPr>
        <p:spPr>
          <a:xfrm>
            <a:off x="523875" y="800100"/>
            <a:ext cx="11668125" cy="6057900"/>
          </a:xfrm>
          <a:prstGeom prst="rect">
            <a:avLst/>
          </a:prstGeom>
          <a:solidFill>
            <a:srgbClr val="2437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p:cNvPicPr>
            <a:picLocks noGrp="1" noChangeAspect="1"/>
          </p:cNvPicPr>
          <p:nvPr>
            <p:ph sz="half" idx="4294967295"/>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515723" y="1462277"/>
            <a:ext cx="9684427" cy="5024439"/>
          </a:xfrm>
        </p:spPr>
      </p:pic>
      <p:sp>
        <p:nvSpPr>
          <p:cNvPr id="3" name="Text Placeholder 2"/>
          <p:cNvSpPr>
            <a:spLocks noGrp="1"/>
          </p:cNvSpPr>
          <p:nvPr>
            <p:ph type="body" sz="quarter" idx="14"/>
          </p:nvPr>
        </p:nvSpPr>
        <p:spPr>
          <a:xfrm>
            <a:off x="1127029" y="923444"/>
            <a:ext cx="9871075" cy="5033145"/>
          </a:xfrm>
        </p:spPr>
        <p:txBody>
          <a:bodyPr>
            <a:normAutofit/>
          </a:bodyPr>
          <a:lstStyle/>
          <a:p>
            <a:pPr marL="0" indent="0">
              <a:buNone/>
            </a:pPr>
            <a:r>
              <a:rPr lang="en-US" sz="2400" i="1" dirty="0"/>
              <a:t>       </a:t>
            </a:r>
            <a:r>
              <a:rPr lang="en-US" sz="2400" i="1" dirty="0">
                <a:solidFill>
                  <a:schemeClr val="bg1"/>
                </a:solidFill>
              </a:rPr>
              <a:t>Maintaining space @ 75F </a:t>
            </a:r>
            <a:r>
              <a:rPr lang="en-US" sz="2400" i="1" dirty="0" err="1">
                <a:solidFill>
                  <a:schemeClr val="bg1"/>
                </a:solidFill>
              </a:rPr>
              <a:t>db</a:t>
            </a:r>
            <a:r>
              <a:rPr lang="en-US" sz="2400" i="1" dirty="0">
                <a:solidFill>
                  <a:schemeClr val="bg1"/>
                </a:solidFill>
              </a:rPr>
              <a:t> / 50% RH.  Based on 3 ton space latent load</a:t>
            </a:r>
          </a:p>
        </p:txBody>
      </p:sp>
    </p:spTree>
    <p:extLst>
      <p:ext uri="{BB962C8B-B14F-4D97-AF65-F5344CB8AC3E}">
        <p14:creationId xmlns:p14="http://schemas.microsoft.com/office/powerpoint/2010/main" val="3025607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A0BA90-8B4F-035F-D157-36B23F05E403}"/>
              </a:ext>
            </a:extLst>
          </p:cNvPr>
          <p:cNvSpPr/>
          <p:nvPr/>
        </p:nvSpPr>
        <p:spPr>
          <a:xfrm>
            <a:off x="-1" y="4880472"/>
            <a:ext cx="12192000" cy="1977528"/>
          </a:xfrm>
          <a:prstGeom prst="rect">
            <a:avLst/>
          </a:prstGeom>
          <a:solidFill>
            <a:srgbClr val="1258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EEA805"/>
              </a:solidFill>
            </a:endParaRPr>
          </a:p>
        </p:txBody>
      </p:sp>
      <p:sp>
        <p:nvSpPr>
          <p:cNvPr id="2" name="Title 1"/>
          <p:cNvSpPr>
            <a:spLocks noGrp="1"/>
          </p:cNvSpPr>
          <p:nvPr>
            <p:ph type="title"/>
          </p:nvPr>
        </p:nvSpPr>
        <p:spPr>
          <a:xfrm>
            <a:off x="217984" y="242467"/>
            <a:ext cx="9230816" cy="470817"/>
          </a:xfrm>
        </p:spPr>
        <p:txBody>
          <a:bodyPr>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Pinnacle® Lowest Dewpoint With Chilled Water</a:t>
            </a:r>
          </a:p>
        </p:txBody>
      </p:sp>
      <p:sp>
        <p:nvSpPr>
          <p:cNvPr id="9" name="TextBox 5"/>
          <p:cNvSpPr txBox="1">
            <a:spLocks noChangeArrowheads="1"/>
          </p:cNvSpPr>
          <p:nvPr/>
        </p:nvSpPr>
        <p:spPr bwMode="auto">
          <a:xfrm>
            <a:off x="396190" y="5022850"/>
            <a:ext cx="1154041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fontAlgn="base">
              <a:spcBef>
                <a:spcPct val="20000"/>
              </a:spcBef>
              <a:spcAft>
                <a:spcPct val="0"/>
              </a:spcAft>
              <a:buFontTx/>
              <a:buChar char="•"/>
              <a:defRPr/>
            </a:pPr>
            <a:r>
              <a:rPr lang="en-US" sz="2000" kern="0" dirty="0">
                <a:solidFill>
                  <a:schemeClr val="bg1"/>
                </a:solidFill>
              </a:rPr>
              <a:t>To deliver 45 grains, a leaving coil temperature of 52</a:t>
            </a:r>
            <a:r>
              <a:rPr lang="en-US" sz="2000" kern="0" baseline="30000" dirty="0">
                <a:solidFill>
                  <a:schemeClr val="bg1"/>
                </a:solidFill>
              </a:rPr>
              <a:t>o</a:t>
            </a:r>
            <a:r>
              <a:rPr lang="en-US" sz="2000" kern="0" dirty="0">
                <a:solidFill>
                  <a:schemeClr val="bg1"/>
                </a:solidFill>
              </a:rPr>
              <a:t>F is required which is not easily achieved with chilled water.  If it is, a very deep coil and chiller operating at low efficiency is required.  Drier air cannot be achieved with chilled water.</a:t>
            </a:r>
          </a:p>
          <a:p>
            <a:pPr marL="342900" indent="-342900" fontAlgn="base">
              <a:spcBef>
                <a:spcPct val="20000"/>
              </a:spcBef>
              <a:spcAft>
                <a:spcPct val="0"/>
              </a:spcAft>
              <a:buFontTx/>
              <a:buChar char="•"/>
              <a:defRPr/>
            </a:pPr>
            <a:r>
              <a:rPr lang="en-US" sz="2000" kern="0" dirty="0">
                <a:solidFill>
                  <a:schemeClr val="bg1"/>
                </a:solidFill>
              </a:rPr>
              <a:t>The RH leaving the PD wheel is very high (94% RH) and condensation on the wall between the cooling coil and PD exhaust is likely </a:t>
            </a:r>
          </a:p>
        </p:txBody>
      </p:sp>
      <p:cxnSp>
        <p:nvCxnSpPr>
          <p:cNvPr id="5" name="Straight Connector 4">
            <a:extLst>
              <a:ext uri="{FF2B5EF4-FFF2-40B4-BE49-F238E27FC236}">
                <a16:creationId xmlns:a16="http://schemas.microsoft.com/office/drawing/2014/main" id="{878F1279-FA79-DC2F-54AA-4822D206338D}"/>
              </a:ext>
            </a:extLst>
          </p:cNvPr>
          <p:cNvCxnSpPr/>
          <p:nvPr/>
        </p:nvCxnSpPr>
        <p:spPr>
          <a:xfrm>
            <a:off x="55084" y="751385"/>
            <a:ext cx="12081831" cy="0"/>
          </a:xfrm>
          <a:prstGeom prst="line">
            <a:avLst/>
          </a:prstGeom>
        </p:spPr>
        <p:style>
          <a:lnRef idx="1">
            <a:schemeClr val="dk1"/>
          </a:lnRef>
          <a:fillRef idx="0">
            <a:schemeClr val="dk1"/>
          </a:fillRef>
          <a:effectRef idx="0">
            <a:schemeClr val="dk1"/>
          </a:effectRef>
          <a:fontRef idx="minor">
            <a:schemeClr val="tx1"/>
          </a:fontRef>
        </p:style>
      </p:cxnSp>
      <p:pic>
        <p:nvPicPr>
          <p:cNvPr id="3" name="Picture 4">
            <a:extLst>
              <a:ext uri="{FF2B5EF4-FFF2-40B4-BE49-F238E27FC236}">
                <a16:creationId xmlns:a16="http://schemas.microsoft.com/office/drawing/2014/main" id="{BFDEA02B-FAE7-9061-4629-4FD7225328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439"/>
          <a:stretch/>
        </p:blipFill>
        <p:spPr bwMode="auto">
          <a:xfrm>
            <a:off x="1418829" y="709670"/>
            <a:ext cx="9495131" cy="413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749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A0BA90-8B4F-035F-D157-36B23F05E403}"/>
              </a:ext>
            </a:extLst>
          </p:cNvPr>
          <p:cNvSpPr/>
          <p:nvPr/>
        </p:nvSpPr>
        <p:spPr>
          <a:xfrm>
            <a:off x="-1" y="4880472"/>
            <a:ext cx="12192000" cy="1977528"/>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EEA805"/>
              </a:solidFill>
            </a:endParaRPr>
          </a:p>
        </p:txBody>
      </p:sp>
      <p:sp>
        <p:nvSpPr>
          <p:cNvPr id="2" name="Title 1"/>
          <p:cNvSpPr>
            <a:spLocks noGrp="1"/>
          </p:cNvSpPr>
          <p:nvPr>
            <p:ph type="title"/>
          </p:nvPr>
        </p:nvSpPr>
        <p:spPr>
          <a:xfrm>
            <a:off x="217984" y="242467"/>
            <a:ext cx="9230816" cy="470817"/>
          </a:xfrm>
        </p:spPr>
        <p:txBody>
          <a:bodyPr>
            <a:normAutofit/>
          </a:bodyPr>
          <a:lstStyle/>
          <a:p>
            <a:r>
              <a:rPr lang="en-US" sz="2400" dirty="0" err="1">
                <a:latin typeface="Calibri" panose="020F0502020204030204" pitchFamily="34" charset="0"/>
                <a:ea typeface="Calibri" panose="020F0502020204030204" pitchFamily="34" charset="0"/>
                <a:cs typeface="Calibri" panose="020F0502020204030204" pitchFamily="34" charset="0"/>
              </a:rPr>
              <a:t>Pinnacle®II</a:t>
            </a:r>
            <a:r>
              <a:rPr lang="en-US" sz="2400" dirty="0">
                <a:latin typeface="Calibri" panose="020F0502020204030204" pitchFamily="34" charset="0"/>
                <a:ea typeface="Calibri" panose="020F0502020204030204" pitchFamily="34" charset="0"/>
                <a:cs typeface="Calibri" panose="020F0502020204030204" pitchFamily="34" charset="0"/>
              </a:rPr>
              <a:t> Lowest Dewpoint With Chilled Water</a:t>
            </a:r>
          </a:p>
        </p:txBody>
      </p:sp>
      <p:sp>
        <p:nvSpPr>
          <p:cNvPr id="9" name="TextBox 5"/>
          <p:cNvSpPr txBox="1">
            <a:spLocks noChangeArrowheads="1"/>
          </p:cNvSpPr>
          <p:nvPr/>
        </p:nvSpPr>
        <p:spPr bwMode="auto">
          <a:xfrm>
            <a:off x="396190" y="5022850"/>
            <a:ext cx="1154041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fontAlgn="base">
              <a:spcBef>
                <a:spcPct val="20000"/>
              </a:spcBef>
              <a:spcAft>
                <a:spcPct val="0"/>
              </a:spcAft>
              <a:buFontTx/>
              <a:buChar char="•"/>
              <a:defRPr/>
            </a:pPr>
            <a:r>
              <a:rPr lang="en-US" sz="2000" kern="0" dirty="0">
                <a:solidFill>
                  <a:schemeClr val="tx1">
                    <a:lumMod val="75000"/>
                    <a:lumOff val="25000"/>
                  </a:schemeClr>
                </a:solidFill>
              </a:rPr>
              <a:t>With Pinnacle II, much drier air is delivered using the same off coil temperature.  Traditional chilled water temperatures and coil rows are used by primary coil increasing system efficiency.</a:t>
            </a:r>
          </a:p>
          <a:p>
            <a:pPr marL="342900" indent="-342900" fontAlgn="base">
              <a:spcBef>
                <a:spcPct val="20000"/>
              </a:spcBef>
              <a:spcAft>
                <a:spcPct val="0"/>
              </a:spcAft>
              <a:buFontTx/>
              <a:buChar char="•"/>
              <a:defRPr/>
            </a:pPr>
            <a:r>
              <a:rPr lang="en-US" sz="2000" kern="0" dirty="0">
                <a:solidFill>
                  <a:schemeClr val="tx1">
                    <a:lumMod val="75000"/>
                    <a:lumOff val="25000"/>
                  </a:schemeClr>
                </a:solidFill>
              </a:rPr>
              <a:t>Warmer air, as desired, is supplied from the unit despite the lower supply air dewpoint.</a:t>
            </a:r>
          </a:p>
          <a:p>
            <a:pPr marL="342900" indent="-342900" fontAlgn="base">
              <a:spcBef>
                <a:spcPct val="20000"/>
              </a:spcBef>
              <a:spcAft>
                <a:spcPct val="0"/>
              </a:spcAft>
              <a:buFontTx/>
              <a:buChar char="•"/>
              <a:defRPr/>
            </a:pPr>
            <a:r>
              <a:rPr lang="en-US" sz="2000" kern="0" dirty="0">
                <a:solidFill>
                  <a:schemeClr val="tx1">
                    <a:lumMod val="75000"/>
                    <a:lumOff val="25000"/>
                  </a:schemeClr>
                </a:solidFill>
              </a:rPr>
              <a:t>PD leaving conditions are no longer saturated, greatly reducing the risk of condensation and dehumidification performance degradation.</a:t>
            </a:r>
          </a:p>
        </p:txBody>
      </p:sp>
      <p:cxnSp>
        <p:nvCxnSpPr>
          <p:cNvPr id="5" name="Straight Connector 4">
            <a:extLst>
              <a:ext uri="{FF2B5EF4-FFF2-40B4-BE49-F238E27FC236}">
                <a16:creationId xmlns:a16="http://schemas.microsoft.com/office/drawing/2014/main" id="{878F1279-FA79-DC2F-54AA-4822D206338D}"/>
              </a:ext>
            </a:extLst>
          </p:cNvPr>
          <p:cNvCxnSpPr/>
          <p:nvPr/>
        </p:nvCxnSpPr>
        <p:spPr>
          <a:xfrm>
            <a:off x="55084" y="751385"/>
            <a:ext cx="12081831"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914401"/>
            <a:ext cx="8627661" cy="3832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8625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39D7327-6D6F-B8F0-1C0B-2AAF3EFCAD81}"/>
              </a:ext>
            </a:extLst>
          </p:cNvPr>
          <p:cNvSpPr/>
          <p:nvPr/>
        </p:nvSpPr>
        <p:spPr>
          <a:xfrm>
            <a:off x="1" y="4437019"/>
            <a:ext cx="12192000" cy="2420981"/>
          </a:xfrm>
          <a:prstGeom prst="rect">
            <a:avLst/>
          </a:prstGeom>
          <a:solidFill>
            <a:srgbClr val="1258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EEA805"/>
              </a:solidFill>
            </a:endParaRPr>
          </a:p>
        </p:txBody>
      </p:sp>
      <p:sp>
        <p:nvSpPr>
          <p:cNvPr id="8"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I Example: Impact of Increased Flow Imbalance</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309"/>
          <a:stretch/>
        </p:blipFill>
        <p:spPr bwMode="auto">
          <a:xfrm>
            <a:off x="1752600" y="910988"/>
            <a:ext cx="8716370" cy="3506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2"/>
          <p:cNvSpPr txBox="1">
            <a:spLocks noChangeArrowheads="1"/>
          </p:cNvSpPr>
          <p:nvPr/>
        </p:nvSpPr>
        <p:spPr bwMode="auto">
          <a:xfrm>
            <a:off x="402105" y="4456352"/>
            <a:ext cx="10883516" cy="2420981"/>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fontAlgn="base">
              <a:spcBef>
                <a:spcPct val="20000"/>
              </a:spcBef>
              <a:spcAft>
                <a:spcPct val="0"/>
              </a:spcAft>
              <a:defRPr/>
            </a:pPr>
            <a:endParaRPr lang="en-US" sz="800" kern="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fontAlgn="base">
              <a:spcBef>
                <a:spcPct val="20000"/>
              </a:spcBef>
              <a:spcAft>
                <a:spcPct val="0"/>
              </a:spcAft>
              <a:buFontTx/>
              <a:buChar char="•"/>
              <a:defRPr/>
            </a:pPr>
            <a:r>
              <a:rPr lang="en-US" sz="2000" kern="0" dirty="0">
                <a:solidFill>
                  <a:schemeClr val="bg1"/>
                </a:solidFill>
                <a:latin typeface="Calibri" panose="020F0502020204030204" pitchFamily="34" charset="0"/>
                <a:ea typeface="Calibri" panose="020F0502020204030204" pitchFamily="34" charset="0"/>
                <a:cs typeface="Calibri" panose="020F0502020204030204" pitchFamily="34" charset="0"/>
              </a:rPr>
              <a:t>To deliver 45 grains, a leaving coil temperature of 51</a:t>
            </a:r>
            <a:r>
              <a:rPr lang="en-US" sz="2000" kern="0"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o</a:t>
            </a:r>
            <a:r>
              <a:rPr lang="en-US" sz="2000" kern="0" dirty="0">
                <a:solidFill>
                  <a:schemeClr val="bg1"/>
                </a:solidFill>
                <a:latin typeface="Calibri" panose="020F0502020204030204" pitchFamily="34" charset="0"/>
                <a:ea typeface="Calibri" panose="020F0502020204030204" pitchFamily="34" charset="0"/>
                <a:cs typeface="Calibri" panose="020F0502020204030204" pitchFamily="34" charset="0"/>
              </a:rPr>
              <a:t>F is required which is not achieved with chilled water.</a:t>
            </a:r>
          </a:p>
          <a:p>
            <a:pPr marL="342900" indent="-342900" fontAlgn="base">
              <a:spcBef>
                <a:spcPct val="20000"/>
              </a:spcBef>
              <a:spcAft>
                <a:spcPct val="0"/>
              </a:spcAft>
              <a:buFontTx/>
              <a:buChar char="•"/>
              <a:defRPr/>
            </a:pPr>
            <a:r>
              <a:rPr lang="en-US" sz="2000" kern="0" dirty="0">
                <a:solidFill>
                  <a:schemeClr val="bg1"/>
                </a:solidFill>
                <a:latin typeface="Calibri" panose="020F0502020204030204" pitchFamily="34" charset="0"/>
                <a:ea typeface="Calibri" panose="020F0502020204030204" pitchFamily="34" charset="0"/>
                <a:cs typeface="Calibri" panose="020F0502020204030204" pitchFamily="34" charset="0"/>
              </a:rPr>
              <a:t>The RH leaving the PD wheel is nearly saturated (97% RH) and condensation on the wall between the cooling coil and PD exhaust  certain along with reduced DH performance</a:t>
            </a:r>
          </a:p>
          <a:p>
            <a:pPr marL="342900" indent="-342900" fontAlgn="base">
              <a:spcBef>
                <a:spcPct val="20000"/>
              </a:spcBef>
              <a:spcAft>
                <a:spcPct val="0"/>
              </a:spcAft>
              <a:buFontTx/>
              <a:buChar char="•"/>
              <a:defRPr/>
            </a:pPr>
            <a:r>
              <a:rPr lang="en-US" sz="2000" kern="0" dirty="0">
                <a:solidFill>
                  <a:schemeClr val="bg1"/>
                </a:solidFill>
                <a:latin typeface="Calibri" panose="020F0502020204030204" pitchFamily="34" charset="0"/>
                <a:ea typeface="Calibri" panose="020F0502020204030204" pitchFamily="34" charset="0"/>
                <a:cs typeface="Calibri" panose="020F0502020204030204" pitchFamily="34" charset="0"/>
              </a:rPr>
              <a:t>Supply air temperature is too low for most applications </a:t>
            </a:r>
          </a:p>
          <a:p>
            <a:pPr fontAlgn="base">
              <a:spcBef>
                <a:spcPct val="20000"/>
              </a:spcBef>
              <a:spcAft>
                <a:spcPct val="0"/>
              </a:spcAft>
              <a:defRPr/>
            </a:pPr>
            <a:endParaRPr lang="en-US" sz="800" kern="0" dirty="0"/>
          </a:p>
          <a:p>
            <a:pPr fontAlgn="base">
              <a:spcBef>
                <a:spcPct val="20000"/>
              </a:spcBef>
              <a:spcAft>
                <a:spcPct val="0"/>
              </a:spcAft>
              <a:defRPr/>
            </a:pPr>
            <a:endParaRPr lang="en-US" sz="800" kern="0" dirty="0"/>
          </a:p>
          <a:p>
            <a:pPr fontAlgn="base">
              <a:spcBef>
                <a:spcPct val="20000"/>
              </a:spcBef>
              <a:spcAft>
                <a:spcPct val="0"/>
              </a:spcAft>
              <a:defRPr/>
            </a:pPr>
            <a:endParaRPr lang="en-US" sz="800" kern="0" dirty="0"/>
          </a:p>
          <a:p>
            <a:pPr marL="342900" indent="-342900" fontAlgn="base">
              <a:spcBef>
                <a:spcPct val="20000"/>
              </a:spcBef>
              <a:spcAft>
                <a:spcPct val="0"/>
              </a:spcAft>
              <a:buFontTx/>
              <a:buChar char="•"/>
              <a:defRPr/>
            </a:pPr>
            <a:endParaRPr lang="en-US" sz="800" kern="0" dirty="0"/>
          </a:p>
          <a:p>
            <a:pPr marL="342900" indent="-342900" fontAlgn="base">
              <a:spcBef>
                <a:spcPct val="20000"/>
              </a:spcBef>
              <a:spcAft>
                <a:spcPct val="0"/>
              </a:spcAft>
              <a:buFontTx/>
              <a:buChar char="•"/>
              <a:defRPr/>
            </a:pPr>
            <a:endParaRPr lang="en-US" sz="800" kern="0" dirty="0"/>
          </a:p>
        </p:txBody>
      </p:sp>
    </p:spTree>
    <p:extLst>
      <p:ext uri="{BB962C8B-B14F-4D97-AF65-F5344CB8AC3E}">
        <p14:creationId xmlns:p14="http://schemas.microsoft.com/office/powerpoint/2010/main" val="2987583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A0BA90-8B4F-035F-D157-36B23F05E403}"/>
              </a:ext>
            </a:extLst>
          </p:cNvPr>
          <p:cNvSpPr/>
          <p:nvPr/>
        </p:nvSpPr>
        <p:spPr>
          <a:xfrm>
            <a:off x="-1" y="4880472"/>
            <a:ext cx="12192000" cy="1977528"/>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EEA805"/>
              </a:solidFill>
            </a:endParaRPr>
          </a:p>
        </p:txBody>
      </p:sp>
      <p:sp>
        <p:nvSpPr>
          <p:cNvPr id="2" name="Title 1"/>
          <p:cNvSpPr>
            <a:spLocks noGrp="1"/>
          </p:cNvSpPr>
          <p:nvPr>
            <p:ph type="title"/>
          </p:nvPr>
        </p:nvSpPr>
        <p:spPr>
          <a:xfrm>
            <a:off x="217984" y="242467"/>
            <a:ext cx="9230816" cy="470817"/>
          </a:xfrm>
        </p:spPr>
        <p:txBody>
          <a:bodyPr>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Pinnacle II Example: Impact of Increased Flow Imbalance</a:t>
            </a:r>
          </a:p>
        </p:txBody>
      </p:sp>
      <p:sp>
        <p:nvSpPr>
          <p:cNvPr id="9" name="TextBox 5"/>
          <p:cNvSpPr txBox="1">
            <a:spLocks noChangeArrowheads="1"/>
          </p:cNvSpPr>
          <p:nvPr/>
        </p:nvSpPr>
        <p:spPr bwMode="auto">
          <a:xfrm>
            <a:off x="396190" y="5022850"/>
            <a:ext cx="1154041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fontAlgn="base">
              <a:spcBef>
                <a:spcPct val="20000"/>
              </a:spcBef>
              <a:spcAft>
                <a:spcPct val="0"/>
              </a:spcAft>
              <a:buFontTx/>
              <a:buChar char="•"/>
              <a:defRPr/>
            </a:pPr>
            <a:r>
              <a:rPr lang="en-US" sz="2000" kern="0" dirty="0"/>
              <a:t>45 grains is easily delivered with chilled water and modest temperature off the trim coil due to low RH in the return air (fewer cooling tons required).</a:t>
            </a:r>
          </a:p>
          <a:p>
            <a:pPr marL="342900" indent="-342900" fontAlgn="base">
              <a:spcBef>
                <a:spcPct val="20000"/>
              </a:spcBef>
              <a:spcAft>
                <a:spcPct val="0"/>
              </a:spcAft>
              <a:buFontTx/>
              <a:buChar char="•"/>
              <a:defRPr/>
            </a:pPr>
            <a:r>
              <a:rPr lang="en-US" sz="2000" kern="0" dirty="0"/>
              <a:t>The RH leaving the PD wheel is only 72% so condensation is not an issue due to higher return air temperature</a:t>
            </a:r>
          </a:p>
          <a:p>
            <a:pPr marL="342900" indent="-342900" fontAlgn="base">
              <a:spcBef>
                <a:spcPct val="20000"/>
              </a:spcBef>
              <a:spcAft>
                <a:spcPct val="0"/>
              </a:spcAft>
              <a:buFontTx/>
              <a:buChar char="•"/>
              <a:defRPr/>
            </a:pPr>
            <a:r>
              <a:rPr lang="en-US" sz="2000" kern="0" dirty="0"/>
              <a:t>Supply air temperature is increased as desired even with big flow imbalance</a:t>
            </a:r>
          </a:p>
        </p:txBody>
      </p:sp>
      <p:cxnSp>
        <p:nvCxnSpPr>
          <p:cNvPr id="5" name="Straight Connector 4">
            <a:extLst>
              <a:ext uri="{FF2B5EF4-FFF2-40B4-BE49-F238E27FC236}">
                <a16:creationId xmlns:a16="http://schemas.microsoft.com/office/drawing/2014/main" id="{878F1279-FA79-DC2F-54AA-4822D206338D}"/>
              </a:ext>
            </a:extLst>
          </p:cNvPr>
          <p:cNvCxnSpPr/>
          <p:nvPr/>
        </p:nvCxnSpPr>
        <p:spPr>
          <a:xfrm>
            <a:off x="55084" y="751385"/>
            <a:ext cx="12081831" cy="0"/>
          </a:xfrm>
          <a:prstGeom prst="line">
            <a:avLst/>
          </a:prstGeom>
        </p:spPr>
        <p:style>
          <a:lnRef idx="1">
            <a:schemeClr val="dk1"/>
          </a:lnRef>
          <a:fillRef idx="0">
            <a:schemeClr val="dk1"/>
          </a:fillRef>
          <a:effectRef idx="0">
            <a:schemeClr val="dk1"/>
          </a:effectRef>
          <a:fontRef idx="minor">
            <a:schemeClr val="tx1"/>
          </a:fontRef>
        </p:style>
      </p:cxn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914401"/>
            <a:ext cx="8627661" cy="3832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020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A0BA90-8B4F-035F-D157-36B23F05E403}"/>
              </a:ext>
            </a:extLst>
          </p:cNvPr>
          <p:cNvSpPr/>
          <p:nvPr/>
        </p:nvSpPr>
        <p:spPr>
          <a:xfrm>
            <a:off x="-1" y="4880472"/>
            <a:ext cx="12192000" cy="1977528"/>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EEA805"/>
              </a:solidFill>
            </a:endParaRPr>
          </a:p>
        </p:txBody>
      </p:sp>
      <p:sp>
        <p:nvSpPr>
          <p:cNvPr id="2" name="Title 1"/>
          <p:cNvSpPr>
            <a:spLocks noGrp="1"/>
          </p:cNvSpPr>
          <p:nvPr>
            <p:ph type="title"/>
          </p:nvPr>
        </p:nvSpPr>
        <p:spPr>
          <a:xfrm>
            <a:off x="217984" y="242467"/>
            <a:ext cx="9230816" cy="470817"/>
          </a:xfrm>
        </p:spPr>
        <p:txBody>
          <a:bodyPr>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Pinnacle II Example: Impact of Increased Flow Imbalance</a:t>
            </a:r>
          </a:p>
        </p:txBody>
      </p:sp>
      <p:sp>
        <p:nvSpPr>
          <p:cNvPr id="9" name="TextBox 5"/>
          <p:cNvSpPr txBox="1">
            <a:spLocks noChangeArrowheads="1"/>
          </p:cNvSpPr>
          <p:nvPr/>
        </p:nvSpPr>
        <p:spPr bwMode="auto">
          <a:xfrm>
            <a:off x="651589" y="4992073"/>
            <a:ext cx="1154041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fontAlgn="base">
              <a:spcBef>
                <a:spcPct val="20000"/>
              </a:spcBef>
              <a:spcAft>
                <a:spcPct val="0"/>
              </a:spcAft>
              <a:buFontTx/>
              <a:buChar char="•"/>
              <a:defRPr/>
            </a:pPr>
            <a:r>
              <a:rPr lang="en-US" sz="2000" kern="0" dirty="0"/>
              <a:t>40 grains is delivered using the same 51</a:t>
            </a:r>
            <a:r>
              <a:rPr lang="en-US" sz="2000" kern="0" baseline="30000" dirty="0"/>
              <a:t>o</a:t>
            </a:r>
            <a:r>
              <a:rPr lang="en-US" sz="2000" kern="0" dirty="0"/>
              <a:t>F required by current Pinnacle.  This is a 25% increase in dehumidification capacity at the same off coil condition</a:t>
            </a:r>
          </a:p>
          <a:p>
            <a:pPr marL="342900" indent="-342900" fontAlgn="base">
              <a:spcBef>
                <a:spcPct val="20000"/>
              </a:spcBef>
              <a:spcAft>
                <a:spcPct val="0"/>
              </a:spcAft>
              <a:buFontTx/>
              <a:buChar char="•"/>
              <a:defRPr/>
            </a:pPr>
            <a:r>
              <a:rPr lang="en-US" sz="2000" kern="0" dirty="0"/>
              <a:t>The RH leaving the PD wheel is only 79% so condensation is not an issue due to higher return air temperature</a:t>
            </a:r>
          </a:p>
          <a:p>
            <a:pPr marL="342900" indent="-342900" fontAlgn="base">
              <a:spcBef>
                <a:spcPct val="20000"/>
              </a:spcBef>
              <a:spcAft>
                <a:spcPct val="0"/>
              </a:spcAft>
              <a:buFontTx/>
              <a:buChar char="•"/>
              <a:defRPr/>
            </a:pPr>
            <a:r>
              <a:rPr lang="en-US" sz="2000" kern="0" dirty="0"/>
              <a:t>Supply air temperature is increased as desired even with big flow imbalance</a:t>
            </a:r>
          </a:p>
        </p:txBody>
      </p:sp>
      <p:cxnSp>
        <p:nvCxnSpPr>
          <p:cNvPr id="5" name="Straight Connector 4">
            <a:extLst>
              <a:ext uri="{FF2B5EF4-FFF2-40B4-BE49-F238E27FC236}">
                <a16:creationId xmlns:a16="http://schemas.microsoft.com/office/drawing/2014/main" id="{878F1279-FA79-DC2F-54AA-4822D206338D}"/>
              </a:ext>
            </a:extLst>
          </p:cNvPr>
          <p:cNvCxnSpPr/>
          <p:nvPr/>
        </p:nvCxnSpPr>
        <p:spPr>
          <a:xfrm>
            <a:off x="55084" y="751385"/>
            <a:ext cx="12081831" cy="0"/>
          </a:xfrm>
          <a:prstGeom prst="line">
            <a:avLst/>
          </a:prstGeom>
        </p:spPr>
        <p:style>
          <a:lnRef idx="1">
            <a:schemeClr val="dk1"/>
          </a:lnRef>
          <a:fillRef idx="0">
            <a:schemeClr val="dk1"/>
          </a:fillRef>
          <a:effectRef idx="0">
            <a:schemeClr val="dk1"/>
          </a:effectRef>
          <a:fontRef idx="minor">
            <a:schemeClr val="tx1"/>
          </a:fontRef>
        </p:style>
      </p:cxnSp>
      <p:pic>
        <p:nvPicPr>
          <p:cNvPr id="6" name="Picture 2">
            <a:extLst>
              <a:ext uri="{FF2B5EF4-FFF2-40B4-BE49-F238E27FC236}">
                <a16:creationId xmlns:a16="http://schemas.microsoft.com/office/drawing/2014/main" id="{667E80E8-4135-01A8-10E6-17A96A9F02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7906" y="912503"/>
            <a:ext cx="8631440" cy="3806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9598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A0BA90-8B4F-035F-D157-36B23F05E403}"/>
              </a:ext>
            </a:extLst>
          </p:cNvPr>
          <p:cNvSpPr/>
          <p:nvPr/>
        </p:nvSpPr>
        <p:spPr>
          <a:xfrm>
            <a:off x="-1" y="4880472"/>
            <a:ext cx="12192000" cy="1977528"/>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solidFill>
                <a:srgbClr val="EEA805"/>
              </a:solidFill>
            </a:endParaRPr>
          </a:p>
        </p:txBody>
      </p:sp>
      <p:sp>
        <p:nvSpPr>
          <p:cNvPr id="2" name="Title 1"/>
          <p:cNvSpPr>
            <a:spLocks noGrp="1"/>
          </p:cNvSpPr>
          <p:nvPr>
            <p:ph type="title"/>
          </p:nvPr>
        </p:nvSpPr>
        <p:spPr>
          <a:xfrm>
            <a:off x="217984" y="242467"/>
            <a:ext cx="9230816" cy="470817"/>
          </a:xfrm>
        </p:spPr>
        <p:txBody>
          <a:bodyPr>
            <a:normAutofit/>
          </a:bodyPr>
          <a:lstStyle/>
          <a:p>
            <a:r>
              <a:rPr lang="en-US" sz="2400" dirty="0">
                <a:latin typeface="+mn-lt"/>
                <a:ea typeface="Calibri" panose="020F0502020204030204" pitchFamily="34" charset="0"/>
                <a:cs typeface="Calibri" panose="020F0502020204030204" pitchFamily="34" charset="0"/>
              </a:rPr>
              <a:t>Pinnacle II Example: </a:t>
            </a:r>
            <a:r>
              <a:rPr lang="en-US" sz="2400" dirty="0">
                <a:latin typeface="+mn-lt"/>
              </a:rPr>
              <a:t>Partial Load Condition with No Chilled Water</a:t>
            </a:r>
            <a:endParaRPr lang="en-US" sz="2400" dirty="0">
              <a:latin typeface="+mn-lt"/>
              <a:ea typeface="Calibri" panose="020F0502020204030204" pitchFamily="34" charset="0"/>
              <a:cs typeface="Calibri" panose="020F0502020204030204" pitchFamily="34" charset="0"/>
            </a:endParaRPr>
          </a:p>
        </p:txBody>
      </p:sp>
      <p:sp>
        <p:nvSpPr>
          <p:cNvPr id="9" name="TextBox 5"/>
          <p:cNvSpPr txBox="1">
            <a:spLocks noChangeArrowheads="1"/>
          </p:cNvSpPr>
          <p:nvPr/>
        </p:nvSpPr>
        <p:spPr bwMode="auto">
          <a:xfrm>
            <a:off x="651589" y="4992073"/>
            <a:ext cx="11540411"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fontAlgn="base">
              <a:spcBef>
                <a:spcPct val="20000"/>
              </a:spcBef>
              <a:spcAft>
                <a:spcPct val="0"/>
              </a:spcAft>
              <a:buFontTx/>
              <a:buChar char="•"/>
              <a:defRPr/>
            </a:pPr>
            <a:r>
              <a:rPr lang="en-US" sz="2000" kern="0" dirty="0"/>
              <a:t>Numerous part load hours exist where the outdoor air temperature is low, but the humidity is higher than the required supply air dewpoint (humidity level) setpoint</a:t>
            </a:r>
          </a:p>
          <a:p>
            <a:pPr marL="342900" indent="-342900" fontAlgn="base">
              <a:spcBef>
                <a:spcPct val="20000"/>
              </a:spcBef>
              <a:spcAft>
                <a:spcPct val="0"/>
              </a:spcAft>
              <a:buFontTx/>
              <a:buChar char="•"/>
              <a:defRPr/>
            </a:pPr>
            <a:r>
              <a:rPr lang="en-US" sz="2000" kern="0" dirty="0"/>
              <a:t>Often chillers are locked out during these conditions or, if activated, the load on the chiller is so low that wide fluctuations in the chilled water temperature occurs causing problems</a:t>
            </a:r>
          </a:p>
          <a:p>
            <a:pPr marL="342900" indent="-342900" fontAlgn="base">
              <a:spcBef>
                <a:spcPct val="20000"/>
              </a:spcBef>
              <a:spcAft>
                <a:spcPct val="0"/>
              </a:spcAft>
              <a:buFontTx/>
              <a:buChar char="•"/>
              <a:defRPr/>
            </a:pPr>
            <a:r>
              <a:rPr lang="en-US" sz="2000" kern="0" dirty="0"/>
              <a:t>Pinnacle II allows the supply dewpoint to be achieved using only the secondary DX trim coil</a:t>
            </a:r>
          </a:p>
          <a:p>
            <a:pPr fontAlgn="base">
              <a:spcBef>
                <a:spcPct val="20000"/>
              </a:spcBef>
              <a:spcAft>
                <a:spcPct val="0"/>
              </a:spcAft>
              <a:defRPr/>
            </a:pPr>
            <a:endParaRPr lang="en-US" sz="1000" kern="0" dirty="0"/>
          </a:p>
          <a:p>
            <a:pPr fontAlgn="base">
              <a:spcBef>
                <a:spcPct val="20000"/>
              </a:spcBef>
              <a:spcAft>
                <a:spcPct val="0"/>
              </a:spcAft>
              <a:defRPr/>
            </a:pPr>
            <a:endParaRPr lang="en-US" sz="1000" kern="0" dirty="0"/>
          </a:p>
        </p:txBody>
      </p:sp>
      <p:cxnSp>
        <p:nvCxnSpPr>
          <p:cNvPr id="5" name="Straight Connector 4">
            <a:extLst>
              <a:ext uri="{FF2B5EF4-FFF2-40B4-BE49-F238E27FC236}">
                <a16:creationId xmlns:a16="http://schemas.microsoft.com/office/drawing/2014/main" id="{878F1279-FA79-DC2F-54AA-4822D206338D}"/>
              </a:ext>
            </a:extLst>
          </p:cNvPr>
          <p:cNvCxnSpPr/>
          <p:nvPr/>
        </p:nvCxnSpPr>
        <p:spPr>
          <a:xfrm>
            <a:off x="55084" y="751385"/>
            <a:ext cx="12081831" cy="0"/>
          </a:xfrm>
          <a:prstGeom prst="line">
            <a:avLst/>
          </a:prstGeom>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34A6E52E-FCB5-DCF3-AB2C-2CF6120986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6880" y="811762"/>
            <a:ext cx="9113365" cy="4058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1955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Applications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2171525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Applications &amp; Target Markets</a:t>
            </a:r>
          </a:p>
        </p:txBody>
      </p:sp>
      <p:sp>
        <p:nvSpPr>
          <p:cNvPr id="4" name="Text Placeholder 3"/>
          <p:cNvSpPr>
            <a:spLocks noGrp="1"/>
          </p:cNvSpPr>
          <p:nvPr>
            <p:ph type="body" sz="quarter" idx="14"/>
          </p:nvPr>
        </p:nvSpPr>
        <p:spPr>
          <a:xfrm>
            <a:off x="623392" y="830638"/>
            <a:ext cx="5376597" cy="5912190"/>
          </a:xfrm>
        </p:spPr>
        <p:txBody>
          <a:bodyPr>
            <a:normAutofit/>
          </a:bodyPr>
          <a:lstStyle/>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Hospitals</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Laboratories</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Nursing Homes  </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Universities</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Classrooms</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Dormitories</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Hotels</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Casinos</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Manufacturing </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Office Buildings </a:t>
            </a:r>
          </a:p>
          <a:p>
            <a:pPr>
              <a:spcBef>
                <a:spcPts val="1000"/>
              </a:spcBef>
            </a:pPr>
            <a:r>
              <a:rPr lang="en-US" sz="2400" dirty="0">
                <a:latin typeface="Calibri" panose="020F0502020204030204" pitchFamily="34" charset="0"/>
                <a:ea typeface="Calibri" panose="020F0502020204030204" pitchFamily="34" charset="0"/>
                <a:cs typeface="Calibri" panose="020F0502020204030204" pitchFamily="34" charset="0"/>
              </a:rPr>
              <a:t>Retail </a:t>
            </a:r>
          </a:p>
        </p:txBody>
      </p:sp>
      <p:pic>
        <p:nvPicPr>
          <p:cNvPr id="5" name="Picture 4" descr="A person and person holding a baby&#10;&#10;Description automatically generated">
            <a:extLst>
              <a:ext uri="{FF2B5EF4-FFF2-40B4-BE49-F238E27FC236}">
                <a16:creationId xmlns:a16="http://schemas.microsoft.com/office/drawing/2014/main" id="{4A2519A8-FC33-A43B-AEE2-BCB646F9FDCE}"/>
              </a:ext>
            </a:extLst>
          </p:cNvPr>
          <p:cNvPicPr>
            <a:picLocks noChangeAspect="1"/>
          </p:cNvPicPr>
          <p:nvPr/>
        </p:nvPicPr>
        <p:blipFill rotWithShape="1">
          <a:blip r:embed="rId2">
            <a:extLst>
              <a:ext uri="{28A0092B-C50C-407E-A947-70E740481C1C}">
                <a14:useLocalDpi xmlns:a14="http://schemas.microsoft.com/office/drawing/2010/main" val="0"/>
              </a:ext>
            </a:extLst>
          </a:blip>
          <a:srcRect l="11897"/>
          <a:stretch/>
        </p:blipFill>
        <p:spPr>
          <a:xfrm>
            <a:off x="4150452" y="773052"/>
            <a:ext cx="8041548" cy="6084948"/>
          </a:xfrm>
          <a:prstGeom prst="rect">
            <a:avLst/>
          </a:prstGeom>
        </p:spPr>
      </p:pic>
    </p:spTree>
    <p:extLst>
      <p:ext uri="{BB962C8B-B14F-4D97-AF65-F5344CB8AC3E}">
        <p14:creationId xmlns:p14="http://schemas.microsoft.com/office/powerpoint/2010/main" val="341107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Pinnacle Series - Case Study Example</a:t>
            </a:r>
          </a:p>
        </p:txBody>
      </p:sp>
      <p:sp>
        <p:nvSpPr>
          <p:cNvPr id="2" name="Text Placeholder 1"/>
          <p:cNvSpPr>
            <a:spLocks noGrp="1"/>
          </p:cNvSpPr>
          <p:nvPr>
            <p:ph type="body" sz="quarter" idx="11"/>
          </p:nvPr>
        </p:nvSpPr>
        <p:spPr>
          <a:xfrm>
            <a:off x="623392" y="882435"/>
            <a:ext cx="5067872" cy="5521531"/>
          </a:xfrm>
        </p:spPr>
        <p:txBody>
          <a:bodyPr>
            <a:noAutofit/>
          </a:bodyPr>
          <a:lstStyle/>
          <a:p>
            <a:pPr marL="0" indent="0">
              <a:buNone/>
            </a:pPr>
            <a:r>
              <a:rPr lang="en-US" sz="2000" b="1" dirty="0">
                <a:solidFill>
                  <a:srgbClr val="002060"/>
                </a:solidFill>
                <a:latin typeface="Calibri" panose="020F0502020204030204" pitchFamily="34" charset="0"/>
                <a:ea typeface="Calibri" panose="020F0502020204030204" pitchFamily="34" charset="0"/>
                <a:cs typeface="Calibri" panose="020F0502020204030204" pitchFamily="34" charset="0"/>
              </a:rPr>
              <a:t>Floyd Medical Center – Rome, GA</a:t>
            </a:r>
          </a:p>
          <a:p>
            <a:pPr marL="285750" indent="-285750">
              <a:buFont typeface="Arial" panose="020B0604020202020204" pitchFamily="34" charset="0"/>
              <a:buChar char="•"/>
            </a:pPr>
            <a:r>
              <a:rPr lang="en-US" sz="1800" b="1"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(2) 5,000-CFM Pinnacle units</a:t>
            </a:r>
          </a:p>
          <a:p>
            <a:pPr marL="342900" indent="-342900">
              <a:spcBef>
                <a:spcPts val="1200"/>
              </a:spcBef>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Pinnacles were chosen, because they would respond to the various combinations of temperature and humidity conditions in surgical suites.</a:t>
            </a:r>
          </a:p>
          <a:p>
            <a:pPr marL="342900" indent="-342900">
              <a:spcBef>
                <a:spcPts val="1200"/>
              </a:spcBef>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Pinnacles remove moisture so downstream air handling units don’t need to overcool to provide dry air and higher discharge air temperatures mean less energy expended on zone reheat boxes.</a:t>
            </a:r>
          </a:p>
          <a:p>
            <a:pPr marL="342900" indent="-342900">
              <a:spcBef>
                <a:spcPts val="1200"/>
              </a:spcBef>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Operational savings include improved chiller efficiency, higher supply temperatures, and reduced fan horsepower.</a:t>
            </a:r>
          </a:p>
          <a:p>
            <a:pPr marL="342900" indent="-342900">
              <a:spcBef>
                <a:spcPts val="1200"/>
              </a:spcBef>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High level of environmental control - surgical comfort and functionality enhanced.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1294" y="786183"/>
            <a:ext cx="4840705" cy="3233591"/>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1295" y="3640041"/>
            <a:ext cx="4840705" cy="3228750"/>
          </a:xfrm>
          <a:prstGeom prst="rect">
            <a:avLst/>
          </a:prstGeom>
        </p:spPr>
      </p:pic>
    </p:spTree>
    <p:extLst>
      <p:ext uri="{BB962C8B-B14F-4D97-AF65-F5344CB8AC3E}">
        <p14:creationId xmlns:p14="http://schemas.microsoft.com/office/powerpoint/2010/main" val="61218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AA1E-FF90-4EED-8230-1F607510CBE5}"/>
              </a:ext>
            </a:extLst>
          </p:cNvPr>
          <p:cNvSpPr>
            <a:spLocks noGrp="1"/>
          </p:cNvSpPr>
          <p:nvPr>
            <p:ph type="title"/>
          </p:nvPr>
        </p:nvSpPr>
        <p:spPr/>
        <p:txBody>
          <a:bodyPr/>
          <a:lstStyle/>
          <a:p>
            <a:r>
              <a:rPr lang="en-US" sz="2200" dirty="0"/>
              <a:t>Thank you for your attention!</a:t>
            </a:r>
          </a:p>
        </p:txBody>
      </p:sp>
      <p:pic>
        <p:nvPicPr>
          <p:cNvPr id="5" name="Picture 4" descr="A group of people sitting around a table playing a board game&#10;&#10;Description automatically generated">
            <a:extLst>
              <a:ext uri="{FF2B5EF4-FFF2-40B4-BE49-F238E27FC236}">
                <a16:creationId xmlns:a16="http://schemas.microsoft.com/office/drawing/2014/main" id="{10E3DD3A-AA32-4C53-ADD5-78AC63535535}"/>
              </a:ext>
            </a:extLst>
          </p:cNvPr>
          <p:cNvPicPr>
            <a:picLocks noChangeAspect="1"/>
          </p:cNvPicPr>
          <p:nvPr/>
        </p:nvPicPr>
        <p:blipFill rotWithShape="1">
          <a:blip r:embed="rId2"/>
          <a:srcRect l="388" r="3938" b="26345"/>
          <a:stretch/>
        </p:blipFill>
        <p:spPr>
          <a:xfrm>
            <a:off x="518962" y="878234"/>
            <a:ext cx="11673038" cy="5979766"/>
          </a:xfrm>
          <a:prstGeom prst="rect">
            <a:avLst/>
          </a:prstGeom>
        </p:spPr>
      </p:pic>
    </p:spTree>
    <p:extLst>
      <p:ext uri="{BB962C8B-B14F-4D97-AF65-F5344CB8AC3E}">
        <p14:creationId xmlns:p14="http://schemas.microsoft.com/office/powerpoint/2010/main" val="185263640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3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3.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DH_Template">
  <a:themeElements>
    <a:clrScheme name="FläktGroup">
      <a:dk1>
        <a:srgbClr val="000000"/>
      </a:dk1>
      <a:lt1>
        <a:srgbClr val="FFFFFF"/>
      </a:lt1>
      <a:dk2>
        <a:srgbClr val="71644B"/>
      </a:dk2>
      <a:lt2>
        <a:srgbClr val="D8C396"/>
      </a:lt2>
      <a:accent1>
        <a:srgbClr val="66777F"/>
      </a:accent1>
      <a:accent2>
        <a:srgbClr val="9EA9A9"/>
      </a:accent2>
      <a:accent3>
        <a:srgbClr val="598292"/>
      </a:accent3>
      <a:accent4>
        <a:srgbClr val="143A49"/>
      </a:accent4>
      <a:accent5>
        <a:srgbClr val="69946F"/>
      </a:accent5>
      <a:accent6>
        <a:srgbClr val="003F33"/>
      </a:accent6>
      <a:hlink>
        <a:srgbClr val="A45339"/>
      </a:hlink>
      <a:folHlink>
        <a:srgbClr val="D8B469"/>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6.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22666</TotalTime>
  <Words>2179</Words>
  <Application>Microsoft Office PowerPoint</Application>
  <PresentationFormat>Widescreen</PresentationFormat>
  <Paragraphs>231</Paragraphs>
  <Slides>35</Slides>
  <Notes>14</Notes>
  <HiddenSlides>0</HiddenSlides>
  <MMClips>0</MMClips>
  <ScaleCrop>false</ScaleCrop>
  <HeadingPairs>
    <vt:vector size="8" baseType="variant">
      <vt:variant>
        <vt:lpstr>Fonts Used</vt:lpstr>
      </vt:variant>
      <vt:variant>
        <vt:i4>4</vt:i4>
      </vt:variant>
      <vt:variant>
        <vt:lpstr>Theme</vt:lpstr>
      </vt:variant>
      <vt:variant>
        <vt:i4>8</vt:i4>
      </vt:variant>
      <vt:variant>
        <vt:lpstr>Embedded OLE Servers</vt:lpstr>
      </vt:variant>
      <vt:variant>
        <vt:i4>1</vt:i4>
      </vt:variant>
      <vt:variant>
        <vt:lpstr>Slide Titles</vt:lpstr>
      </vt:variant>
      <vt:variant>
        <vt:i4>35</vt:i4>
      </vt:variant>
    </vt:vector>
  </HeadingPairs>
  <TitlesOfParts>
    <vt:vector size="48" baseType="lpstr">
      <vt:lpstr>Arial</vt:lpstr>
      <vt:lpstr>Boxed Book</vt:lpstr>
      <vt:lpstr>Calibri</vt:lpstr>
      <vt:lpstr>Calibri Light</vt:lpstr>
      <vt:lpstr>1_DH_Template</vt:lpstr>
      <vt:lpstr>3_DH_Template</vt:lpstr>
      <vt:lpstr>1_DH_Template</vt:lpstr>
      <vt:lpstr>Office Theme</vt:lpstr>
      <vt:lpstr>DH_Template</vt:lpstr>
      <vt:lpstr>1_DH_Template</vt:lpstr>
      <vt:lpstr>Office Theme</vt:lpstr>
      <vt:lpstr>1_DH_Template</vt:lpstr>
      <vt:lpstr>think-cell Slide</vt:lpstr>
      <vt:lpstr>PowerPoint Presentation</vt:lpstr>
      <vt:lpstr>PowerPoint Presentation</vt:lpstr>
      <vt:lpstr>PowerPoint Presentation</vt:lpstr>
      <vt:lpstr>FläktGroup SEMCO Products For Commercial Applications</vt:lpstr>
      <vt:lpstr>PowerPoint Presentation</vt:lpstr>
      <vt:lpstr>PowerPoint Presentation</vt:lpstr>
      <vt:lpstr>Introduction to the Pinnacle® Series</vt:lpstr>
      <vt:lpstr>Pinnacle Series – Dehumidification</vt:lpstr>
      <vt:lpstr>Pinnacle Series – Cost-Efficiency</vt:lpstr>
      <vt:lpstr>Pinnacle Series – Energy Savings</vt:lpstr>
      <vt:lpstr>Pinnacle Series – Healthcare Applications</vt:lpstr>
      <vt:lpstr>PowerPoint Presentation</vt:lpstr>
      <vt:lpstr>EP Series — Wheels</vt:lpstr>
      <vt:lpstr>EP Series — Wheels</vt:lpstr>
      <vt:lpstr>Pinnacle Series - Heating &amp; Cooling Options</vt:lpstr>
      <vt:lpstr>PowerPoint Presentation</vt:lpstr>
      <vt:lpstr>Pinnacle Series - Dual Wheel System</vt:lpstr>
      <vt:lpstr>Pinnacle® Series Airflow Capacity</vt:lpstr>
      <vt:lpstr>Pinnacle ® Summer Performance</vt:lpstr>
      <vt:lpstr>Pinnacle ® Summer Performance</vt:lpstr>
      <vt:lpstr>Pinnacle® Summer Performance</vt:lpstr>
      <vt:lpstr>Pinnacle® Partial Load</vt:lpstr>
      <vt:lpstr>Pinnacle II – General Arrangement (GA) Drawing</vt:lpstr>
      <vt:lpstr>Pinnacle Series: Latent Capacity</vt:lpstr>
      <vt:lpstr>  Effect of Lower DP on Primary Airflow</vt:lpstr>
      <vt:lpstr>Pinnacle® Lowest Dewpoint With Chilled Water</vt:lpstr>
      <vt:lpstr>Pinnacle®II Lowest Dewpoint With Chilled Water</vt:lpstr>
      <vt:lpstr>Pinnacle I Example: Impact of Increased Flow Imbalance</vt:lpstr>
      <vt:lpstr>Pinnacle II Example: Impact of Increased Flow Imbalance</vt:lpstr>
      <vt:lpstr>Pinnacle II Example: Impact of Increased Flow Imbalance</vt:lpstr>
      <vt:lpstr>Pinnacle II Example: Partial Load Condition with No Chilled Water</vt:lpstr>
      <vt:lpstr>PowerPoint Presentation</vt:lpstr>
      <vt:lpstr>Pinnacle Series: Applications &amp; Target Markets</vt:lpstr>
      <vt:lpstr>Pinnacle Series - Case Study Example</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275</cp:revision>
  <cp:lastPrinted>2018-08-16T16:51:59Z</cp:lastPrinted>
  <dcterms:created xsi:type="dcterms:W3CDTF">2018-05-09T22:20:48Z</dcterms:created>
  <dcterms:modified xsi:type="dcterms:W3CDTF">2024-06-28T17:39:10Z</dcterms:modified>
</cp:coreProperties>
</file>